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95"/>
  </p:handoutMasterIdLst>
  <p:sldIdLst>
    <p:sldId id="3288" r:id="rId3"/>
    <p:sldId id="3317" r:id="rId5"/>
    <p:sldId id="3365" r:id="rId6"/>
    <p:sldId id="3453" r:id="rId7"/>
    <p:sldId id="3633" r:id="rId8"/>
    <p:sldId id="3634" r:id="rId9"/>
    <p:sldId id="3344" r:id="rId10"/>
    <p:sldId id="3369" r:id="rId11"/>
    <p:sldId id="3454" r:id="rId12"/>
    <p:sldId id="3495" r:id="rId13"/>
    <p:sldId id="3455" r:id="rId14"/>
    <p:sldId id="3496" r:id="rId15"/>
    <p:sldId id="3497" r:id="rId16"/>
    <p:sldId id="3498" r:id="rId17"/>
    <p:sldId id="3490" r:id="rId18"/>
    <p:sldId id="3488" r:id="rId19"/>
    <p:sldId id="3487" r:id="rId20"/>
    <p:sldId id="3381" r:id="rId21"/>
    <p:sldId id="3502" r:id="rId22"/>
    <p:sldId id="3470" r:id="rId23"/>
    <p:sldId id="3543" r:id="rId24"/>
    <p:sldId id="3635" r:id="rId25"/>
    <p:sldId id="3636" r:id="rId26"/>
    <p:sldId id="3350" r:id="rId27"/>
    <p:sldId id="3637" r:id="rId28"/>
    <p:sldId id="3370" r:id="rId29"/>
    <p:sldId id="3510" r:id="rId30"/>
    <p:sldId id="3509" r:id="rId31"/>
    <p:sldId id="3715" r:id="rId32"/>
    <p:sldId id="3511" r:id="rId33"/>
    <p:sldId id="3544" r:id="rId34"/>
    <p:sldId id="3638" r:id="rId35"/>
    <p:sldId id="3545" r:id="rId36"/>
    <p:sldId id="3546" r:id="rId37"/>
    <p:sldId id="3547" r:id="rId38"/>
    <p:sldId id="3639" r:id="rId39"/>
    <p:sldId id="3548" r:id="rId40"/>
    <p:sldId id="3517" r:id="rId41"/>
    <p:sldId id="3549" r:id="rId42"/>
    <p:sldId id="3367" r:id="rId43"/>
    <p:sldId id="3457" r:id="rId44"/>
    <p:sldId id="3519" r:id="rId45"/>
    <p:sldId id="3716" r:id="rId46"/>
    <p:sldId id="3520" r:id="rId47"/>
    <p:sldId id="3371" r:id="rId48"/>
    <p:sldId id="3550" r:id="rId49"/>
    <p:sldId id="3551" r:id="rId50"/>
    <p:sldId id="3349" r:id="rId51"/>
    <p:sldId id="3552" r:id="rId52"/>
    <p:sldId id="3553" r:id="rId53"/>
    <p:sldId id="3554" r:id="rId54"/>
    <p:sldId id="3555" r:id="rId55"/>
    <p:sldId id="3459" r:id="rId56"/>
    <p:sldId id="3717" r:id="rId57"/>
    <p:sldId id="3460" r:id="rId58"/>
    <p:sldId id="3461" r:id="rId59"/>
    <p:sldId id="3526" r:id="rId60"/>
    <p:sldId id="3372" r:id="rId61"/>
    <p:sldId id="3556" r:id="rId62"/>
    <p:sldId id="3557" r:id="rId63"/>
    <p:sldId id="3530" r:id="rId64"/>
    <p:sldId id="3558" r:id="rId65"/>
    <p:sldId id="3559" r:id="rId66"/>
    <p:sldId id="3560" r:id="rId67"/>
    <p:sldId id="3561" r:id="rId68"/>
    <p:sldId id="3463" r:id="rId69"/>
    <p:sldId id="3373" r:id="rId70"/>
    <p:sldId id="3534" r:id="rId71"/>
    <p:sldId id="3718" r:id="rId72"/>
    <p:sldId id="3535" r:id="rId73"/>
    <p:sldId id="3374" r:id="rId74"/>
    <p:sldId id="3464" r:id="rId75"/>
    <p:sldId id="3536" r:id="rId76"/>
    <p:sldId id="3537" r:id="rId77"/>
    <p:sldId id="3640" r:id="rId78"/>
    <p:sldId id="297" r:id="rId79"/>
    <p:sldId id="3562" r:id="rId80"/>
    <p:sldId id="3538" r:id="rId81"/>
    <p:sldId id="3462" r:id="rId82"/>
    <p:sldId id="3642" r:id="rId83"/>
    <p:sldId id="3643" r:id="rId84"/>
    <p:sldId id="3719" r:id="rId85"/>
    <p:sldId id="3444" r:id="rId86"/>
    <p:sldId id="3641" r:id="rId87"/>
    <p:sldId id="3644" r:id="rId88"/>
    <p:sldId id="3645" r:id="rId89"/>
    <p:sldId id="3646" r:id="rId90"/>
    <p:sldId id="3647" r:id="rId91"/>
    <p:sldId id="3648" r:id="rId92"/>
    <p:sldId id="3649" r:id="rId93"/>
    <p:sldId id="3343" r:id="rId94"/>
  </p:sldIdLst>
  <p:sldSz cx="9145270" cy="5144770"/>
  <p:notesSz cx="6858000" cy="9144000"/>
  <p:custDataLst>
    <p:tags r:id="rId99"/>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5295" indent="-129540"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2495" indent="-261620"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69695" indent="-394335"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6895" indent="-526415"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162560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195072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227584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2601595"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9pPr>
  </p:defaultTextStyle>
  <p:extLst>
    <p:ext uri="{EFAFB233-063F-42B5-8137-9DF3F51BA10A}">
      <p15:sldGuideLst xmlns:p15="http://schemas.microsoft.com/office/powerpoint/2012/main">
        <p15:guide id="1" orient="horz" pos="350" userDrawn="1">
          <p15:clr>
            <a:srgbClr val="A4A3A4"/>
          </p15:clr>
        </p15:guide>
        <p15:guide id="2" pos="4068" userDrawn="1">
          <p15:clr>
            <a:srgbClr val="A4A3A4"/>
          </p15:clr>
        </p15:guide>
        <p15:guide id="5" orient="horz" pos="4183" userDrawn="1">
          <p15:clr>
            <a:srgbClr val="A4A3A4"/>
          </p15:clr>
        </p15:guide>
        <p15:guide id="6" pos="7588" userDrawn="1">
          <p15:clr>
            <a:srgbClr val="A4A3A4"/>
          </p15:clr>
        </p15:guide>
        <p15:guide id="7" pos="381" userDrawn="1">
          <p15:clr>
            <a:srgbClr val="A4A3A4"/>
          </p15:clr>
        </p15:guide>
        <p15:guide id="8" pos="1338" userDrawn="1">
          <p15:clr>
            <a:srgbClr val="A4A3A4"/>
          </p15:clr>
        </p15:guide>
        <p15:guide id="9" orient="horz" pos="233" userDrawn="1">
          <p15:clr>
            <a:srgbClr val="A4A3A4"/>
          </p15:clr>
        </p15:guide>
        <p15:guide id="10" orient="horz" pos="2976" userDrawn="1">
          <p15:clr>
            <a:srgbClr val="A4A3A4"/>
          </p15:clr>
        </p15:guide>
        <p15:guide id="11" pos="2879" userDrawn="1">
          <p15:clr>
            <a:srgbClr val="A4A3A4"/>
          </p15:clr>
        </p15:guide>
        <p15:guide id="12" pos="5397" userDrawn="1">
          <p15:clr>
            <a:srgbClr val="A4A3A4"/>
          </p15:clr>
        </p15:guide>
        <p15:guide id="13" pos="267" userDrawn="1">
          <p15:clr>
            <a:srgbClr val="A4A3A4"/>
          </p15:clr>
        </p15:guide>
        <p15:guide id="14" pos="97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AEA9"/>
    <a:srgbClr val="AE1233"/>
    <a:srgbClr val="9F7B63"/>
    <a:srgbClr val="F48E77"/>
    <a:srgbClr val="A1BD70"/>
    <a:srgbClr val="889EB6"/>
    <a:srgbClr val="004236"/>
    <a:srgbClr val="169274"/>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14" autoAdjust="0"/>
    <p:restoredTop sz="92986" autoAdjust="0"/>
  </p:normalViewPr>
  <p:slideViewPr>
    <p:cSldViewPr showGuides="1">
      <p:cViewPr varScale="1">
        <p:scale>
          <a:sx n="109" d="100"/>
          <a:sy n="109" d="100"/>
        </p:scale>
        <p:origin x="662" y="110"/>
      </p:cViewPr>
      <p:guideLst>
        <p:guide orient="horz" pos="350"/>
        <p:guide pos="4068"/>
        <p:guide orient="horz" pos="4183"/>
        <p:guide pos="7588"/>
        <p:guide pos="381"/>
        <p:guide pos="1338"/>
        <p:guide orient="horz" pos="233"/>
        <p:guide orient="horz" pos="2976"/>
        <p:guide pos="2879"/>
        <p:guide pos="5397"/>
        <p:guide pos="267"/>
        <p:guide pos="975"/>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86" d="100"/>
        <a:sy n="186" d="100"/>
      </p:scale>
      <p:origin x="0" y="0"/>
    </p:cViewPr>
  </p:sorterViewPr>
  <p:notesViewPr>
    <p:cSldViewPr>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tags" Target="tags/tag52.xml"/><Relationship Id="rId98" Type="http://schemas.openxmlformats.org/officeDocument/2006/relationships/tableStyles" Target="tableStyles.xml"/><Relationship Id="rId97" Type="http://schemas.openxmlformats.org/officeDocument/2006/relationships/viewProps" Target="viewProps.xml"/><Relationship Id="rId96" Type="http://schemas.openxmlformats.org/officeDocument/2006/relationships/presProps" Target="presProps.xml"/><Relationship Id="rId95" Type="http://schemas.openxmlformats.org/officeDocument/2006/relationships/handoutMaster" Target="handoutMasters/handoutMaster1.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latin typeface="楷体" panose="02010609060101010101" pitchFamily="2"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latin typeface="楷体" panose="02010609060101010101" pitchFamily="2" charset="-122"/>
              </a:rPr>
            </a:fld>
            <a:endParaRPr lang="zh-CN" altLang="en-US" dirty="0">
              <a:latin typeface="楷体" panose="02010609060101010101" pitchFamily="2"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dirty="0">
              <a:latin typeface="楷体" panose="02010609060101010101" pitchFamily="2"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latin typeface="楷体" panose="02010609060101010101" pitchFamily="2" charset="-122"/>
              </a:rPr>
            </a:fld>
            <a:endParaRPr lang="zh-CN" altLang="en-US" dirty="0">
              <a:latin typeface="楷体" panose="02010609060101010101" pitchFamily="2"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楷体" panose="02010609060101010101" pitchFamily="2" charset="-122"/>
              </a:defRPr>
            </a:lvl1pPr>
          </a:lstStyle>
          <a:p>
            <a:pPr>
              <a:defRPr/>
            </a:pPr>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楷体" panose="02010609060101010101" pitchFamily="2" charset="-122"/>
              </a:defRPr>
            </a:lvl1pPr>
          </a:lstStyle>
          <a:p>
            <a:pPr>
              <a:defRPr/>
            </a:pPr>
            <a:fld id="{06024D97-E667-405D-B634-E583E2108D71}"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dirty="0"/>
              <a:t>单击此处编辑母版文本样式</a:t>
            </a:r>
            <a:endParaRPr lang="zh-CN" altLang="en-US" noProof="0" dirty="0"/>
          </a:p>
          <a:p>
            <a:pPr lvl="1"/>
            <a:r>
              <a:rPr lang="zh-CN" altLang="en-US" noProof="0" dirty="0"/>
              <a:t>第二级</a:t>
            </a:r>
            <a:endParaRPr lang="zh-CN" altLang="en-US" noProof="0" dirty="0"/>
          </a:p>
          <a:p>
            <a:pPr lvl="2"/>
            <a:r>
              <a:rPr lang="zh-CN" altLang="en-US" noProof="0" dirty="0"/>
              <a:t>第三级</a:t>
            </a:r>
            <a:endParaRPr lang="zh-CN" altLang="en-US" noProof="0" dirty="0"/>
          </a:p>
          <a:p>
            <a:pPr lvl="3"/>
            <a:r>
              <a:rPr lang="zh-CN" altLang="en-US" noProof="0" dirty="0"/>
              <a:t>第四级</a:t>
            </a:r>
            <a:endParaRPr lang="zh-CN" altLang="en-US" noProof="0" dirty="0"/>
          </a:p>
          <a:p>
            <a:pPr lvl="4"/>
            <a:r>
              <a:rPr lang="zh-CN" altLang="en-US" noProof="0" dirty="0"/>
              <a:t>第五级</a:t>
            </a:r>
            <a:endParaRPr lang="zh-CN" altLang="en-US" noProof="0"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楷体" panose="02010609060101010101" pitchFamily="2" charset="-122"/>
              </a:defRPr>
            </a:lvl1pPr>
          </a:lstStyle>
          <a:p>
            <a:pPr>
              <a:defRPr/>
            </a:pPr>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atin typeface="楷体" panose="02010609060101010101" pitchFamily="2" charset="-122"/>
              </a:defRPr>
            </a:lvl1pPr>
          </a:lstStyle>
          <a:p>
            <a:fld id="{418F03C3-53C1-4F10-8DAF-D1F318E96C6E}"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1pPr>
    <a:lvl2pPr marL="32385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2pPr>
    <a:lvl3pPr marL="64897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3pPr>
    <a:lvl4pPr marL="97409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4pPr>
    <a:lvl5pPr marL="129921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5pPr>
    <a:lvl6pPr marL="1625600" algn="l" defTabSz="650240" rtl="0" eaLnBrk="1" latinLnBrk="0" hangingPunct="1">
      <a:defRPr sz="900" kern="1200">
        <a:solidFill>
          <a:schemeClr val="tx1"/>
        </a:solidFill>
        <a:latin typeface="+mn-lt"/>
        <a:ea typeface="+mn-ea"/>
        <a:cs typeface="+mn-cs"/>
      </a:defRPr>
    </a:lvl6pPr>
    <a:lvl7pPr marL="1950720" algn="l" defTabSz="650240" rtl="0" eaLnBrk="1" latinLnBrk="0" hangingPunct="1">
      <a:defRPr sz="900" kern="1200">
        <a:solidFill>
          <a:schemeClr val="tx1"/>
        </a:solidFill>
        <a:latin typeface="+mn-lt"/>
        <a:ea typeface="+mn-ea"/>
        <a:cs typeface="+mn-cs"/>
      </a:defRPr>
    </a:lvl7pPr>
    <a:lvl8pPr marL="2275840" algn="l" defTabSz="650240" rtl="0" eaLnBrk="1" latinLnBrk="0" hangingPunct="1">
      <a:defRPr sz="900" kern="1200">
        <a:solidFill>
          <a:schemeClr val="tx1"/>
        </a:solidFill>
        <a:latin typeface="+mn-lt"/>
        <a:ea typeface="+mn-ea"/>
        <a:cs typeface="+mn-cs"/>
      </a:defRPr>
    </a:lvl8pPr>
    <a:lvl9pPr marL="2600960" algn="l" defTabSz="65024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楷体" panose="02010609060101010101" pitchFamily="2" charset="-122"/>
              </a:defRPr>
            </a:lvl1pPr>
            <a:lvl2pPr marL="742950" indent="-285750">
              <a:defRPr>
                <a:solidFill>
                  <a:schemeClr val="tx1"/>
                </a:solidFill>
                <a:latin typeface="Arial Narrow" panose="020B0606020202030204" pitchFamily="34" charset="0"/>
                <a:ea typeface="楷体" panose="02010609060101010101" pitchFamily="2" charset="-122"/>
              </a:defRPr>
            </a:lvl2pPr>
            <a:lvl3pPr marL="1143000" indent="-228600">
              <a:defRPr>
                <a:solidFill>
                  <a:schemeClr val="tx1"/>
                </a:solidFill>
                <a:latin typeface="Arial Narrow" panose="020B0606020202030204" pitchFamily="34" charset="0"/>
                <a:ea typeface="楷体" panose="02010609060101010101" pitchFamily="2" charset="-122"/>
              </a:defRPr>
            </a:lvl3pPr>
            <a:lvl4pPr marL="1600200" indent="-228600">
              <a:defRPr>
                <a:solidFill>
                  <a:schemeClr val="tx1"/>
                </a:solidFill>
                <a:latin typeface="Arial Narrow" panose="020B0606020202030204" pitchFamily="34" charset="0"/>
                <a:ea typeface="楷体" panose="02010609060101010101" pitchFamily="2" charset="-122"/>
              </a:defRPr>
            </a:lvl4pPr>
            <a:lvl5pPr marL="2057400" indent="-228600">
              <a:defRPr>
                <a:solidFill>
                  <a:schemeClr val="tx1"/>
                </a:solidFill>
                <a:latin typeface="Arial Narrow" panose="020B0606020202030204" pitchFamily="34" charset="0"/>
                <a:ea typeface="楷体" panose="0201060906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9pPr>
          </a:lstStyle>
          <a:p>
            <a:fld id="{EC530858-BF76-453D-8D3B-E94317EF6EAB}" type="slidenum">
              <a:rPr lang="zh-CN" altLang="en-US" smtClean="0">
                <a:latin typeface="楷体" panose="02010609060101010101" pitchFamily="2" charset="-122"/>
              </a:rPr>
            </a:fld>
            <a:endParaRPr lang="zh-CN" altLang="en-US" dirty="0">
              <a:latin typeface="楷体" panose="02010609060101010101"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DDBA84C-A7A7-44C9-965A-F652DB122E6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DDBA84C-A7A7-44C9-965A-F652DB122E6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仅标题">
    <p:spTree>
      <p:nvGrpSpPr>
        <p:cNvPr id="1" name=""/>
        <p:cNvGrpSpPr/>
        <p:nvPr/>
      </p:nvGrpSpPr>
      <p:grpSpPr>
        <a:xfrm>
          <a:off x="0" y="0"/>
          <a:ext cx="0" cy="0"/>
          <a:chOff x="0" y="0"/>
          <a:chExt cx="0" cy="0"/>
        </a:xfrm>
      </p:grpSpPr>
      <p:sp>
        <p:nvSpPr>
          <p:cNvPr id="3"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a:xfrm>
            <a:off x="540346" y="4769032"/>
            <a:ext cx="2057193" cy="273290"/>
          </a:xfrm>
        </p:spPr>
        <p:txBody>
          <a:bodyPr/>
          <a:lstStyle>
            <a:lvl1pPr>
              <a:defRPr/>
            </a:lvl1pPr>
          </a:lstStyle>
          <a:p>
            <a:pPr>
              <a:defRPr/>
            </a:pPr>
            <a:fld id="{40E537D8-A201-4A6F-8974-1790E4DE508B}"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8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9D4D6FF-4923-4210-B893-5025438C6A4F}"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9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3E52E81-E1B8-4B0B-A445-3C5697840231}"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_标题和内容">
    <p:spTree>
      <p:nvGrpSpPr>
        <p:cNvPr id="1" name=""/>
        <p:cNvGrpSpPr/>
        <p:nvPr/>
      </p:nvGrpSpPr>
      <p:grpSpPr>
        <a:xfrm>
          <a:off x="0" y="0"/>
          <a:ext cx="0" cy="0"/>
          <a:chOff x="0" y="0"/>
          <a:chExt cx="0" cy="0"/>
        </a:xfrm>
      </p:grpSpPr>
      <p:sp>
        <p:nvSpPr>
          <p:cNvPr id="7" name="文本框 37"/>
          <p:cNvSpPr txBox="1"/>
          <p:nvPr userDrawn="1"/>
        </p:nvSpPr>
        <p:spPr>
          <a:xfrm>
            <a:off x="324323" y="196283"/>
            <a:ext cx="2503076" cy="374375"/>
          </a:xfrm>
          <a:prstGeom prst="rect">
            <a:avLst/>
          </a:prstGeom>
          <a:noFill/>
        </p:spPr>
        <p:txBody>
          <a:bodyPr wrap="none" lIns="96434" tIns="48217" rIns="96434" bIns="48217" rtlCol="0">
            <a:spAutoFit/>
          </a:bodyPr>
          <a:lstStyle/>
          <a:p>
            <a:pPr defTabSz="964565"/>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8" name="文本框 38"/>
          <p:cNvSpPr txBox="1"/>
          <p:nvPr userDrawn="1"/>
        </p:nvSpPr>
        <p:spPr>
          <a:xfrm>
            <a:off x="324324" y="429635"/>
            <a:ext cx="1733634" cy="282042"/>
          </a:xfrm>
          <a:prstGeom prst="rect">
            <a:avLst/>
          </a:prstGeom>
          <a:noFill/>
        </p:spPr>
        <p:txBody>
          <a:bodyPr wrap="none" lIns="96434" tIns="48217" rIns="96434" bIns="48217" rtlCol="0">
            <a:spAutoFit/>
          </a:bodyPr>
          <a:lstStyle/>
          <a:p>
            <a:pPr defTabSz="964565"/>
            <a:r>
              <a:rPr lang="en-US" altLang="zh-CN" sz="1200" dirty="0">
                <a:solidFill>
                  <a:schemeClr val="tx1">
                    <a:lumMod val="50000"/>
                    <a:lumOff val="50000"/>
                  </a:schemeClr>
                </a:solidFill>
                <a:latin typeface="楷体" panose="02010609060101010101" pitchFamily="2" charset="-122"/>
                <a:cs typeface="+mn-ea"/>
                <a:sym typeface="+mn-lt"/>
              </a:rPr>
              <a:t>ADDRELATEDTITLEWORDS</a:t>
            </a:r>
            <a:endParaRPr lang="zh-CN" altLang="en-US" sz="1200" dirty="0">
              <a:solidFill>
                <a:schemeClr val="tx1">
                  <a:lumMod val="50000"/>
                  <a:lumOff val="50000"/>
                </a:schemeClr>
              </a:solidFill>
              <a:latin typeface="楷体" panose="0201060906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0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89E084F-17A0-41AD-98ED-1DBCC38EED2C}"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3_标题和内容">
    <p:spTree>
      <p:nvGrpSpPr>
        <p:cNvPr id="1" name=""/>
        <p:cNvGrpSpPr/>
        <p:nvPr/>
      </p:nvGrpSpPr>
      <p:grpSpPr>
        <a:xfrm>
          <a:off x="0" y="0"/>
          <a:ext cx="0" cy="0"/>
          <a:chOff x="0" y="0"/>
          <a:chExt cx="0" cy="0"/>
        </a:xfrm>
      </p:grpSpPr>
      <p:sp>
        <p:nvSpPr>
          <p:cNvPr id="7" name="文本框 37"/>
          <p:cNvSpPr txBox="1"/>
          <p:nvPr userDrawn="1"/>
        </p:nvSpPr>
        <p:spPr>
          <a:xfrm>
            <a:off x="324323" y="196283"/>
            <a:ext cx="2503076" cy="374375"/>
          </a:xfrm>
          <a:prstGeom prst="rect">
            <a:avLst/>
          </a:prstGeom>
          <a:noFill/>
        </p:spPr>
        <p:txBody>
          <a:bodyPr wrap="none" lIns="96434" tIns="48217" rIns="96434" bIns="48217" rtlCol="0">
            <a:spAutoFit/>
          </a:bodyPr>
          <a:lstStyle/>
          <a:p>
            <a:pPr defTabSz="964565"/>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8" name="文本框 38"/>
          <p:cNvSpPr txBox="1"/>
          <p:nvPr userDrawn="1"/>
        </p:nvSpPr>
        <p:spPr>
          <a:xfrm>
            <a:off x="324324" y="429635"/>
            <a:ext cx="1733634" cy="282042"/>
          </a:xfrm>
          <a:prstGeom prst="rect">
            <a:avLst/>
          </a:prstGeom>
          <a:noFill/>
        </p:spPr>
        <p:txBody>
          <a:bodyPr wrap="none" lIns="96434" tIns="48217" rIns="96434" bIns="48217" rtlCol="0">
            <a:spAutoFit/>
          </a:bodyPr>
          <a:lstStyle/>
          <a:p>
            <a:pPr defTabSz="964565"/>
            <a:r>
              <a:rPr lang="en-US" altLang="zh-CN" sz="1200" dirty="0">
                <a:solidFill>
                  <a:schemeClr val="tx1">
                    <a:lumMod val="50000"/>
                    <a:lumOff val="50000"/>
                  </a:schemeClr>
                </a:solidFill>
                <a:latin typeface="楷体" panose="02010609060101010101" pitchFamily="2" charset="-122"/>
                <a:cs typeface="+mn-ea"/>
                <a:sym typeface="+mn-lt"/>
              </a:rPr>
              <a:t>ADDRELATEDTITLEWORDS</a:t>
            </a:r>
            <a:endParaRPr lang="zh-CN" altLang="en-US" sz="1200" dirty="0">
              <a:solidFill>
                <a:schemeClr val="tx1">
                  <a:lumMod val="50000"/>
                  <a:lumOff val="50000"/>
                </a:schemeClr>
              </a:solidFill>
              <a:latin typeface="楷体" panose="0201060906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2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018EC70D-DC2D-459E-B03A-B34774886AE7}"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3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6A336184-065A-4CE8-9AD3-2C57AE3CBC84}"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4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88355E80-C92D-4014-9CBB-07C070072B61}"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showMasterSp="0">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E872395-2087-413A-B243-DF37088D114C}"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82E5D120-166F-4BB6-85EB-A7ED813C401E}"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5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E0C32330-FBA4-4FF1-8074-0CC9804338C4}"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6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63C94B5E-9115-42E1-89F3-E13CA97581CB}"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7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8B304B4-D38C-45A3-8B0F-434FCDF4D359}"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image" Target="../media/image1.pn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2">
                <a:tint val="94000"/>
                <a:satMod val="80000"/>
                <a:lumMod val="106000"/>
              </a:schemeClr>
            </a:gs>
            <a:gs pos="100000">
              <a:schemeClr val="bg2">
                <a:shade val="80000"/>
              </a:schemeClr>
            </a:gs>
          </a:gsLst>
          <a:path path="circle">
            <a:fillToRect l="43000" r="43000" b="100000"/>
          </a:path>
          <a:tileRect/>
        </a:gra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6" cstate="screen"/>
          <a:stretch>
            <a:fillRect/>
          </a:stretch>
        </p:blipFill>
        <p:spPr>
          <a:xfrm>
            <a:off x="253" y="0"/>
            <a:ext cx="9145087" cy="5145088"/>
          </a:xfrm>
          <a:prstGeom prst="rect">
            <a:avLst/>
          </a:prstGeom>
        </p:spPr>
      </p:pic>
      <p:sp>
        <p:nvSpPr>
          <p:cNvPr id="2" name="标题占位符 1"/>
          <p:cNvSpPr>
            <a:spLocks noGrp="1"/>
          </p:cNvSpPr>
          <p:nvPr>
            <p:ph type="title"/>
          </p:nvPr>
        </p:nvSpPr>
        <p:spPr>
          <a:xfrm>
            <a:off x="628903" y="274424"/>
            <a:ext cx="7887787" cy="993783"/>
          </a:xfrm>
          <a:prstGeom prst="rect">
            <a:avLst/>
          </a:prstGeom>
        </p:spPr>
        <p:txBody>
          <a:bodyPr vert="horz" lIns="65032" tIns="32516" rIns="65032" bIns="32516"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628903" y="1369841"/>
            <a:ext cx="7887787" cy="3264804"/>
          </a:xfrm>
          <a:prstGeom prst="rect">
            <a:avLst/>
          </a:prstGeom>
        </p:spPr>
        <p:txBody>
          <a:bodyPr vert="horz" lIns="65032" tIns="32516" rIns="65032" bIns="32516"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628902" y="4769032"/>
            <a:ext cx="2057193" cy="273290"/>
          </a:xfrm>
          <a:prstGeom prst="rect">
            <a:avLst/>
          </a:prstGeom>
        </p:spPr>
        <p:txBody>
          <a:bodyPr vert="horz" lIns="65032" tIns="32516" rIns="65032" bIns="32516" rtlCol="0" anchor="ctr"/>
          <a:lstStyle>
            <a:lvl1pPr algn="l">
              <a:defRPr sz="900">
                <a:solidFill>
                  <a:schemeClr val="tx1">
                    <a:tint val="75000"/>
                  </a:schemeClr>
                </a:solidFill>
                <a:latin typeface="楷体" panose="02010609060101010101" pitchFamily="2" charset="-122"/>
              </a:defRPr>
            </a:lvl1pPr>
          </a:lstStyle>
          <a:p>
            <a:fld id="{C1391FCA-42F2-4EDB-9C3C-F4A9DB10CFF3}" type="datetime1">
              <a:rPr lang="zh-CN" altLang="en-US" smtClean="0"/>
            </a:fld>
            <a:endParaRPr lang="zh-CN" altLang="en-US" dirty="0"/>
          </a:p>
        </p:txBody>
      </p:sp>
      <p:sp>
        <p:nvSpPr>
          <p:cNvPr id="5" name="页脚占位符 4"/>
          <p:cNvSpPr>
            <a:spLocks noGrp="1"/>
          </p:cNvSpPr>
          <p:nvPr>
            <p:ph type="ftr" sz="quarter" idx="3"/>
          </p:nvPr>
        </p:nvSpPr>
        <p:spPr>
          <a:xfrm>
            <a:off x="3029338" y="4769032"/>
            <a:ext cx="3086917" cy="273290"/>
          </a:xfrm>
          <a:prstGeom prst="rect">
            <a:avLst/>
          </a:prstGeom>
        </p:spPr>
        <p:txBody>
          <a:bodyPr vert="horz" lIns="65032" tIns="32516" rIns="65032" bIns="32516" rtlCol="0" anchor="ctr"/>
          <a:lstStyle>
            <a:lvl1pPr algn="ctr">
              <a:defRPr sz="900">
                <a:solidFill>
                  <a:schemeClr val="tx1">
                    <a:tint val="75000"/>
                  </a:schemeClr>
                </a:solidFill>
                <a:latin typeface="楷体" panose="02010609060101010101" pitchFamily="2" charset="-122"/>
              </a:defRPr>
            </a:lvl1pPr>
          </a:lstStyle>
          <a:p>
            <a:endParaRPr lang="zh-CN" altLang="en-US" dirty="0"/>
          </a:p>
        </p:txBody>
      </p:sp>
      <p:sp>
        <p:nvSpPr>
          <p:cNvPr id="6" name="灯片编号占位符 5"/>
          <p:cNvSpPr>
            <a:spLocks noGrp="1"/>
          </p:cNvSpPr>
          <p:nvPr>
            <p:ph type="sldNum" sz="quarter" idx="4"/>
          </p:nvPr>
        </p:nvSpPr>
        <p:spPr>
          <a:xfrm>
            <a:off x="6459497" y="4769032"/>
            <a:ext cx="2057193" cy="273290"/>
          </a:xfrm>
          <a:prstGeom prst="rect">
            <a:avLst/>
          </a:prstGeom>
        </p:spPr>
        <p:txBody>
          <a:bodyPr vert="horz" lIns="65032" tIns="32516" rIns="65032" bIns="32516" rtlCol="0" anchor="ctr"/>
          <a:lstStyle>
            <a:lvl1pPr algn="r">
              <a:defRPr sz="900">
                <a:solidFill>
                  <a:schemeClr val="tx1">
                    <a:tint val="75000"/>
                  </a:schemeClr>
                </a:solidFill>
                <a:latin typeface="楷体" panose="02010609060101010101" pitchFamily="2" charset="-122"/>
              </a:defRPr>
            </a:lvl1pPr>
          </a:lstStyle>
          <a:p>
            <a:fld id="{118D5ACA-62CA-46DB-AD6B-12EDD6D51A23}"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hf hdr="0" ftr="0" dt="0"/>
  <p:txStyles>
    <p:titleStyle>
      <a:lvl1pPr algn="l" defTabSz="650240" rtl="0" eaLnBrk="1" latinLnBrk="0" hangingPunct="1">
        <a:lnSpc>
          <a:spcPct val="90000"/>
        </a:lnSpc>
        <a:spcBef>
          <a:spcPct val="0"/>
        </a:spcBef>
        <a:buNone/>
        <a:defRPr sz="3200" b="1" kern="1200">
          <a:solidFill>
            <a:schemeClr val="tx1"/>
          </a:solidFill>
          <a:latin typeface="微软雅黑" panose="020B0503020204020204" pitchFamily="34" charset="-122"/>
          <a:ea typeface="微软雅黑" panose="020B0503020204020204" pitchFamily="34" charset="-122"/>
          <a:cs typeface="+mj-cs"/>
        </a:defRPr>
      </a:lvl1pPr>
    </p:titleStyle>
    <p:bodyStyle>
      <a:lvl1pPr marL="162560" indent="-162560" algn="l" defTabSz="650240" rtl="0" eaLnBrk="1" latinLnBrk="0" hangingPunct="1">
        <a:lnSpc>
          <a:spcPct val="90000"/>
        </a:lnSpc>
        <a:spcBef>
          <a:spcPts val="710"/>
        </a:spcBef>
        <a:buFont typeface="Arial" panose="020B0604020202020204" pitchFamily="34" charset="0"/>
        <a:buChar char="•"/>
        <a:defRPr sz="2800" b="1" kern="1200">
          <a:solidFill>
            <a:schemeClr val="tx1"/>
          </a:solidFill>
          <a:latin typeface="微软雅黑" panose="020B0503020204020204" pitchFamily="34" charset="-122"/>
          <a:ea typeface="微软雅黑" panose="020B0503020204020204" pitchFamily="34" charset="-122"/>
          <a:cs typeface="+mn-cs"/>
        </a:defRPr>
      </a:lvl1pPr>
      <a:lvl2pPr marL="487680" indent="-162560" algn="l" defTabSz="650240" rtl="0" eaLnBrk="1" latinLnBrk="0" hangingPunct="1">
        <a:lnSpc>
          <a:spcPct val="90000"/>
        </a:lnSpc>
        <a:spcBef>
          <a:spcPts val="355"/>
        </a:spcBef>
        <a:buFont typeface="Arial" panose="020B0604020202020204" pitchFamily="34" charset="0"/>
        <a:buChar char="•"/>
        <a:defRPr sz="2400" kern="1200">
          <a:solidFill>
            <a:schemeClr val="tx1"/>
          </a:solidFill>
          <a:latin typeface="+mn-lt"/>
          <a:ea typeface="+mn-ea"/>
          <a:cs typeface="+mn-cs"/>
        </a:defRPr>
      </a:lvl2pPr>
      <a:lvl3pPr marL="812800" indent="-162560" algn="l" defTabSz="650240" rtl="0" eaLnBrk="1" latinLnBrk="0" hangingPunct="1">
        <a:lnSpc>
          <a:spcPct val="90000"/>
        </a:lnSpc>
        <a:spcBef>
          <a:spcPts val="355"/>
        </a:spcBef>
        <a:buFont typeface="Arial" panose="020B0604020202020204" pitchFamily="34" charset="0"/>
        <a:buChar char="•"/>
        <a:defRPr sz="1400" kern="1200">
          <a:solidFill>
            <a:schemeClr val="tx1"/>
          </a:solidFill>
          <a:latin typeface="+mn-lt"/>
          <a:ea typeface="+mn-ea"/>
          <a:cs typeface="+mn-cs"/>
        </a:defRPr>
      </a:lvl3pPr>
      <a:lvl4pPr marL="11379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4pPr>
      <a:lvl5pPr marL="146304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5pPr>
      <a:lvl6pPr marL="178816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6pPr>
      <a:lvl7pPr marL="211328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7pPr>
      <a:lvl8pPr marL="243840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8pPr>
      <a:lvl9pPr marL="27635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240" rtl="0" eaLnBrk="1" latinLnBrk="0" hangingPunct="1">
        <a:defRPr sz="1300" kern="1200">
          <a:solidFill>
            <a:schemeClr val="tx1"/>
          </a:solidFill>
          <a:latin typeface="+mn-lt"/>
          <a:ea typeface="+mn-ea"/>
          <a:cs typeface="+mn-cs"/>
        </a:defRPr>
      </a:lvl1pPr>
      <a:lvl2pPr marL="325120" algn="l" defTabSz="650240" rtl="0" eaLnBrk="1" latinLnBrk="0" hangingPunct="1">
        <a:defRPr sz="1300" kern="1200">
          <a:solidFill>
            <a:schemeClr val="tx1"/>
          </a:solidFill>
          <a:latin typeface="+mn-lt"/>
          <a:ea typeface="+mn-ea"/>
          <a:cs typeface="+mn-cs"/>
        </a:defRPr>
      </a:lvl2pPr>
      <a:lvl3pPr marL="650240" algn="l" defTabSz="650240" rtl="0" eaLnBrk="1" latinLnBrk="0" hangingPunct="1">
        <a:defRPr sz="1300" kern="1200">
          <a:solidFill>
            <a:schemeClr val="tx1"/>
          </a:solidFill>
          <a:latin typeface="+mn-lt"/>
          <a:ea typeface="+mn-ea"/>
          <a:cs typeface="+mn-cs"/>
        </a:defRPr>
      </a:lvl3pPr>
      <a:lvl4pPr marL="975360" algn="l" defTabSz="650240" rtl="0" eaLnBrk="1" latinLnBrk="0" hangingPunct="1">
        <a:defRPr sz="1300" kern="1200">
          <a:solidFill>
            <a:schemeClr val="tx1"/>
          </a:solidFill>
          <a:latin typeface="+mn-lt"/>
          <a:ea typeface="+mn-ea"/>
          <a:cs typeface="+mn-cs"/>
        </a:defRPr>
      </a:lvl4pPr>
      <a:lvl5pPr marL="1300480" algn="l" defTabSz="650240" rtl="0" eaLnBrk="1" latinLnBrk="0" hangingPunct="1">
        <a:defRPr sz="1300" kern="1200">
          <a:solidFill>
            <a:schemeClr val="tx1"/>
          </a:solidFill>
          <a:latin typeface="+mn-lt"/>
          <a:ea typeface="+mn-ea"/>
          <a:cs typeface="+mn-cs"/>
        </a:defRPr>
      </a:lvl5pPr>
      <a:lvl6pPr marL="1625600" algn="l" defTabSz="650240" rtl="0" eaLnBrk="1" latinLnBrk="0" hangingPunct="1">
        <a:defRPr sz="1300" kern="1200">
          <a:solidFill>
            <a:schemeClr val="tx1"/>
          </a:solidFill>
          <a:latin typeface="+mn-lt"/>
          <a:ea typeface="+mn-ea"/>
          <a:cs typeface="+mn-cs"/>
        </a:defRPr>
      </a:lvl6pPr>
      <a:lvl7pPr marL="1950720" algn="l" defTabSz="650240" rtl="0" eaLnBrk="1" latinLnBrk="0" hangingPunct="1">
        <a:defRPr sz="1300" kern="1200">
          <a:solidFill>
            <a:schemeClr val="tx1"/>
          </a:solidFill>
          <a:latin typeface="+mn-lt"/>
          <a:ea typeface="+mn-ea"/>
          <a:cs typeface="+mn-cs"/>
        </a:defRPr>
      </a:lvl7pPr>
      <a:lvl8pPr marL="2275840" algn="l" defTabSz="650240" rtl="0" eaLnBrk="1" latinLnBrk="0" hangingPunct="1">
        <a:defRPr sz="1300" kern="1200">
          <a:solidFill>
            <a:schemeClr val="tx1"/>
          </a:solidFill>
          <a:latin typeface="+mn-lt"/>
          <a:ea typeface="+mn-ea"/>
          <a:cs typeface="+mn-cs"/>
        </a:defRPr>
      </a:lvl8pPr>
      <a:lvl9pPr marL="2600960" algn="l" defTabSz="650240"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5.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tags" Target="../tags/tag1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tags" Target="../tags/tag19.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tags" Target="../tags/tag20.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6.xml"/><Relationship Id="rId2" Type="http://schemas.openxmlformats.org/officeDocument/2006/relationships/tags" Target="../tags/tag22.xml"/><Relationship Id="rId1" Type="http://schemas.openxmlformats.org/officeDocument/2006/relationships/tags" Target="../tags/tag2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5" Type="http://schemas.openxmlformats.org/officeDocument/2006/relationships/notesSlide" Target="../notesSlides/notesSlide2.xml"/><Relationship Id="rId14" Type="http://schemas.openxmlformats.org/officeDocument/2006/relationships/slideLayout" Target="../slideLayouts/slideLayout6.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6.xml"/><Relationship Id="rId1" Type="http://schemas.openxmlformats.org/officeDocument/2006/relationships/tags" Target="../tags/tag2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tags" Target="../tags/tag2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6.xml"/><Relationship Id="rId1" Type="http://schemas.openxmlformats.org/officeDocument/2006/relationships/tags" Target="../tags/tag2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6.xml"/><Relationship Id="rId1" Type="http://schemas.openxmlformats.org/officeDocument/2006/relationships/tags" Target="../tags/tag2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6.xml"/><Relationship Id="rId1" Type="http://schemas.openxmlformats.org/officeDocument/2006/relationships/tags" Target="../tags/tag2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6.xml"/><Relationship Id="rId3" Type="http://schemas.openxmlformats.org/officeDocument/2006/relationships/image" Target="../media/image7.png"/><Relationship Id="rId2" Type="http://schemas.openxmlformats.org/officeDocument/2006/relationships/hyperlink" Target="..\&#29702;&#35770;&#21069;&#27839;\&#22823;&#23398;&#29983;&#32844;&#19994;&#29983;&#28079;&#35268;&#21010;&#29616;&#29366;&#30740;&#31350;.pdf" TargetMode="External"/><Relationship Id="rId1" Type="http://schemas.openxmlformats.org/officeDocument/2006/relationships/tags" Target="../tags/tag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7" Type="http://schemas.openxmlformats.org/officeDocument/2006/relationships/notesSlide" Target="../notesSlides/notesSlide32.xml"/><Relationship Id="rId6" Type="http://schemas.openxmlformats.org/officeDocument/2006/relationships/slideLayout" Target="../slideLayouts/slideLayout6.xml"/><Relationship Id="rId5" Type="http://schemas.openxmlformats.org/officeDocument/2006/relationships/tags" Target="../tags/tag31.xml"/><Relationship Id="rId4" Type="http://schemas.openxmlformats.org/officeDocument/2006/relationships/image" Target="../media/image9.png"/><Relationship Id="rId3" Type="http://schemas.openxmlformats.org/officeDocument/2006/relationships/tags" Target="../tags/tag30.xml"/><Relationship Id="rId2" Type="http://schemas.openxmlformats.org/officeDocument/2006/relationships/image" Target="../media/image8.png"/><Relationship Id="rId1" Type="http://schemas.openxmlformats.org/officeDocument/2006/relationships/tags" Target="../tags/tag2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6.xml"/><Relationship Id="rId1" Type="http://schemas.openxmlformats.org/officeDocument/2006/relationships/tags" Target="../tags/tag3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6.xml"/><Relationship Id="rId1" Type="http://schemas.openxmlformats.org/officeDocument/2006/relationships/tags" Target="../tags/tag3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5" Type="http://schemas.openxmlformats.org/officeDocument/2006/relationships/notesSlide" Target="../notesSlides/notesSlide43.xml"/><Relationship Id="rId4" Type="http://schemas.openxmlformats.org/officeDocument/2006/relationships/slideLayout" Target="../slideLayouts/slideLayout6.xml"/><Relationship Id="rId3" Type="http://schemas.openxmlformats.org/officeDocument/2006/relationships/image" Target="../media/image7.png"/><Relationship Id="rId2" Type="http://schemas.openxmlformats.org/officeDocument/2006/relationships/hyperlink" Target="..\&#35838;&#31243;&#24605;&#25919;&#30740;&#31350;\&#22312;&#28140;&#28860;&#38738;&#26149;&#30340;&#31038;&#20250;&#23454;&#36341;&#20013;&#19978;&#22909;&#8220;&#34892;&#36208;&#30340;&#24605;&#25919;&#35838;&#8221;.pdf" TargetMode="External"/><Relationship Id="rId1" Type="http://schemas.openxmlformats.org/officeDocument/2006/relationships/tags" Target="../tags/tag34.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5" Type="http://schemas.openxmlformats.org/officeDocument/2006/relationships/notesSlide" Target="../notesSlides/notesSlide54.xml"/><Relationship Id="rId4" Type="http://schemas.openxmlformats.org/officeDocument/2006/relationships/slideLayout" Target="../slideLayouts/slideLayout6.xml"/><Relationship Id="rId3" Type="http://schemas.openxmlformats.org/officeDocument/2006/relationships/image" Target="../media/image7.png"/><Relationship Id="rId2" Type="http://schemas.openxmlformats.org/officeDocument/2006/relationships/hyperlink" Target="..\&#29702;&#35770;&#21069;&#27839;\&#24403;&#20195;&#39640;&#32844;&#38498;&#26657;&#23398;&#29983;&#32844;&#19994;&#29983;&#28079;&#35268;&#21010;&#25945;&#32946;&#29616;&#29366;&#21450;&#38382;&#39064;&#30740;&#31350;.pdf" TargetMode="External"/><Relationship Id="rId1" Type="http://schemas.openxmlformats.org/officeDocument/2006/relationships/tags" Target="../tags/tag35.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6.xml"/><Relationship Id="rId1" Type="http://schemas.openxmlformats.org/officeDocument/2006/relationships/tags" Target="../tags/tag3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6.xml"/><Relationship Id="rId3" Type="http://schemas.openxmlformats.org/officeDocument/2006/relationships/image" Target="../media/image3.png"/><Relationship Id="rId2" Type="http://schemas.openxmlformats.org/officeDocument/2006/relationships/tags" Target="../tags/tag17.xml"/><Relationship Id="rId1" Type="http://schemas.openxmlformats.org/officeDocument/2006/relationships/tags" Target="../tags/tag1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6.xml"/><Relationship Id="rId1" Type="http://schemas.openxmlformats.org/officeDocument/2006/relationships/tags" Target="../tags/tag37.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6.xml"/><Relationship Id="rId1" Type="http://schemas.openxmlformats.org/officeDocument/2006/relationships/tags" Target="../tags/tag38.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6.xml"/><Relationship Id="rId1" Type="http://schemas.openxmlformats.org/officeDocument/2006/relationships/tags" Target="../tags/tag39.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6.xml"/><Relationship Id="rId1" Type="http://schemas.openxmlformats.org/officeDocument/2006/relationships/tags" Target="../tags/tag40.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6.xml"/><Relationship Id="rId1" Type="http://schemas.openxmlformats.org/officeDocument/2006/relationships/tags" Target="../tags/tag41.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6.xml"/><Relationship Id="rId1" Type="http://schemas.openxmlformats.org/officeDocument/2006/relationships/tags" Target="../tags/tag42.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6.xml"/><Relationship Id="rId1" Type="http://schemas.openxmlformats.org/officeDocument/2006/relationships/tags" Target="../tags/tag43.xml"/></Relationships>
</file>

<file path=ppt/slides/_rels/slide69.xml.rels><?xml version="1.0" encoding="UTF-8" standalone="yes"?>
<Relationships xmlns="http://schemas.openxmlformats.org/package/2006/relationships"><Relationship Id="rId5" Type="http://schemas.openxmlformats.org/officeDocument/2006/relationships/notesSlide" Target="../notesSlides/notesSlide69.xml"/><Relationship Id="rId4" Type="http://schemas.openxmlformats.org/officeDocument/2006/relationships/slideLayout" Target="../slideLayouts/slideLayout6.xml"/><Relationship Id="rId3" Type="http://schemas.openxmlformats.org/officeDocument/2006/relationships/image" Target="../media/image7.png"/><Relationship Id="rId2" Type="http://schemas.openxmlformats.org/officeDocument/2006/relationships/hyperlink" Target="..\&#35838;&#31243;&#24605;&#25919;&#30740;&#31350;\&#19996;&#28246;&#35780;&#35770;&#65306;&#24605;&#25919;&#35838;&#25945;&#24072;&#35201;&#21892;&#29992;&#40092;&#27963;&#32032;&#26448;&#22521;&#32946;&#26102;&#20195;&#26032;&#20154;.pdf" TargetMode="External"/><Relationship Id="rId1" Type="http://schemas.openxmlformats.org/officeDocument/2006/relationships/tags" Target="../tags/tag4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6.xml"/><Relationship Id="rId1" Type="http://schemas.openxmlformats.org/officeDocument/2006/relationships/tags" Target="../tags/tag4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6.xml"/><Relationship Id="rId1" Type="http://schemas.openxmlformats.org/officeDocument/2006/relationships/tags" Target="../tags/tag4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6.xml"/><Relationship Id="rId1" Type="http://schemas.openxmlformats.org/officeDocument/2006/relationships/tags" Target="../tags/tag47.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6.xml"/><Relationship Id="rId1" Type="http://schemas.openxmlformats.org/officeDocument/2006/relationships/tags" Target="../tags/tag48.xml"/></Relationships>
</file>

<file path=ppt/slides/_rels/slide82.xml.rels><?xml version="1.0" encoding="UTF-8" standalone="yes"?>
<Relationships xmlns="http://schemas.openxmlformats.org/package/2006/relationships"><Relationship Id="rId5" Type="http://schemas.openxmlformats.org/officeDocument/2006/relationships/notesSlide" Target="../notesSlides/notesSlide82.xml"/><Relationship Id="rId4" Type="http://schemas.openxmlformats.org/officeDocument/2006/relationships/slideLayout" Target="../slideLayouts/slideLayout6.xml"/><Relationship Id="rId3" Type="http://schemas.openxmlformats.org/officeDocument/2006/relationships/image" Target="../media/image7.png"/><Relationship Id="rId2" Type="http://schemas.openxmlformats.org/officeDocument/2006/relationships/hyperlink" Target="..\&#29702;&#35770;&#21069;&#27839;\&#39640;&#32844;&#38498;&#26657;&#21019;&#26032;&#21019;&#19994;&#25945;&#32946;&#19982;&#19987;&#19994;&#25945;&#32946;&#30456;&#23481;&#25506;&#32034;.pdf" TargetMode="External"/><Relationship Id="rId1" Type="http://schemas.openxmlformats.org/officeDocument/2006/relationships/tags" Target="../tags/tag49.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6.xml"/><Relationship Id="rId1" Type="http://schemas.openxmlformats.org/officeDocument/2006/relationships/tags" Target="../tags/tag5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4" Type="http://schemas.openxmlformats.org/officeDocument/2006/relationships/notesSlide" Target="../notesSlides/notesSlide86.xml"/><Relationship Id="rId3" Type="http://schemas.openxmlformats.org/officeDocument/2006/relationships/slideLayout" Target="../slideLayouts/slideLayout6.xml"/><Relationship Id="rId2" Type="http://schemas.openxmlformats.org/officeDocument/2006/relationships/image" Target="../media/image10.png"/><Relationship Id="rId1" Type="http://schemas.openxmlformats.org/officeDocument/2006/relationships/tags" Target="../tags/tag5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3" Type="http://schemas.openxmlformats.org/officeDocument/2006/relationships/notesSlide" Target="../notesSlides/notesSlide91.xml"/><Relationship Id="rId2" Type="http://schemas.openxmlformats.org/officeDocument/2006/relationships/slideLayout" Target="../slideLayouts/slideLayout5.xml"/><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46" y="1"/>
            <a:ext cx="9138701" cy="5145088"/>
          </a:xfrm>
          <a:prstGeom prst="rect">
            <a:avLst/>
          </a:prstGeom>
        </p:spPr>
      </p:pic>
      <p:sp>
        <p:nvSpPr>
          <p:cNvPr id="11" name="TextBox 26"/>
          <p:cNvSpPr txBox="1"/>
          <p:nvPr/>
        </p:nvSpPr>
        <p:spPr>
          <a:xfrm>
            <a:off x="536857" y="2158615"/>
            <a:ext cx="3230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职业世界探秘</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396333" y="700339"/>
            <a:ext cx="2240280" cy="922020"/>
          </a:xfrm>
          <a:prstGeom prst="rect">
            <a:avLst/>
          </a:prstGeom>
          <a:noFill/>
        </p:spPr>
        <p:txBody>
          <a:bodyPr wrap="none" rtlCol="0">
            <a:spAutoFit/>
          </a:bodyPr>
          <a:lstStyle/>
          <a:p>
            <a:r>
              <a:rPr lang="zh-CN" altLang="en-US" sz="5400" dirty="0">
                <a:solidFill>
                  <a:schemeClr val="bg1"/>
                </a:solidFill>
                <a:latin typeface="Agency FB" panose="020B0503020202020204" pitchFamily="34" charset="0"/>
              </a:rPr>
              <a:t>第三章</a:t>
            </a:r>
            <a:endParaRPr lang="zh-CN" altLang="en-US" sz="5400" dirty="0">
              <a:solidFill>
                <a:schemeClr val="bg1"/>
              </a:solidFill>
              <a:latin typeface="Agency FB" panose="020B0503020202020204" pitchFamily="34" charset="0"/>
            </a:endParaRPr>
          </a:p>
        </p:txBody>
      </p:sp>
      <p:sp>
        <p:nvSpPr>
          <p:cNvPr id="2" name="灯片编号占位符 1"/>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45" presetClass="entr" presetSubtype="0" fill="hold" grpId="0" nodeType="afterEffect">
                                  <p:stCondLst>
                                    <p:cond delay="0"/>
                                  </p:stCondLst>
                                  <p:iterate type="lt">
                                    <p:tmPct val="10000"/>
                                  </p:iterate>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ppt_w</p:attrName>
                                        </p:attrNameLst>
                                      </p:cBhvr>
                                      <p:tavLst>
                                        <p:tav tm="0" fmla="#ppt_w*sin(2.5*pi*$)">
                                          <p:val>
                                            <p:fltVal val="0"/>
                                          </p:val>
                                        </p:tav>
                                        <p:tav tm="100000">
                                          <p:val>
                                            <p:fltVal val="1"/>
                                          </p:val>
                                        </p:tav>
                                      </p:tavLst>
                                    </p:anim>
                                    <p:anim calcmode="lin" valueType="num">
                                      <p:cBhvr>
                                        <p:cTn id="15" dur="1000" fill="hold"/>
                                        <p:tgtEl>
                                          <p:spTgt spid="13"/>
                                        </p:tgtEl>
                                        <p:attrNameLst>
                                          <p:attrName>ppt_h</p:attrName>
                                        </p:attrNameLst>
                                      </p:cBhvr>
                                      <p:tavLst>
                                        <p:tav tm="0">
                                          <p:val>
                                            <p:strVal val="#ppt_h"/>
                                          </p:val>
                                        </p:tav>
                                        <p:tav tm="100000">
                                          <p:val>
                                            <p:strVal val="#ppt_h"/>
                                          </p:val>
                                        </p:tav>
                                      </p:tavLst>
                                    </p:anim>
                                  </p:childTnLst>
                                </p:cTn>
                              </p:par>
                            </p:childTnLst>
                          </p:cTn>
                        </p:par>
                        <p:par>
                          <p:cTn id="16" fill="hold">
                            <p:stCondLst>
                              <p:cond delay="2200"/>
                            </p:stCondLst>
                            <p:childTnLst>
                              <p:par>
                                <p:cTn id="17" presetID="56" presetClass="entr" presetSubtype="0"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by="(-#ppt_w*2)" calcmode="lin" valueType="num">
                                      <p:cBhvr rctx="PPT">
                                        <p:cTn id="19" dur="500" autoRev="1" fill="hold">
                                          <p:stCondLst>
                                            <p:cond delay="0"/>
                                          </p:stCondLst>
                                        </p:cTn>
                                        <p:tgtEl>
                                          <p:spTgt spid="11"/>
                                        </p:tgtEl>
                                        <p:attrNameLst>
                                          <p:attrName>ppt_w</p:attrName>
                                        </p:attrNameLst>
                                      </p:cBhvr>
                                    </p:anim>
                                    <p:anim by="(#ppt_w*0.50)" calcmode="lin" valueType="num">
                                      <p:cBhvr>
                                        <p:cTn id="20" dur="500" decel="50000" autoRev="1" fill="hold">
                                          <p:stCondLst>
                                            <p:cond delay="0"/>
                                          </p:stCondLst>
                                        </p:cTn>
                                        <p:tgtEl>
                                          <p:spTgt spid="11"/>
                                        </p:tgtEl>
                                        <p:attrNameLst>
                                          <p:attrName>ppt_x</p:attrName>
                                        </p:attrNameLst>
                                      </p:cBhvr>
                                    </p:anim>
                                    <p:anim from="(-#ppt_h/2)" to="(#ppt_y)" calcmode="lin" valueType="num">
                                      <p:cBhvr>
                                        <p:cTn id="21" dur="1000" fill="hold">
                                          <p:stCondLst>
                                            <p:cond delay="0"/>
                                          </p:stCondLst>
                                        </p:cTn>
                                        <p:tgtEl>
                                          <p:spTgt spid="11"/>
                                        </p:tgtEl>
                                        <p:attrNameLst>
                                          <p:attrName>ppt_y</p:attrName>
                                        </p:attrNameLst>
                                      </p:cBhvr>
                                    </p:anim>
                                    <p:animRot by="21600000">
                                      <p:cBhvr>
                                        <p:cTn id="22"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bwMode="auto">
          <a:xfrm>
            <a:off x="3173691" y="1672846"/>
            <a:ext cx="2199261" cy="2197193"/>
            <a:chOff x="0" y="0"/>
            <a:chExt cx="6753151" cy="6746917"/>
          </a:xfrm>
          <a:effectLst/>
        </p:grpSpPr>
        <p:sp>
          <p:nvSpPr>
            <p:cNvPr id="33794" name="AutoShape 2"/>
            <p:cNvSpPr/>
            <p:nvPr/>
          </p:nvSpPr>
          <p:spPr bwMode="auto">
            <a:xfrm>
              <a:off x="0" y="0"/>
              <a:ext cx="6753151" cy="6746917"/>
            </a:xfrm>
            <a:custGeom>
              <a:avLst/>
              <a:gdLst>
                <a:gd name="T0" fmla="*/ 3376405 w 19777"/>
                <a:gd name="T1" fmla="*/ 3680572 h 19739"/>
                <a:gd name="T2" fmla="*/ 3376405 w 19777"/>
                <a:gd name="T3" fmla="*/ 3680572 h 19739"/>
                <a:gd name="T4" fmla="*/ 3376405 w 19777"/>
                <a:gd name="T5" fmla="*/ 3680572 h 19739"/>
                <a:gd name="T6" fmla="*/ 3376405 w 19777"/>
                <a:gd name="T7" fmla="*/ 3680572 h 197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77" h="19739">
                  <a:moveTo>
                    <a:pt x="17933" y="-1"/>
                  </a:moveTo>
                  <a:lnTo>
                    <a:pt x="15856" y="2079"/>
                  </a:lnTo>
                  <a:cubicBezTo>
                    <a:pt x="11992" y="-899"/>
                    <a:pt x="6427" y="-621"/>
                    <a:pt x="2885" y="2921"/>
                  </a:cubicBezTo>
                  <a:cubicBezTo>
                    <a:pt x="-962" y="6768"/>
                    <a:pt x="-962" y="13006"/>
                    <a:pt x="2885" y="16853"/>
                  </a:cubicBezTo>
                  <a:cubicBezTo>
                    <a:pt x="6733" y="20700"/>
                    <a:pt x="12971" y="20701"/>
                    <a:pt x="16819" y="16853"/>
                  </a:cubicBezTo>
                  <a:cubicBezTo>
                    <a:pt x="20348" y="13324"/>
                    <a:pt x="20637" y="7786"/>
                    <a:pt x="17693" y="3924"/>
                  </a:cubicBezTo>
                  <a:lnTo>
                    <a:pt x="19777" y="1836"/>
                  </a:lnTo>
                  <a:lnTo>
                    <a:pt x="19694" y="76"/>
                  </a:lnTo>
                  <a:lnTo>
                    <a:pt x="17933" y="-1"/>
                  </a:lnTo>
                  <a:close/>
                </a:path>
              </a:pathLst>
            </a:custGeom>
            <a:solidFill>
              <a:schemeClr val="accent6"/>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795" name="AutoShape 3"/>
            <p:cNvSpPr/>
            <p:nvPr/>
          </p:nvSpPr>
          <p:spPr bwMode="auto">
            <a:xfrm>
              <a:off x="244472" y="255591"/>
              <a:ext cx="6251505" cy="6251614"/>
            </a:xfrm>
            <a:custGeom>
              <a:avLst/>
              <a:gdLst>
                <a:gd name="T0" fmla="*/ 3125594 w 19679"/>
                <a:gd name="T1" fmla="*/ 3430938 h 19679"/>
                <a:gd name="T2" fmla="*/ 3125594 w 19679"/>
                <a:gd name="T3" fmla="*/ 3430938 h 19679"/>
                <a:gd name="T4" fmla="*/ 3125594 w 19679"/>
                <a:gd name="T5" fmla="*/ 3430938 h 19679"/>
                <a:gd name="T6" fmla="*/ 3125594 w 19679"/>
                <a:gd name="T7" fmla="*/ 343093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6">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796" name="Line 4"/>
            <p:cNvSpPr>
              <a:spLocks noChangeShapeType="1"/>
            </p:cNvSpPr>
            <p:nvPr/>
          </p:nvSpPr>
          <p:spPr bwMode="auto">
            <a:xfrm flipH="1">
              <a:off x="5526027" y="346077"/>
              <a:ext cx="871527" cy="871543"/>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5"/>
          <p:cNvGrpSpPr/>
          <p:nvPr/>
        </p:nvGrpSpPr>
        <p:grpSpPr bwMode="auto">
          <a:xfrm>
            <a:off x="3343264" y="1847070"/>
            <a:ext cx="2477400" cy="1853396"/>
            <a:chOff x="-1" y="0"/>
            <a:chExt cx="7608239" cy="5691704"/>
          </a:xfrm>
          <a:effectLst/>
        </p:grpSpPr>
        <p:sp>
          <p:nvSpPr>
            <p:cNvPr id="33798" name="AutoShape 6"/>
            <p:cNvSpPr/>
            <p:nvPr/>
          </p:nvSpPr>
          <p:spPr bwMode="auto">
            <a:xfrm>
              <a:off x="-1" y="0"/>
              <a:ext cx="7608239" cy="5691704"/>
            </a:xfrm>
            <a:custGeom>
              <a:avLst/>
              <a:gdLst>
                <a:gd name="T0" fmla="*/ 3804119 w 20840"/>
                <a:gd name="T1" fmla="*/ 2845714 h 20595"/>
                <a:gd name="T2" fmla="*/ 3804119 w 20840"/>
                <a:gd name="T3" fmla="*/ 2845714 h 20595"/>
                <a:gd name="T4" fmla="*/ 3804119 w 20840"/>
                <a:gd name="T5" fmla="*/ 2845714 h 20595"/>
                <a:gd name="T6" fmla="*/ 3804119 w 20840"/>
                <a:gd name="T7" fmla="*/ 2845714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40" h="20595">
                  <a:moveTo>
                    <a:pt x="7788" y="0"/>
                  </a:moveTo>
                  <a:cubicBezTo>
                    <a:pt x="5795" y="0"/>
                    <a:pt x="3802" y="1004"/>
                    <a:pt x="2281" y="3015"/>
                  </a:cubicBezTo>
                  <a:cubicBezTo>
                    <a:pt x="-760" y="7037"/>
                    <a:pt x="-760" y="13557"/>
                    <a:pt x="2281" y="17578"/>
                  </a:cubicBezTo>
                  <a:cubicBezTo>
                    <a:pt x="5322" y="21600"/>
                    <a:pt x="10254" y="21599"/>
                    <a:pt x="13295" y="17578"/>
                  </a:cubicBezTo>
                  <a:cubicBezTo>
                    <a:pt x="14526" y="15951"/>
                    <a:pt x="15257" y="13915"/>
                    <a:pt x="15492" y="11801"/>
                  </a:cubicBezTo>
                  <a:lnTo>
                    <a:pt x="19726" y="11801"/>
                  </a:lnTo>
                  <a:lnTo>
                    <a:pt x="20839" y="10192"/>
                  </a:lnTo>
                  <a:lnTo>
                    <a:pt x="19726" y="8584"/>
                  </a:lnTo>
                  <a:lnTo>
                    <a:pt x="15466" y="8584"/>
                  </a:lnTo>
                  <a:cubicBezTo>
                    <a:pt x="15207" y="6545"/>
                    <a:pt x="14485" y="4589"/>
                    <a:pt x="13295" y="3015"/>
                  </a:cubicBezTo>
                  <a:cubicBezTo>
                    <a:pt x="11774" y="1004"/>
                    <a:pt x="9781" y="0"/>
                    <a:pt x="7788" y="0"/>
                  </a:cubicBezTo>
                  <a:close/>
                </a:path>
              </a:pathLst>
            </a:custGeom>
            <a:solidFill>
              <a:schemeClr val="accent5"/>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799" name="AutoShape 7"/>
            <p:cNvSpPr/>
            <p:nvPr/>
          </p:nvSpPr>
          <p:spPr bwMode="auto">
            <a:xfrm>
              <a:off x="201637" y="222270"/>
              <a:ext cx="5258449" cy="5258278"/>
            </a:xfrm>
            <a:custGeom>
              <a:avLst/>
              <a:gdLst>
                <a:gd name="T0" fmla="*/ 2629091 w 19679"/>
                <a:gd name="T1" fmla="*/ 2885787 h 19679"/>
                <a:gd name="T2" fmla="*/ 2629091 w 19679"/>
                <a:gd name="T3" fmla="*/ 2885787 h 19679"/>
                <a:gd name="T4" fmla="*/ 2629091 w 19679"/>
                <a:gd name="T5" fmla="*/ 2885787 h 19679"/>
                <a:gd name="T6" fmla="*/ 2629091 w 19679"/>
                <a:gd name="T7" fmla="*/ 288578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5">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0" name="Line 8"/>
            <p:cNvSpPr>
              <a:spLocks noChangeShapeType="1"/>
            </p:cNvSpPr>
            <p:nvPr/>
          </p:nvSpPr>
          <p:spPr bwMode="auto">
            <a:xfrm flipH="1" flipV="1">
              <a:off x="5418806" y="2806955"/>
              <a:ext cx="1595634" cy="0"/>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9"/>
          <p:cNvGrpSpPr/>
          <p:nvPr/>
        </p:nvGrpSpPr>
        <p:grpSpPr bwMode="auto">
          <a:xfrm>
            <a:off x="3492674" y="1996480"/>
            <a:ext cx="1876661" cy="1955761"/>
            <a:chOff x="0" y="0"/>
            <a:chExt cx="5763342" cy="6005116"/>
          </a:xfrm>
          <a:effectLst/>
        </p:grpSpPr>
        <p:sp>
          <p:nvSpPr>
            <p:cNvPr id="33802" name="AutoShape 10"/>
            <p:cNvSpPr/>
            <p:nvPr/>
          </p:nvSpPr>
          <p:spPr bwMode="auto">
            <a:xfrm>
              <a:off x="0" y="0"/>
              <a:ext cx="5763342" cy="6005116"/>
            </a:xfrm>
            <a:custGeom>
              <a:avLst/>
              <a:gdLst>
                <a:gd name="T0" fmla="*/ 2881532 w 20761"/>
                <a:gd name="T1" fmla="*/ 3002558 h 21600"/>
                <a:gd name="T2" fmla="*/ 2881532 w 20761"/>
                <a:gd name="T3" fmla="*/ 3002558 h 21600"/>
                <a:gd name="T4" fmla="*/ 2881532 w 20761"/>
                <a:gd name="T5" fmla="*/ 3002558 h 21600"/>
                <a:gd name="T6" fmla="*/ 2881532 w 20761"/>
                <a:gd name="T7" fmla="*/ 300255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761" h="21600">
                  <a:moveTo>
                    <a:pt x="8590" y="0"/>
                  </a:moveTo>
                  <a:cubicBezTo>
                    <a:pt x="6391" y="0"/>
                    <a:pt x="4192" y="837"/>
                    <a:pt x="2515" y="2513"/>
                  </a:cubicBezTo>
                  <a:cubicBezTo>
                    <a:pt x="-839" y="5866"/>
                    <a:pt x="-839" y="11302"/>
                    <a:pt x="2515" y="14655"/>
                  </a:cubicBezTo>
                  <a:cubicBezTo>
                    <a:pt x="5245" y="17383"/>
                    <a:pt x="9356" y="17890"/>
                    <a:pt x="12600" y="16178"/>
                  </a:cubicBezTo>
                  <a:lnTo>
                    <a:pt x="18602" y="21600"/>
                  </a:lnTo>
                  <a:lnTo>
                    <a:pt x="20761" y="21395"/>
                  </a:lnTo>
                  <a:lnTo>
                    <a:pt x="20750" y="19230"/>
                  </a:lnTo>
                  <a:lnTo>
                    <a:pt x="15123" y="14145"/>
                  </a:lnTo>
                  <a:cubicBezTo>
                    <a:pt x="18003" y="10772"/>
                    <a:pt x="17854" y="5703"/>
                    <a:pt x="14663" y="2513"/>
                  </a:cubicBezTo>
                  <a:cubicBezTo>
                    <a:pt x="12986" y="837"/>
                    <a:pt x="10788" y="0"/>
                    <a:pt x="8590" y="0"/>
                  </a:cubicBezTo>
                  <a:close/>
                </a:path>
              </a:pathLst>
            </a:custGeom>
            <a:solidFill>
              <a:schemeClr val="accent4"/>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3" name="AutoShape 11"/>
            <p:cNvSpPr/>
            <p:nvPr/>
          </p:nvSpPr>
          <p:spPr bwMode="auto">
            <a:xfrm>
              <a:off x="180998" y="225410"/>
              <a:ext cx="4382045" cy="4382798"/>
            </a:xfrm>
            <a:custGeom>
              <a:avLst/>
              <a:gdLst>
                <a:gd name="T0" fmla="*/ 2190911 w 19679"/>
                <a:gd name="T1" fmla="*/ 2405316 h 19679"/>
                <a:gd name="T2" fmla="*/ 2190911 w 19679"/>
                <a:gd name="T3" fmla="*/ 2405316 h 19679"/>
                <a:gd name="T4" fmla="*/ 2190911 w 19679"/>
                <a:gd name="T5" fmla="*/ 2405316 h 19679"/>
                <a:gd name="T6" fmla="*/ 2190911 w 19679"/>
                <a:gd name="T7" fmla="*/ 240531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4">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4" name="Line 12"/>
            <p:cNvSpPr>
              <a:spLocks noChangeShapeType="1"/>
            </p:cNvSpPr>
            <p:nvPr/>
          </p:nvSpPr>
          <p:spPr bwMode="auto">
            <a:xfrm flipH="1" flipV="1">
              <a:off x="3735852" y="4101829"/>
              <a:ext cx="1579760" cy="1406432"/>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13"/>
          <p:cNvGrpSpPr/>
          <p:nvPr/>
        </p:nvGrpSpPr>
        <p:grpSpPr bwMode="auto">
          <a:xfrm>
            <a:off x="3184549" y="2145889"/>
            <a:ext cx="1745864" cy="1805317"/>
            <a:chOff x="0" y="0"/>
            <a:chExt cx="5362063" cy="5542360"/>
          </a:xfrm>
          <a:effectLst/>
        </p:grpSpPr>
        <p:sp>
          <p:nvSpPr>
            <p:cNvPr id="33806" name="AutoShape 14"/>
            <p:cNvSpPr/>
            <p:nvPr/>
          </p:nvSpPr>
          <p:spPr bwMode="auto">
            <a:xfrm>
              <a:off x="0" y="0"/>
              <a:ext cx="5362063" cy="5542360"/>
            </a:xfrm>
            <a:custGeom>
              <a:avLst/>
              <a:gdLst>
                <a:gd name="T0" fmla="*/ 2680903 w 20853"/>
                <a:gd name="T1" fmla="*/ 2771180 h 21600"/>
                <a:gd name="T2" fmla="*/ 2680903 w 20853"/>
                <a:gd name="T3" fmla="*/ 2771180 h 21600"/>
                <a:gd name="T4" fmla="*/ 2680903 w 20853"/>
                <a:gd name="T5" fmla="*/ 2771180 h 21600"/>
                <a:gd name="T6" fmla="*/ 2680903 w 20853"/>
                <a:gd name="T7" fmla="*/ 277118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53" h="21600">
                  <a:moveTo>
                    <a:pt x="13197" y="0"/>
                  </a:moveTo>
                  <a:cubicBezTo>
                    <a:pt x="11238" y="0"/>
                    <a:pt x="9279" y="749"/>
                    <a:pt x="7784" y="2248"/>
                  </a:cubicBezTo>
                  <a:cubicBezTo>
                    <a:pt x="5095" y="4946"/>
                    <a:pt x="4835" y="9149"/>
                    <a:pt x="6985" y="12149"/>
                  </a:cubicBezTo>
                  <a:lnTo>
                    <a:pt x="0" y="19149"/>
                  </a:lnTo>
                  <a:lnTo>
                    <a:pt x="104" y="21493"/>
                  </a:lnTo>
                  <a:lnTo>
                    <a:pt x="2444" y="21600"/>
                  </a:lnTo>
                  <a:lnTo>
                    <a:pt x="9583" y="14446"/>
                  </a:lnTo>
                  <a:cubicBezTo>
                    <a:pt x="12480" y="16005"/>
                    <a:pt x="16165" y="15560"/>
                    <a:pt x="18610" y="13108"/>
                  </a:cubicBezTo>
                  <a:cubicBezTo>
                    <a:pt x="21599" y="10109"/>
                    <a:pt x="21599" y="5247"/>
                    <a:pt x="18610" y="2248"/>
                  </a:cubicBezTo>
                  <a:cubicBezTo>
                    <a:pt x="17115" y="749"/>
                    <a:pt x="15156" y="0"/>
                    <a:pt x="13197" y="0"/>
                  </a:cubicBezTo>
                  <a:close/>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7" name="AutoShape 15"/>
            <p:cNvSpPr/>
            <p:nvPr/>
          </p:nvSpPr>
          <p:spPr bwMode="auto">
            <a:xfrm>
              <a:off x="1611636" y="193632"/>
              <a:ext cx="3536074" cy="3536191"/>
            </a:xfrm>
            <a:custGeom>
              <a:avLst/>
              <a:gdLst>
                <a:gd name="T0" fmla="*/ 1767947 w 19679"/>
                <a:gd name="T1" fmla="*/ 1940691 h 19679"/>
                <a:gd name="T2" fmla="*/ 1767947 w 19679"/>
                <a:gd name="T3" fmla="*/ 1940691 h 19679"/>
                <a:gd name="T4" fmla="*/ 1767947 w 19679"/>
                <a:gd name="T5" fmla="*/ 1940691 h 19679"/>
                <a:gd name="T6" fmla="*/ 1767947 w 19679"/>
                <a:gd name="T7" fmla="*/ 194069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lumMod val="60000"/>
                <a:lumOff val="40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8" name="Line 16"/>
            <p:cNvSpPr>
              <a:spLocks noChangeShapeType="1"/>
            </p:cNvSpPr>
            <p:nvPr/>
          </p:nvSpPr>
          <p:spPr bwMode="auto">
            <a:xfrm flipV="1">
              <a:off x="369961" y="3271135"/>
              <a:ext cx="1906971" cy="1906179"/>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17"/>
          <p:cNvGrpSpPr/>
          <p:nvPr/>
        </p:nvGrpSpPr>
        <p:grpSpPr bwMode="auto">
          <a:xfrm>
            <a:off x="2728568" y="2298918"/>
            <a:ext cx="2049335" cy="977621"/>
            <a:chOff x="0" y="-1"/>
            <a:chExt cx="6292395" cy="3002312"/>
          </a:xfrm>
        </p:grpSpPr>
        <p:sp>
          <p:nvSpPr>
            <p:cNvPr id="33810" name="AutoShape 18"/>
            <p:cNvSpPr/>
            <p:nvPr/>
          </p:nvSpPr>
          <p:spPr bwMode="auto">
            <a:xfrm>
              <a:off x="0" y="-1"/>
              <a:ext cx="6292395" cy="3002312"/>
            </a:xfrm>
            <a:custGeom>
              <a:avLst/>
              <a:gdLst>
                <a:gd name="T0" fmla="*/ 3146048 w 21109"/>
                <a:gd name="T1" fmla="*/ 1501083 h 20595"/>
                <a:gd name="T2" fmla="*/ 3146048 w 21109"/>
                <a:gd name="T3" fmla="*/ 1501083 h 20595"/>
                <a:gd name="T4" fmla="*/ 3146048 w 21109"/>
                <a:gd name="T5" fmla="*/ 1501083 h 20595"/>
                <a:gd name="T6" fmla="*/ 3146048 w 21109"/>
                <a:gd name="T7" fmla="*/ 1501083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09" h="20595">
                  <a:moveTo>
                    <a:pt x="16077" y="0"/>
                  </a:moveTo>
                  <a:cubicBezTo>
                    <a:pt x="14790" y="0"/>
                    <a:pt x="13502" y="1005"/>
                    <a:pt x="12520" y="3016"/>
                  </a:cubicBezTo>
                  <a:cubicBezTo>
                    <a:pt x="11895" y="4295"/>
                    <a:pt x="11470" y="5826"/>
                    <a:pt x="11243" y="7451"/>
                  </a:cubicBezTo>
                  <a:lnTo>
                    <a:pt x="1363" y="7451"/>
                  </a:lnTo>
                  <a:lnTo>
                    <a:pt x="0" y="10500"/>
                  </a:lnTo>
                  <a:lnTo>
                    <a:pt x="1363" y="13549"/>
                  </a:lnTo>
                  <a:lnTo>
                    <a:pt x="11308" y="13549"/>
                  </a:lnTo>
                  <a:cubicBezTo>
                    <a:pt x="11547" y="15021"/>
                    <a:pt x="11947" y="16407"/>
                    <a:pt x="12520" y="17578"/>
                  </a:cubicBezTo>
                  <a:cubicBezTo>
                    <a:pt x="14485" y="21599"/>
                    <a:pt x="17670" y="21599"/>
                    <a:pt x="19635" y="17578"/>
                  </a:cubicBezTo>
                  <a:cubicBezTo>
                    <a:pt x="21599" y="13557"/>
                    <a:pt x="21600" y="7037"/>
                    <a:pt x="19635" y="3016"/>
                  </a:cubicBezTo>
                  <a:cubicBezTo>
                    <a:pt x="18652" y="1005"/>
                    <a:pt x="17365" y="0"/>
                    <a:pt x="16077" y="0"/>
                  </a:cubicBezTo>
                  <a:close/>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1" name="AutoShape 19"/>
            <p:cNvSpPr/>
            <p:nvPr/>
          </p:nvSpPr>
          <p:spPr bwMode="auto">
            <a:xfrm>
              <a:off x="3562093" y="263555"/>
              <a:ext cx="2481082" cy="2481551"/>
            </a:xfrm>
            <a:custGeom>
              <a:avLst/>
              <a:gdLst>
                <a:gd name="T0" fmla="*/ 1240478 w 19679"/>
                <a:gd name="T1" fmla="*/ 1361896 h 19679"/>
                <a:gd name="T2" fmla="*/ 1240478 w 19679"/>
                <a:gd name="T3" fmla="*/ 1361896 h 19679"/>
                <a:gd name="T4" fmla="*/ 1240478 w 19679"/>
                <a:gd name="T5" fmla="*/ 1361896 h 19679"/>
                <a:gd name="T6" fmla="*/ 1240478 w 19679"/>
                <a:gd name="T7" fmla="*/ 136189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2" name="Line 20"/>
            <p:cNvSpPr>
              <a:spLocks noChangeShapeType="1"/>
            </p:cNvSpPr>
            <p:nvPr/>
          </p:nvSpPr>
          <p:spPr bwMode="auto">
            <a:xfrm>
              <a:off x="541298" y="1522588"/>
              <a:ext cx="3131912" cy="0"/>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21"/>
          <p:cNvGrpSpPr/>
          <p:nvPr/>
        </p:nvGrpSpPr>
        <p:grpSpPr bwMode="auto">
          <a:xfrm>
            <a:off x="3184033" y="1670261"/>
            <a:ext cx="1443943" cy="1455834"/>
            <a:chOff x="0" y="0"/>
            <a:chExt cx="4433297" cy="4470884"/>
          </a:xfrm>
          <a:effectLst/>
        </p:grpSpPr>
        <p:sp>
          <p:nvSpPr>
            <p:cNvPr id="33814" name="AutoShape 22"/>
            <p:cNvSpPr/>
            <p:nvPr/>
          </p:nvSpPr>
          <p:spPr bwMode="auto">
            <a:xfrm>
              <a:off x="0" y="0"/>
              <a:ext cx="4433297" cy="4470884"/>
            </a:xfrm>
            <a:custGeom>
              <a:avLst/>
              <a:gdLst>
                <a:gd name="T0" fmla="*/ 2216544 w 21117"/>
                <a:gd name="T1" fmla="*/ 2235336 h 21121"/>
                <a:gd name="T2" fmla="*/ 2216544 w 21117"/>
                <a:gd name="T3" fmla="*/ 2235336 h 21121"/>
                <a:gd name="T4" fmla="*/ 2216544 w 21117"/>
                <a:gd name="T5" fmla="*/ 2235336 h 21121"/>
                <a:gd name="T6" fmla="*/ 2216544 w 21117"/>
                <a:gd name="T7" fmla="*/ 2235336 h 211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17" h="21121">
                  <a:moveTo>
                    <a:pt x="2994" y="0"/>
                  </a:moveTo>
                  <a:lnTo>
                    <a:pt x="128" y="127"/>
                  </a:lnTo>
                  <a:lnTo>
                    <a:pt x="0" y="2969"/>
                  </a:lnTo>
                  <a:lnTo>
                    <a:pt x="11559" y="14434"/>
                  </a:lnTo>
                  <a:cubicBezTo>
                    <a:pt x="10874" y="16192"/>
                    <a:pt x="11241" y="18263"/>
                    <a:pt x="12671" y="19682"/>
                  </a:cubicBezTo>
                  <a:cubicBezTo>
                    <a:pt x="14603" y="21600"/>
                    <a:pt x="17735" y="21599"/>
                    <a:pt x="19667" y="19682"/>
                  </a:cubicBezTo>
                  <a:cubicBezTo>
                    <a:pt x="21600" y="17764"/>
                    <a:pt x="21599" y="14653"/>
                    <a:pt x="19667" y="12735"/>
                  </a:cubicBezTo>
                  <a:cubicBezTo>
                    <a:pt x="18305" y="11383"/>
                    <a:pt x="16347" y="10989"/>
                    <a:pt x="14633" y="11543"/>
                  </a:cubicBezTo>
                  <a:lnTo>
                    <a:pt x="2994" y="0"/>
                  </a:lnTo>
                  <a:close/>
                </a:path>
              </a:pathLst>
            </a:custGeom>
            <a:solidFill>
              <a:schemeClr val="accent1"/>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5" name="AutoShape 23"/>
            <p:cNvSpPr/>
            <p:nvPr/>
          </p:nvSpPr>
          <p:spPr bwMode="auto">
            <a:xfrm>
              <a:off x="2771406" y="2835582"/>
              <a:ext cx="1196815" cy="1197105"/>
            </a:xfrm>
            <a:custGeom>
              <a:avLst/>
              <a:gdLst>
                <a:gd name="T0" fmla="*/ 598377 w 19679"/>
                <a:gd name="T1" fmla="*/ 656981 h 19679"/>
                <a:gd name="T2" fmla="*/ 598377 w 19679"/>
                <a:gd name="T3" fmla="*/ 656981 h 19679"/>
                <a:gd name="T4" fmla="*/ 598377 w 19679"/>
                <a:gd name="T5" fmla="*/ 656981 h 19679"/>
                <a:gd name="T6" fmla="*/ 598377 w 19679"/>
                <a:gd name="T7" fmla="*/ 65698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lumMod val="60000"/>
                <a:lumOff val="40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6" name="Line 24"/>
            <p:cNvSpPr>
              <a:spLocks noChangeShapeType="1"/>
            </p:cNvSpPr>
            <p:nvPr/>
          </p:nvSpPr>
          <p:spPr bwMode="auto">
            <a:xfrm flipH="1" flipV="1">
              <a:off x="430156" y="446134"/>
              <a:ext cx="2963466" cy="2962597"/>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821" name="AutoShape 29"/>
          <p:cNvSpPr/>
          <p:nvPr/>
        </p:nvSpPr>
        <p:spPr bwMode="auto">
          <a:xfrm>
            <a:off x="5725305" y="1580047"/>
            <a:ext cx="2378292" cy="3117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555"/>
              </a:spcBef>
            </a:pPr>
            <a:r>
              <a:rPr lang="en-US" altLang="zh-CN" sz="2000" dirty="0">
                <a:solidFill>
                  <a:schemeClr val="tx1"/>
                </a:solidFill>
                <a:latin typeface="微软雅黑" panose="020B0503020204020204" pitchFamily="34" charset="-122"/>
                <a:ea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rPr>
              <a:t>二</a:t>
            </a:r>
            <a:r>
              <a:rPr lang="en-US" altLang="zh-CN" sz="2000" dirty="0">
                <a:solidFill>
                  <a:schemeClr val="tx1"/>
                </a:solidFill>
                <a:latin typeface="微软雅黑" panose="020B0503020204020204" pitchFamily="34" charset="-122"/>
                <a:ea typeface="微软雅黑" panose="020B0503020204020204" pitchFamily="34" charset="-122"/>
              </a:rPr>
              <a:t>) </a:t>
            </a:r>
            <a:r>
              <a:rPr lang="zh-CN" altLang="en-US" sz="2000" dirty="0">
                <a:solidFill>
                  <a:schemeClr val="tx1"/>
                </a:solidFill>
                <a:latin typeface="微软雅黑" panose="020B0503020204020204" pitchFamily="34" charset="-122"/>
                <a:ea typeface="微软雅黑" panose="020B0503020204020204" pitchFamily="34" charset="-122"/>
              </a:rPr>
              <a:t>价值性</a:t>
            </a:r>
            <a:endParaRPr lang="es-ES" altLang="zh-CN" sz="20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23" name="AutoShape 31"/>
          <p:cNvSpPr/>
          <p:nvPr/>
        </p:nvSpPr>
        <p:spPr bwMode="auto">
          <a:xfrm>
            <a:off x="5540974" y="1694560"/>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6"/>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24" name="AutoShape 32"/>
          <p:cNvSpPr/>
          <p:nvPr/>
        </p:nvSpPr>
        <p:spPr bwMode="auto">
          <a:xfrm>
            <a:off x="6060026" y="2585068"/>
            <a:ext cx="2477400" cy="3117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555"/>
              </a:spcBef>
            </a:pPr>
            <a:r>
              <a:rPr lang="en-US" altLang="zh-CN" sz="2000" dirty="0">
                <a:solidFill>
                  <a:schemeClr val="tx1"/>
                </a:solidFill>
                <a:latin typeface="微软雅黑" panose="020B0503020204020204" pitchFamily="34" charset="-122"/>
                <a:ea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rPr>
              <a:t>四</a:t>
            </a:r>
            <a:r>
              <a:rPr lang="en-US" altLang="zh-CN" sz="2000" dirty="0">
                <a:solidFill>
                  <a:schemeClr val="tx1"/>
                </a:solidFill>
                <a:latin typeface="微软雅黑" panose="020B0503020204020204" pitchFamily="34" charset="-122"/>
                <a:ea typeface="微软雅黑" panose="020B0503020204020204" pitchFamily="34" charset="-122"/>
              </a:rPr>
              <a:t>) </a:t>
            </a:r>
            <a:r>
              <a:rPr lang="zh-CN" altLang="en-US" sz="2000" dirty="0">
                <a:solidFill>
                  <a:schemeClr val="tx1"/>
                </a:solidFill>
                <a:latin typeface="微软雅黑" panose="020B0503020204020204" pitchFamily="34" charset="-122"/>
                <a:ea typeface="微软雅黑" panose="020B0503020204020204" pitchFamily="34" charset="-122"/>
              </a:rPr>
              <a:t>多样性</a:t>
            </a:r>
            <a:endParaRPr lang="es-ES" altLang="zh-CN" sz="20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26" name="AutoShape 34"/>
          <p:cNvSpPr/>
          <p:nvPr/>
        </p:nvSpPr>
        <p:spPr bwMode="auto">
          <a:xfrm>
            <a:off x="5892008" y="2695446"/>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5"/>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27" name="AutoShape 35"/>
          <p:cNvSpPr/>
          <p:nvPr/>
        </p:nvSpPr>
        <p:spPr bwMode="auto">
          <a:xfrm>
            <a:off x="5660833" y="3589574"/>
            <a:ext cx="2773857" cy="3117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555"/>
              </a:spcBef>
            </a:pPr>
            <a:r>
              <a:rPr lang="en-US" altLang="zh-CN" sz="2000" dirty="0">
                <a:solidFill>
                  <a:schemeClr val="tx1"/>
                </a:solidFill>
                <a:latin typeface="微软雅黑" panose="020B0503020204020204" pitchFamily="34" charset="-122"/>
                <a:ea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rPr>
              <a:t>六</a:t>
            </a:r>
            <a:r>
              <a:rPr lang="en-US" altLang="zh-CN" sz="2000" dirty="0">
                <a:solidFill>
                  <a:schemeClr val="tx1"/>
                </a:solidFill>
                <a:latin typeface="微软雅黑" panose="020B0503020204020204" pitchFamily="34" charset="-122"/>
                <a:ea typeface="微软雅黑" panose="020B0503020204020204" pitchFamily="34" charset="-122"/>
              </a:rPr>
              <a:t>) </a:t>
            </a:r>
            <a:r>
              <a:rPr lang="zh-CN" altLang="en-US" sz="2000" dirty="0">
                <a:solidFill>
                  <a:schemeClr val="tx1"/>
                </a:solidFill>
                <a:latin typeface="微软雅黑" panose="020B0503020204020204" pitchFamily="34" charset="-122"/>
                <a:ea typeface="微软雅黑" panose="020B0503020204020204" pitchFamily="34" charset="-122"/>
              </a:rPr>
              <a:t>技术性</a:t>
            </a:r>
            <a:endParaRPr lang="es-ES" altLang="zh-CN" sz="20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29" name="AutoShape 37"/>
          <p:cNvSpPr/>
          <p:nvPr/>
        </p:nvSpPr>
        <p:spPr bwMode="auto">
          <a:xfrm>
            <a:off x="5432925" y="3719079"/>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1305" dirty="0">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0" name="AutoShape 38"/>
          <p:cNvSpPr/>
          <p:nvPr/>
        </p:nvSpPr>
        <p:spPr bwMode="auto">
          <a:xfrm>
            <a:off x="84096" y="3639070"/>
            <a:ext cx="2609060" cy="2714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555"/>
              </a:spcBef>
            </a:pPr>
            <a:r>
              <a:rPr lang="en-US" altLang="zh-CN" sz="2000" dirty="0">
                <a:solidFill>
                  <a:schemeClr val="tx1"/>
                </a:solidFill>
                <a:latin typeface="微软雅黑" panose="020B0503020204020204" pitchFamily="34" charset="-122"/>
                <a:ea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rPr>
              <a:t>五</a:t>
            </a:r>
            <a:r>
              <a:rPr lang="en-US" altLang="zh-CN" sz="2000" dirty="0">
                <a:solidFill>
                  <a:schemeClr val="tx1"/>
                </a:solidFill>
                <a:latin typeface="微软雅黑" panose="020B0503020204020204" pitchFamily="34" charset="-122"/>
                <a:ea typeface="微软雅黑" panose="020B0503020204020204" pitchFamily="34" charset="-122"/>
              </a:rPr>
              <a:t>) </a:t>
            </a:r>
            <a:r>
              <a:rPr lang="zh-CN" altLang="en-US" sz="2000" dirty="0">
                <a:solidFill>
                  <a:schemeClr val="tx1"/>
                </a:solidFill>
                <a:latin typeface="微软雅黑" panose="020B0503020204020204" pitchFamily="34" charset="-122"/>
                <a:ea typeface="微软雅黑" panose="020B0503020204020204" pitchFamily="34" charset="-122"/>
              </a:rPr>
              <a:t>规范性</a:t>
            </a:r>
            <a:endParaRPr lang="es-ES" altLang="zh-CN" sz="20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32" name="AutoShape 40"/>
          <p:cNvSpPr/>
          <p:nvPr/>
        </p:nvSpPr>
        <p:spPr bwMode="auto">
          <a:xfrm>
            <a:off x="2915717" y="3759404"/>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3" name="AutoShape 41"/>
          <p:cNvSpPr/>
          <p:nvPr/>
        </p:nvSpPr>
        <p:spPr bwMode="auto">
          <a:xfrm>
            <a:off x="333889" y="2605230"/>
            <a:ext cx="2049334" cy="2714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555"/>
              </a:spcBef>
            </a:pPr>
            <a:r>
              <a:rPr lang="en-US" altLang="zh-CN" sz="2000" dirty="0">
                <a:solidFill>
                  <a:schemeClr val="tx1"/>
                </a:solidFill>
                <a:latin typeface="微软雅黑" panose="020B0503020204020204" pitchFamily="34" charset="-122"/>
                <a:ea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rPr>
              <a:t>三</a:t>
            </a:r>
            <a:r>
              <a:rPr lang="en-US" altLang="zh-CN" sz="2000" dirty="0">
                <a:solidFill>
                  <a:schemeClr val="tx1"/>
                </a:solidFill>
                <a:latin typeface="微软雅黑" panose="020B0503020204020204" pitchFamily="34" charset="-122"/>
                <a:ea typeface="微软雅黑" panose="020B0503020204020204" pitchFamily="34" charset="-122"/>
              </a:rPr>
              <a:t>) </a:t>
            </a:r>
            <a:r>
              <a:rPr lang="zh-CN" altLang="en-US" sz="2000" dirty="0">
                <a:solidFill>
                  <a:schemeClr val="tx1"/>
                </a:solidFill>
                <a:latin typeface="微软雅黑" panose="020B0503020204020204" pitchFamily="34" charset="-122"/>
                <a:ea typeface="微软雅黑" panose="020B0503020204020204" pitchFamily="34" charset="-122"/>
              </a:rPr>
              <a:t>稳定性</a:t>
            </a:r>
            <a:endParaRPr lang="es-ES" altLang="zh-CN" sz="20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35" name="AutoShape 43"/>
          <p:cNvSpPr/>
          <p:nvPr/>
        </p:nvSpPr>
        <p:spPr bwMode="auto">
          <a:xfrm>
            <a:off x="2504712" y="2730601"/>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6" name="AutoShape 44"/>
          <p:cNvSpPr/>
          <p:nvPr/>
        </p:nvSpPr>
        <p:spPr bwMode="auto">
          <a:xfrm>
            <a:off x="710111" y="1580047"/>
            <a:ext cx="2049334" cy="2714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555"/>
              </a:spcBef>
            </a:pPr>
            <a:r>
              <a:rPr lang="en-US" altLang="zh-CN" sz="2000" dirty="0">
                <a:solidFill>
                  <a:schemeClr val="tx1"/>
                </a:solidFill>
                <a:latin typeface="微软雅黑" panose="020B0503020204020204" pitchFamily="34" charset="-122"/>
                <a:ea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rPr>
              <a:t>一</a:t>
            </a:r>
            <a:r>
              <a:rPr lang="en-US" altLang="zh-CN" sz="2000" dirty="0">
                <a:solidFill>
                  <a:schemeClr val="tx1"/>
                </a:solidFill>
                <a:latin typeface="微软雅黑" panose="020B0503020204020204" pitchFamily="34" charset="-122"/>
                <a:ea typeface="微软雅黑" panose="020B0503020204020204" pitchFamily="34" charset="-122"/>
              </a:rPr>
              <a:t>) </a:t>
            </a:r>
            <a:r>
              <a:rPr lang="zh-CN" altLang="en-US" sz="2000" dirty="0">
                <a:solidFill>
                  <a:schemeClr val="tx1"/>
                </a:solidFill>
                <a:latin typeface="微软雅黑" panose="020B0503020204020204" pitchFamily="34" charset="-122"/>
                <a:ea typeface="微软雅黑" panose="020B0503020204020204" pitchFamily="34" charset="-122"/>
              </a:rPr>
              <a:t>社会性</a:t>
            </a:r>
            <a:endParaRPr lang="es-ES" altLang="zh-CN" sz="20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38" name="AutoShape 46"/>
          <p:cNvSpPr/>
          <p:nvPr/>
        </p:nvSpPr>
        <p:spPr bwMode="auto">
          <a:xfrm>
            <a:off x="2918819" y="1698695"/>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41" name="文本框 40"/>
          <p:cNvSpPr txBox="1"/>
          <p:nvPr/>
        </p:nvSpPr>
        <p:spPr>
          <a:xfrm>
            <a:off x="2916610" y="226456"/>
            <a:ext cx="279381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二、职业的特征</a:t>
            </a:r>
            <a:endParaRPr lang="zh-CN" altLang="en-US" sz="2400" b="1" dirty="0">
              <a:latin typeface="微软雅黑" panose="020B0503020204020204" pitchFamily="34" charset="-122"/>
              <a:ea typeface="微软雅黑" panose="020B0503020204020204" pitchFamily="34" charset="-122"/>
            </a:endParaRPr>
          </a:p>
        </p:txBody>
      </p:sp>
      <p:sp>
        <p:nvSpPr>
          <p:cNvPr id="42" name="等腰三角形 41"/>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30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300"/>
                            </p:stCondLst>
                            <p:childTnLst>
                              <p:par>
                                <p:cTn id="15" presetID="23" presetClass="entr" presetSubtype="16" fill="hold" nodeType="afterEffect">
                                  <p:stCondLst>
                                    <p:cond delay="3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par>
                          <p:cTn id="19" fill="hold">
                            <p:stCondLst>
                              <p:cond delay="2100"/>
                            </p:stCondLst>
                            <p:childTnLst>
                              <p:par>
                                <p:cTn id="20" presetID="23" presetClass="entr" presetSubtype="16" fill="hold" nodeType="afterEffect">
                                  <p:stCondLst>
                                    <p:cond delay="30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childTnLst>
                                </p:cTn>
                              </p:par>
                            </p:childTnLst>
                          </p:cTn>
                        </p:par>
                        <p:par>
                          <p:cTn id="24" fill="hold">
                            <p:stCondLst>
                              <p:cond delay="2900"/>
                            </p:stCondLst>
                            <p:childTnLst>
                              <p:par>
                                <p:cTn id="25" presetID="23" presetClass="entr" presetSubtype="16" fill="hold" nodeType="afterEffect">
                                  <p:stCondLst>
                                    <p:cond delay="30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childTnLst>
                                </p:cTn>
                              </p:par>
                            </p:childTnLst>
                          </p:cTn>
                        </p:par>
                        <p:par>
                          <p:cTn id="29" fill="hold">
                            <p:stCondLst>
                              <p:cond delay="3700"/>
                            </p:stCondLst>
                            <p:childTnLst>
                              <p:par>
                                <p:cTn id="30" presetID="23" presetClass="entr" presetSubtype="16" fill="hold" nodeType="afterEffect">
                                  <p:stCondLst>
                                    <p:cond delay="30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childTnLst>
                                </p:cTn>
                              </p:par>
                            </p:childTnLst>
                          </p:cTn>
                        </p:par>
                        <p:par>
                          <p:cTn id="34" fill="hold">
                            <p:stCondLst>
                              <p:cond delay="4500"/>
                            </p:stCondLst>
                            <p:childTnLst>
                              <p:par>
                                <p:cTn id="35" presetID="2" presetClass="entr" presetSubtype="2" fill="hold" grpId="0" nodeType="afterEffect">
                                  <p:stCondLst>
                                    <p:cond delay="0"/>
                                  </p:stCondLst>
                                  <p:childTnLst>
                                    <p:set>
                                      <p:cBhvr>
                                        <p:cTn id="36" dur="1" fill="hold">
                                          <p:stCondLst>
                                            <p:cond delay="0"/>
                                          </p:stCondLst>
                                        </p:cTn>
                                        <p:tgtEl>
                                          <p:spTgt spid="33821"/>
                                        </p:tgtEl>
                                        <p:attrNameLst>
                                          <p:attrName>style.visibility</p:attrName>
                                        </p:attrNameLst>
                                      </p:cBhvr>
                                      <p:to>
                                        <p:strVal val="visible"/>
                                      </p:to>
                                    </p:set>
                                    <p:anim calcmode="lin" valueType="num">
                                      <p:cBhvr additive="base">
                                        <p:cTn id="37" dur="500" fill="hold"/>
                                        <p:tgtEl>
                                          <p:spTgt spid="33821"/>
                                        </p:tgtEl>
                                        <p:attrNameLst>
                                          <p:attrName>ppt_x</p:attrName>
                                        </p:attrNameLst>
                                      </p:cBhvr>
                                      <p:tavLst>
                                        <p:tav tm="0">
                                          <p:val>
                                            <p:strVal val="1+#ppt_w/2"/>
                                          </p:val>
                                        </p:tav>
                                        <p:tav tm="100000">
                                          <p:val>
                                            <p:strVal val="#ppt_x"/>
                                          </p:val>
                                        </p:tav>
                                      </p:tavLst>
                                    </p:anim>
                                    <p:anim calcmode="lin" valueType="num">
                                      <p:cBhvr additive="base">
                                        <p:cTn id="38" dur="500" fill="hold"/>
                                        <p:tgtEl>
                                          <p:spTgt spid="33821"/>
                                        </p:tgtEl>
                                        <p:attrNameLst>
                                          <p:attrName>ppt_y</p:attrName>
                                        </p:attrNameLst>
                                      </p:cBhvr>
                                      <p:tavLst>
                                        <p:tav tm="0">
                                          <p:val>
                                            <p:strVal val="#ppt_y"/>
                                          </p:val>
                                        </p:tav>
                                        <p:tav tm="100000">
                                          <p:val>
                                            <p:strVal val="#ppt_y"/>
                                          </p:val>
                                        </p:tav>
                                      </p:tavLst>
                                    </p:anim>
                                  </p:childTnLst>
                                </p:cTn>
                              </p:par>
                            </p:childTnLst>
                          </p:cTn>
                        </p:par>
                        <p:par>
                          <p:cTn id="39" fill="hold">
                            <p:stCondLst>
                              <p:cond delay="5000"/>
                            </p:stCondLst>
                            <p:childTnLst>
                              <p:par>
                                <p:cTn id="40" presetID="9" presetClass="entr" presetSubtype="0" fill="hold" nodeType="afterEffect">
                                  <p:stCondLst>
                                    <p:cond delay="100"/>
                                  </p:stCondLst>
                                  <p:childTnLst>
                                    <p:set>
                                      <p:cBhvr>
                                        <p:cTn id="41" dur="1" fill="hold">
                                          <p:stCondLst>
                                            <p:cond delay="0"/>
                                          </p:stCondLst>
                                        </p:cTn>
                                        <p:tgtEl>
                                          <p:spTgt spid="33823"/>
                                        </p:tgtEl>
                                        <p:attrNameLst>
                                          <p:attrName>style.visibility</p:attrName>
                                        </p:attrNameLst>
                                      </p:cBhvr>
                                      <p:to>
                                        <p:strVal val="visible"/>
                                      </p:to>
                                    </p:set>
                                    <p:animEffect transition="in" filter="dissolve">
                                      <p:cBhvr>
                                        <p:cTn id="42" dur="500"/>
                                        <p:tgtEl>
                                          <p:spTgt spid="33823"/>
                                        </p:tgtEl>
                                      </p:cBhvr>
                                    </p:animEffect>
                                  </p:childTnLst>
                                </p:cTn>
                              </p:par>
                            </p:childTnLst>
                          </p:cTn>
                        </p:par>
                        <p:par>
                          <p:cTn id="43" fill="hold">
                            <p:stCondLst>
                              <p:cond delay="5600"/>
                            </p:stCondLst>
                            <p:childTnLst>
                              <p:par>
                                <p:cTn id="44" presetID="2" presetClass="entr" presetSubtype="2" fill="hold" grpId="0" nodeType="afterEffect">
                                  <p:stCondLst>
                                    <p:cond delay="0"/>
                                  </p:stCondLst>
                                  <p:childTnLst>
                                    <p:set>
                                      <p:cBhvr>
                                        <p:cTn id="45" dur="1" fill="hold">
                                          <p:stCondLst>
                                            <p:cond delay="0"/>
                                          </p:stCondLst>
                                        </p:cTn>
                                        <p:tgtEl>
                                          <p:spTgt spid="33824"/>
                                        </p:tgtEl>
                                        <p:attrNameLst>
                                          <p:attrName>style.visibility</p:attrName>
                                        </p:attrNameLst>
                                      </p:cBhvr>
                                      <p:to>
                                        <p:strVal val="visible"/>
                                      </p:to>
                                    </p:set>
                                    <p:anim calcmode="lin" valueType="num">
                                      <p:cBhvr additive="base">
                                        <p:cTn id="46" dur="500" fill="hold"/>
                                        <p:tgtEl>
                                          <p:spTgt spid="33824"/>
                                        </p:tgtEl>
                                        <p:attrNameLst>
                                          <p:attrName>ppt_x</p:attrName>
                                        </p:attrNameLst>
                                      </p:cBhvr>
                                      <p:tavLst>
                                        <p:tav tm="0">
                                          <p:val>
                                            <p:strVal val="1+#ppt_w/2"/>
                                          </p:val>
                                        </p:tav>
                                        <p:tav tm="100000">
                                          <p:val>
                                            <p:strVal val="#ppt_x"/>
                                          </p:val>
                                        </p:tav>
                                      </p:tavLst>
                                    </p:anim>
                                    <p:anim calcmode="lin" valueType="num">
                                      <p:cBhvr additive="base">
                                        <p:cTn id="47" dur="500" fill="hold"/>
                                        <p:tgtEl>
                                          <p:spTgt spid="33824"/>
                                        </p:tgtEl>
                                        <p:attrNameLst>
                                          <p:attrName>ppt_y</p:attrName>
                                        </p:attrNameLst>
                                      </p:cBhvr>
                                      <p:tavLst>
                                        <p:tav tm="0">
                                          <p:val>
                                            <p:strVal val="#ppt_y"/>
                                          </p:val>
                                        </p:tav>
                                        <p:tav tm="100000">
                                          <p:val>
                                            <p:strVal val="#ppt_y"/>
                                          </p:val>
                                        </p:tav>
                                      </p:tavLst>
                                    </p:anim>
                                  </p:childTnLst>
                                </p:cTn>
                              </p:par>
                            </p:childTnLst>
                          </p:cTn>
                        </p:par>
                        <p:par>
                          <p:cTn id="48" fill="hold">
                            <p:stCondLst>
                              <p:cond delay="6100"/>
                            </p:stCondLst>
                            <p:childTnLst>
                              <p:par>
                                <p:cTn id="49" presetID="9" presetClass="entr" presetSubtype="0" fill="hold" nodeType="afterEffect">
                                  <p:stCondLst>
                                    <p:cond delay="100"/>
                                  </p:stCondLst>
                                  <p:childTnLst>
                                    <p:set>
                                      <p:cBhvr>
                                        <p:cTn id="50" dur="1" fill="hold">
                                          <p:stCondLst>
                                            <p:cond delay="0"/>
                                          </p:stCondLst>
                                        </p:cTn>
                                        <p:tgtEl>
                                          <p:spTgt spid="33826"/>
                                        </p:tgtEl>
                                        <p:attrNameLst>
                                          <p:attrName>style.visibility</p:attrName>
                                        </p:attrNameLst>
                                      </p:cBhvr>
                                      <p:to>
                                        <p:strVal val="visible"/>
                                      </p:to>
                                    </p:set>
                                    <p:animEffect transition="in" filter="dissolve">
                                      <p:cBhvr>
                                        <p:cTn id="51" dur="500"/>
                                        <p:tgtEl>
                                          <p:spTgt spid="33826"/>
                                        </p:tgtEl>
                                      </p:cBhvr>
                                    </p:animEffect>
                                  </p:childTnLst>
                                </p:cTn>
                              </p:par>
                            </p:childTnLst>
                          </p:cTn>
                        </p:par>
                        <p:par>
                          <p:cTn id="52" fill="hold">
                            <p:stCondLst>
                              <p:cond delay="6700"/>
                            </p:stCondLst>
                            <p:childTnLst>
                              <p:par>
                                <p:cTn id="53" presetID="2" presetClass="entr" presetSubtype="2" fill="hold" grpId="0" nodeType="afterEffect">
                                  <p:stCondLst>
                                    <p:cond delay="0"/>
                                  </p:stCondLst>
                                  <p:childTnLst>
                                    <p:set>
                                      <p:cBhvr>
                                        <p:cTn id="54" dur="1" fill="hold">
                                          <p:stCondLst>
                                            <p:cond delay="0"/>
                                          </p:stCondLst>
                                        </p:cTn>
                                        <p:tgtEl>
                                          <p:spTgt spid="33827"/>
                                        </p:tgtEl>
                                        <p:attrNameLst>
                                          <p:attrName>style.visibility</p:attrName>
                                        </p:attrNameLst>
                                      </p:cBhvr>
                                      <p:to>
                                        <p:strVal val="visible"/>
                                      </p:to>
                                    </p:set>
                                    <p:anim calcmode="lin" valueType="num">
                                      <p:cBhvr additive="base">
                                        <p:cTn id="55" dur="500" fill="hold"/>
                                        <p:tgtEl>
                                          <p:spTgt spid="33827"/>
                                        </p:tgtEl>
                                        <p:attrNameLst>
                                          <p:attrName>ppt_x</p:attrName>
                                        </p:attrNameLst>
                                      </p:cBhvr>
                                      <p:tavLst>
                                        <p:tav tm="0">
                                          <p:val>
                                            <p:strVal val="1+#ppt_w/2"/>
                                          </p:val>
                                        </p:tav>
                                        <p:tav tm="100000">
                                          <p:val>
                                            <p:strVal val="#ppt_x"/>
                                          </p:val>
                                        </p:tav>
                                      </p:tavLst>
                                    </p:anim>
                                    <p:anim calcmode="lin" valueType="num">
                                      <p:cBhvr additive="base">
                                        <p:cTn id="56" dur="500" fill="hold"/>
                                        <p:tgtEl>
                                          <p:spTgt spid="33827"/>
                                        </p:tgtEl>
                                        <p:attrNameLst>
                                          <p:attrName>ppt_y</p:attrName>
                                        </p:attrNameLst>
                                      </p:cBhvr>
                                      <p:tavLst>
                                        <p:tav tm="0">
                                          <p:val>
                                            <p:strVal val="#ppt_y"/>
                                          </p:val>
                                        </p:tav>
                                        <p:tav tm="100000">
                                          <p:val>
                                            <p:strVal val="#ppt_y"/>
                                          </p:val>
                                        </p:tav>
                                      </p:tavLst>
                                    </p:anim>
                                  </p:childTnLst>
                                </p:cTn>
                              </p:par>
                            </p:childTnLst>
                          </p:cTn>
                        </p:par>
                        <p:par>
                          <p:cTn id="57" fill="hold">
                            <p:stCondLst>
                              <p:cond delay="7200"/>
                            </p:stCondLst>
                            <p:childTnLst>
                              <p:par>
                                <p:cTn id="58" presetID="9" presetClass="entr" presetSubtype="0" fill="hold" nodeType="afterEffect">
                                  <p:stCondLst>
                                    <p:cond delay="100"/>
                                  </p:stCondLst>
                                  <p:childTnLst>
                                    <p:set>
                                      <p:cBhvr>
                                        <p:cTn id="59" dur="1" fill="hold">
                                          <p:stCondLst>
                                            <p:cond delay="0"/>
                                          </p:stCondLst>
                                        </p:cTn>
                                        <p:tgtEl>
                                          <p:spTgt spid="33829"/>
                                        </p:tgtEl>
                                        <p:attrNameLst>
                                          <p:attrName>style.visibility</p:attrName>
                                        </p:attrNameLst>
                                      </p:cBhvr>
                                      <p:to>
                                        <p:strVal val="visible"/>
                                      </p:to>
                                    </p:set>
                                    <p:animEffect transition="in" filter="dissolve">
                                      <p:cBhvr>
                                        <p:cTn id="60" dur="500"/>
                                        <p:tgtEl>
                                          <p:spTgt spid="33829"/>
                                        </p:tgtEl>
                                      </p:cBhvr>
                                    </p:animEffect>
                                  </p:childTnLst>
                                </p:cTn>
                              </p:par>
                            </p:childTnLst>
                          </p:cTn>
                        </p:par>
                        <p:par>
                          <p:cTn id="61" fill="hold">
                            <p:stCondLst>
                              <p:cond delay="7800"/>
                            </p:stCondLst>
                            <p:childTnLst>
                              <p:par>
                                <p:cTn id="62" presetID="2" presetClass="entr" presetSubtype="8" fill="hold" grpId="0" nodeType="afterEffect">
                                  <p:stCondLst>
                                    <p:cond delay="0"/>
                                  </p:stCondLst>
                                  <p:childTnLst>
                                    <p:set>
                                      <p:cBhvr>
                                        <p:cTn id="63" dur="1" fill="hold">
                                          <p:stCondLst>
                                            <p:cond delay="0"/>
                                          </p:stCondLst>
                                        </p:cTn>
                                        <p:tgtEl>
                                          <p:spTgt spid="33830"/>
                                        </p:tgtEl>
                                        <p:attrNameLst>
                                          <p:attrName>style.visibility</p:attrName>
                                        </p:attrNameLst>
                                      </p:cBhvr>
                                      <p:to>
                                        <p:strVal val="visible"/>
                                      </p:to>
                                    </p:set>
                                    <p:anim calcmode="lin" valueType="num">
                                      <p:cBhvr additive="base">
                                        <p:cTn id="64" dur="500" fill="hold"/>
                                        <p:tgtEl>
                                          <p:spTgt spid="33830"/>
                                        </p:tgtEl>
                                        <p:attrNameLst>
                                          <p:attrName>ppt_x</p:attrName>
                                        </p:attrNameLst>
                                      </p:cBhvr>
                                      <p:tavLst>
                                        <p:tav tm="0">
                                          <p:val>
                                            <p:strVal val="0-#ppt_w/2"/>
                                          </p:val>
                                        </p:tav>
                                        <p:tav tm="100000">
                                          <p:val>
                                            <p:strVal val="#ppt_x"/>
                                          </p:val>
                                        </p:tav>
                                      </p:tavLst>
                                    </p:anim>
                                    <p:anim calcmode="lin" valueType="num">
                                      <p:cBhvr additive="base">
                                        <p:cTn id="65" dur="500" fill="hold"/>
                                        <p:tgtEl>
                                          <p:spTgt spid="33830"/>
                                        </p:tgtEl>
                                        <p:attrNameLst>
                                          <p:attrName>ppt_y</p:attrName>
                                        </p:attrNameLst>
                                      </p:cBhvr>
                                      <p:tavLst>
                                        <p:tav tm="0">
                                          <p:val>
                                            <p:strVal val="#ppt_y"/>
                                          </p:val>
                                        </p:tav>
                                        <p:tav tm="100000">
                                          <p:val>
                                            <p:strVal val="#ppt_y"/>
                                          </p:val>
                                        </p:tav>
                                      </p:tavLst>
                                    </p:anim>
                                  </p:childTnLst>
                                </p:cTn>
                              </p:par>
                            </p:childTnLst>
                          </p:cTn>
                        </p:par>
                        <p:par>
                          <p:cTn id="66" fill="hold">
                            <p:stCondLst>
                              <p:cond delay="8300"/>
                            </p:stCondLst>
                            <p:childTnLst>
                              <p:par>
                                <p:cTn id="67" presetID="9" presetClass="entr" presetSubtype="0" fill="hold" nodeType="afterEffect">
                                  <p:stCondLst>
                                    <p:cond delay="100"/>
                                  </p:stCondLst>
                                  <p:childTnLst>
                                    <p:set>
                                      <p:cBhvr>
                                        <p:cTn id="68" dur="1" fill="hold">
                                          <p:stCondLst>
                                            <p:cond delay="0"/>
                                          </p:stCondLst>
                                        </p:cTn>
                                        <p:tgtEl>
                                          <p:spTgt spid="33832"/>
                                        </p:tgtEl>
                                        <p:attrNameLst>
                                          <p:attrName>style.visibility</p:attrName>
                                        </p:attrNameLst>
                                      </p:cBhvr>
                                      <p:to>
                                        <p:strVal val="visible"/>
                                      </p:to>
                                    </p:set>
                                    <p:animEffect transition="in" filter="dissolve">
                                      <p:cBhvr>
                                        <p:cTn id="69" dur="500"/>
                                        <p:tgtEl>
                                          <p:spTgt spid="33832"/>
                                        </p:tgtEl>
                                      </p:cBhvr>
                                    </p:animEffect>
                                  </p:childTnLst>
                                </p:cTn>
                              </p:par>
                            </p:childTnLst>
                          </p:cTn>
                        </p:par>
                        <p:par>
                          <p:cTn id="70" fill="hold">
                            <p:stCondLst>
                              <p:cond delay="8900"/>
                            </p:stCondLst>
                            <p:childTnLst>
                              <p:par>
                                <p:cTn id="71" presetID="2" presetClass="entr" presetSubtype="8" fill="hold" grpId="0" nodeType="afterEffect">
                                  <p:stCondLst>
                                    <p:cond delay="0"/>
                                  </p:stCondLst>
                                  <p:childTnLst>
                                    <p:set>
                                      <p:cBhvr>
                                        <p:cTn id="72" dur="1" fill="hold">
                                          <p:stCondLst>
                                            <p:cond delay="0"/>
                                          </p:stCondLst>
                                        </p:cTn>
                                        <p:tgtEl>
                                          <p:spTgt spid="33833"/>
                                        </p:tgtEl>
                                        <p:attrNameLst>
                                          <p:attrName>style.visibility</p:attrName>
                                        </p:attrNameLst>
                                      </p:cBhvr>
                                      <p:to>
                                        <p:strVal val="visible"/>
                                      </p:to>
                                    </p:set>
                                    <p:anim calcmode="lin" valueType="num">
                                      <p:cBhvr additive="base">
                                        <p:cTn id="73" dur="500" fill="hold"/>
                                        <p:tgtEl>
                                          <p:spTgt spid="33833"/>
                                        </p:tgtEl>
                                        <p:attrNameLst>
                                          <p:attrName>ppt_x</p:attrName>
                                        </p:attrNameLst>
                                      </p:cBhvr>
                                      <p:tavLst>
                                        <p:tav tm="0">
                                          <p:val>
                                            <p:strVal val="0-#ppt_w/2"/>
                                          </p:val>
                                        </p:tav>
                                        <p:tav tm="100000">
                                          <p:val>
                                            <p:strVal val="#ppt_x"/>
                                          </p:val>
                                        </p:tav>
                                      </p:tavLst>
                                    </p:anim>
                                    <p:anim calcmode="lin" valueType="num">
                                      <p:cBhvr additive="base">
                                        <p:cTn id="74" dur="500" fill="hold"/>
                                        <p:tgtEl>
                                          <p:spTgt spid="33833"/>
                                        </p:tgtEl>
                                        <p:attrNameLst>
                                          <p:attrName>ppt_y</p:attrName>
                                        </p:attrNameLst>
                                      </p:cBhvr>
                                      <p:tavLst>
                                        <p:tav tm="0">
                                          <p:val>
                                            <p:strVal val="#ppt_y"/>
                                          </p:val>
                                        </p:tav>
                                        <p:tav tm="100000">
                                          <p:val>
                                            <p:strVal val="#ppt_y"/>
                                          </p:val>
                                        </p:tav>
                                      </p:tavLst>
                                    </p:anim>
                                  </p:childTnLst>
                                </p:cTn>
                              </p:par>
                            </p:childTnLst>
                          </p:cTn>
                        </p:par>
                        <p:par>
                          <p:cTn id="75" fill="hold">
                            <p:stCondLst>
                              <p:cond delay="9400"/>
                            </p:stCondLst>
                            <p:childTnLst>
                              <p:par>
                                <p:cTn id="76" presetID="9" presetClass="entr" presetSubtype="0" fill="hold" nodeType="afterEffect">
                                  <p:stCondLst>
                                    <p:cond delay="100"/>
                                  </p:stCondLst>
                                  <p:childTnLst>
                                    <p:set>
                                      <p:cBhvr>
                                        <p:cTn id="77" dur="1" fill="hold">
                                          <p:stCondLst>
                                            <p:cond delay="0"/>
                                          </p:stCondLst>
                                        </p:cTn>
                                        <p:tgtEl>
                                          <p:spTgt spid="33835"/>
                                        </p:tgtEl>
                                        <p:attrNameLst>
                                          <p:attrName>style.visibility</p:attrName>
                                        </p:attrNameLst>
                                      </p:cBhvr>
                                      <p:to>
                                        <p:strVal val="visible"/>
                                      </p:to>
                                    </p:set>
                                    <p:animEffect transition="in" filter="dissolve">
                                      <p:cBhvr>
                                        <p:cTn id="78" dur="500"/>
                                        <p:tgtEl>
                                          <p:spTgt spid="33835"/>
                                        </p:tgtEl>
                                      </p:cBhvr>
                                    </p:animEffect>
                                  </p:childTnLst>
                                </p:cTn>
                              </p:par>
                            </p:childTnLst>
                          </p:cTn>
                        </p:par>
                        <p:par>
                          <p:cTn id="79" fill="hold">
                            <p:stCondLst>
                              <p:cond delay="10000"/>
                            </p:stCondLst>
                            <p:childTnLst>
                              <p:par>
                                <p:cTn id="80" presetID="2" presetClass="entr" presetSubtype="8" fill="hold" grpId="0" nodeType="afterEffect">
                                  <p:stCondLst>
                                    <p:cond delay="0"/>
                                  </p:stCondLst>
                                  <p:childTnLst>
                                    <p:set>
                                      <p:cBhvr>
                                        <p:cTn id="81" dur="1" fill="hold">
                                          <p:stCondLst>
                                            <p:cond delay="0"/>
                                          </p:stCondLst>
                                        </p:cTn>
                                        <p:tgtEl>
                                          <p:spTgt spid="33836"/>
                                        </p:tgtEl>
                                        <p:attrNameLst>
                                          <p:attrName>style.visibility</p:attrName>
                                        </p:attrNameLst>
                                      </p:cBhvr>
                                      <p:to>
                                        <p:strVal val="visible"/>
                                      </p:to>
                                    </p:set>
                                    <p:anim calcmode="lin" valueType="num">
                                      <p:cBhvr additive="base">
                                        <p:cTn id="82" dur="500" fill="hold"/>
                                        <p:tgtEl>
                                          <p:spTgt spid="33836"/>
                                        </p:tgtEl>
                                        <p:attrNameLst>
                                          <p:attrName>ppt_x</p:attrName>
                                        </p:attrNameLst>
                                      </p:cBhvr>
                                      <p:tavLst>
                                        <p:tav tm="0">
                                          <p:val>
                                            <p:strVal val="0-#ppt_w/2"/>
                                          </p:val>
                                        </p:tav>
                                        <p:tav tm="100000">
                                          <p:val>
                                            <p:strVal val="#ppt_x"/>
                                          </p:val>
                                        </p:tav>
                                      </p:tavLst>
                                    </p:anim>
                                    <p:anim calcmode="lin" valueType="num">
                                      <p:cBhvr additive="base">
                                        <p:cTn id="83" dur="500" fill="hold"/>
                                        <p:tgtEl>
                                          <p:spTgt spid="33836"/>
                                        </p:tgtEl>
                                        <p:attrNameLst>
                                          <p:attrName>ppt_y</p:attrName>
                                        </p:attrNameLst>
                                      </p:cBhvr>
                                      <p:tavLst>
                                        <p:tav tm="0">
                                          <p:val>
                                            <p:strVal val="#ppt_y"/>
                                          </p:val>
                                        </p:tav>
                                        <p:tav tm="100000">
                                          <p:val>
                                            <p:strVal val="#ppt_y"/>
                                          </p:val>
                                        </p:tav>
                                      </p:tavLst>
                                    </p:anim>
                                  </p:childTnLst>
                                </p:cTn>
                              </p:par>
                            </p:childTnLst>
                          </p:cTn>
                        </p:par>
                        <p:par>
                          <p:cTn id="84" fill="hold">
                            <p:stCondLst>
                              <p:cond delay="10500"/>
                            </p:stCondLst>
                            <p:childTnLst>
                              <p:par>
                                <p:cTn id="85" presetID="9" presetClass="entr" presetSubtype="0" fill="hold" nodeType="afterEffect">
                                  <p:stCondLst>
                                    <p:cond delay="100"/>
                                  </p:stCondLst>
                                  <p:childTnLst>
                                    <p:set>
                                      <p:cBhvr>
                                        <p:cTn id="86" dur="1" fill="hold">
                                          <p:stCondLst>
                                            <p:cond delay="0"/>
                                          </p:stCondLst>
                                        </p:cTn>
                                        <p:tgtEl>
                                          <p:spTgt spid="33838"/>
                                        </p:tgtEl>
                                        <p:attrNameLst>
                                          <p:attrName>style.visibility</p:attrName>
                                        </p:attrNameLst>
                                      </p:cBhvr>
                                      <p:to>
                                        <p:strVal val="visible"/>
                                      </p:to>
                                    </p:set>
                                    <p:animEffect transition="in" filter="dissolve">
                                      <p:cBhvr>
                                        <p:cTn id="87" dur="500"/>
                                        <p:tgtEl>
                                          <p:spTgt spid="33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21" grpId="0" autoUpdateAnimBg="0"/>
      <p:bldP spid="33824" grpId="0" autoUpdateAnimBg="0"/>
      <p:bldP spid="33827" grpId="0" autoUpdateAnimBg="0"/>
      <p:bldP spid="33830" grpId="0" autoUpdateAnimBg="0"/>
      <p:bldP spid="33833" grpId="0" autoUpdateAnimBg="0"/>
      <p:bldP spid="33836"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7308" y="2697347"/>
            <a:ext cx="8511108" cy="1492716"/>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二</a:t>
            </a: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价值性</a:t>
            </a:r>
            <a:endParaRPr lang="en-US" altLang="zh-CN" b="1" dirty="0">
              <a:solidFill>
                <a:schemeClr val="accent2"/>
              </a:solidFill>
              <a:latin typeface="微软雅黑" panose="020B0503020204020204" pitchFamily="34" charset="-122"/>
              <a:ea typeface="微软雅黑" panose="020B0503020204020204" pitchFamily="34" charset="-122"/>
            </a:endParaRPr>
          </a:p>
          <a:p>
            <a:r>
              <a:rPr lang="zh-CN" altLang="en-US" sz="1600" dirty="0"/>
              <a:t>职业的价值性即劳动者从中创造价值，取得收入。劳动者利用专门的知识和技能从事职业活动，以获取一定的收入作为物质生活的来源，这就是职业的经济性。获取一定的收入既是劳动者从事职业活动的基本动机，也是其从事职业活动的结果。</a:t>
            </a:r>
            <a:endParaRPr lang="en-US" altLang="zh-CN" sz="1600" dirty="0"/>
          </a:p>
          <a:p>
            <a:r>
              <a:rPr lang="zh-CN" altLang="en-US" sz="1600" dirty="0"/>
              <a:t>可以说，直到现在，职业仍然是人们谋生的手段，是维持个人和家庭生存的基础。</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451982" y="919315"/>
            <a:ext cx="8352928" cy="1738938"/>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a:t>
            </a:r>
            <a:r>
              <a:rPr lang="zh-CN" altLang="en-US" b="1" dirty="0">
                <a:solidFill>
                  <a:schemeClr val="accent1"/>
                </a:solidFill>
                <a:latin typeface="微软雅黑" panose="020B0503020204020204" pitchFamily="34" charset="-122"/>
                <a:ea typeface="微软雅黑" panose="020B0503020204020204" pitchFamily="34" charset="-122"/>
              </a:rPr>
              <a:t>一</a:t>
            </a:r>
            <a:r>
              <a:rPr lang="en-US" altLang="zh-CN" b="1" dirty="0">
                <a:solidFill>
                  <a:schemeClr val="accent1"/>
                </a:solidFill>
                <a:latin typeface="微软雅黑" panose="020B0503020204020204" pitchFamily="34" charset="-122"/>
                <a:ea typeface="微软雅黑" panose="020B0503020204020204" pitchFamily="34" charset="-122"/>
              </a:rPr>
              <a:t>)</a:t>
            </a:r>
            <a:r>
              <a:rPr lang="zh-CN" altLang="en-US" b="1" dirty="0">
                <a:solidFill>
                  <a:schemeClr val="accent1"/>
                </a:solidFill>
                <a:latin typeface="微软雅黑" panose="020B0503020204020204" pitchFamily="34" charset="-122"/>
                <a:ea typeface="微软雅黑" panose="020B0503020204020204" pitchFamily="34" charset="-122"/>
              </a:rPr>
              <a:t>社会性</a:t>
            </a:r>
            <a:endParaRPr lang="en-US" altLang="zh-CN" b="1" dirty="0">
              <a:solidFill>
                <a:schemeClr val="accent1"/>
              </a:solidFill>
              <a:latin typeface="微软雅黑" panose="020B0503020204020204" pitchFamily="34" charset="-122"/>
              <a:ea typeface="微软雅黑" panose="020B0503020204020204" pitchFamily="34" charset="-122"/>
            </a:endParaRPr>
          </a:p>
          <a:p>
            <a:r>
              <a:rPr lang="zh-CN" altLang="en-US" sz="1600" dirty="0"/>
              <a:t>职业的社会性即劳动者承担生产任务，履行公民义务。职业并非人类一出现就存在的，而是社会分工的结果。每一种职业的产生都体现了社会分工的细化，体现了社会生产力的提高和社会的不断进步。</a:t>
            </a:r>
            <a:endParaRPr lang="en-US" altLang="zh-CN" sz="1600" dirty="0"/>
          </a:p>
          <a:p>
            <a:r>
              <a:rPr lang="zh-CN" altLang="en-US" sz="1600" dirty="0"/>
              <a:t>因此，职业是劳动者获取的一种社会分工角色，是个人与社会结合的体现。社会成员通过从事职业活动为社会做出自己的贡献，社会也以全体成员的劳动作为积累而持续发展和进步。</a:t>
            </a:r>
            <a:endParaRPr lang="zh-CN" altLang="en-US" sz="16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916610" y="226456"/>
            <a:ext cx="279381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二、职业的特征</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34630" y="3051044"/>
            <a:ext cx="8511108" cy="1492716"/>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四</a:t>
            </a: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多样性</a:t>
            </a:r>
            <a:endParaRPr lang="en-US" altLang="zh-CN" b="1" dirty="0">
              <a:solidFill>
                <a:schemeClr val="accent2"/>
              </a:solidFill>
              <a:latin typeface="微软雅黑" panose="020B0503020204020204" pitchFamily="34" charset="-122"/>
              <a:ea typeface="微软雅黑" panose="020B0503020204020204" pitchFamily="34" charset="-122"/>
            </a:endParaRPr>
          </a:p>
          <a:p>
            <a:r>
              <a:rPr lang="zh-CN" altLang="en-US" sz="1600" dirty="0"/>
              <a:t>职业的多样性即不同职业之间有很大差异。职业不仅种类繁多，而且不同种类职业的劳动内容、生产工具、知识与技能要求等都存在很大差异。</a:t>
            </a:r>
            <a:endParaRPr lang="en-US" altLang="zh-CN" sz="1600" dirty="0"/>
          </a:p>
          <a:p>
            <a:r>
              <a:rPr lang="zh-CN" altLang="en-US" sz="1600" dirty="0"/>
              <a:t>俗话说，“隔行如隔山”，职业间的差异会给人们的职业转换带来一定的障碍和困难，同时也使社会分工更加细化，有利于提高工作效率。</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436600" y="1101464"/>
            <a:ext cx="8509138" cy="1985159"/>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a:t>
            </a:r>
            <a:r>
              <a:rPr lang="zh-CN" altLang="en-US" b="1" dirty="0">
                <a:solidFill>
                  <a:schemeClr val="accent1"/>
                </a:solidFill>
                <a:latin typeface="微软雅黑" panose="020B0503020204020204" pitchFamily="34" charset="-122"/>
                <a:ea typeface="微软雅黑" panose="020B0503020204020204" pitchFamily="34" charset="-122"/>
              </a:rPr>
              <a:t>三</a:t>
            </a:r>
            <a:r>
              <a:rPr lang="en-US" altLang="zh-CN" b="1" dirty="0">
                <a:solidFill>
                  <a:schemeClr val="accent1"/>
                </a:solidFill>
                <a:latin typeface="微软雅黑" panose="020B0503020204020204" pitchFamily="34" charset="-122"/>
                <a:ea typeface="微软雅黑" panose="020B0503020204020204" pitchFamily="34" charset="-122"/>
              </a:rPr>
              <a:t>)</a:t>
            </a:r>
            <a:r>
              <a:rPr lang="zh-CN" altLang="en-US" b="1" dirty="0">
                <a:solidFill>
                  <a:schemeClr val="accent1"/>
                </a:solidFill>
                <a:latin typeface="微软雅黑" panose="020B0503020204020204" pitchFamily="34" charset="-122"/>
                <a:ea typeface="微软雅黑" panose="020B0503020204020204" pitchFamily="34" charset="-122"/>
              </a:rPr>
              <a:t>稳定性</a:t>
            </a:r>
            <a:endParaRPr lang="en-US" altLang="zh-CN" b="1" dirty="0">
              <a:solidFill>
                <a:schemeClr val="accent1"/>
              </a:solidFill>
              <a:latin typeface="微软雅黑" panose="020B0503020204020204" pitchFamily="34" charset="-122"/>
              <a:ea typeface="微软雅黑" panose="020B0503020204020204" pitchFamily="34" charset="-122"/>
            </a:endParaRPr>
          </a:p>
          <a:p>
            <a:r>
              <a:rPr lang="zh-CN" altLang="en-US" sz="1600" dirty="0"/>
              <a:t>职业的稳定性即劳动者从事的职业活动是相对稳定的，是持续的。职业一直处在不断发展变化之中，随着生产力和社会分工的发展，新的职业不断出现。但是，某种职业一旦形成，便会在较长的一段时期内存在和发展。</a:t>
            </a:r>
            <a:endParaRPr lang="en-US" altLang="zh-CN" sz="1600" dirty="0"/>
          </a:p>
          <a:p>
            <a:r>
              <a:rPr lang="zh-CN" altLang="en-US" sz="1600" dirty="0"/>
              <a:t>职业的生命周期具有相对的稳定性，这是因为决定职业存在的社会条件的变化是比较缓慢的。职业的稳定性使人们学习、掌握专业知识和技能成为可能，也使人们职业生涯的规划和发展成为可能。</a:t>
            </a:r>
            <a:endParaRPr lang="zh-CN" altLang="en-US" sz="16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916610" y="226456"/>
            <a:ext cx="279381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二、职业的特征</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34630" y="2964161"/>
            <a:ext cx="8511108" cy="1492716"/>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六</a:t>
            </a: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技术性</a:t>
            </a:r>
            <a:endParaRPr lang="en-US" altLang="zh-CN" b="1" dirty="0">
              <a:solidFill>
                <a:schemeClr val="accent2"/>
              </a:solidFill>
              <a:latin typeface="微软雅黑" panose="020B0503020204020204" pitchFamily="34" charset="-122"/>
              <a:ea typeface="微软雅黑" panose="020B0503020204020204" pitchFamily="34" charset="-122"/>
            </a:endParaRPr>
          </a:p>
          <a:p>
            <a:r>
              <a:rPr lang="zh-CN" altLang="en-US" sz="1600" dirty="0"/>
              <a:t>职业的技术性即劳动者在职业活动中需要具备一定的才能和专长。职业的技术性揭示了职业的专业性。虽然不同职业对技术的要求有所不同，但都需要劳动者具有一定的技术。可以说，自职业产生起，就不存在一种没有技术要求的职业。</a:t>
            </a:r>
            <a:endParaRPr lang="en-US" altLang="zh-CN" sz="1600" dirty="0"/>
          </a:p>
          <a:p>
            <a:r>
              <a:rPr lang="zh-CN" altLang="en-US" sz="1600" dirty="0"/>
              <a:t>目前，许多职业都对学历、专业、职业资格等有明确的要求。</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434630" y="1311458"/>
            <a:ext cx="8511108" cy="1738938"/>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a:t>
            </a:r>
            <a:r>
              <a:rPr lang="zh-CN" altLang="en-US" b="1" dirty="0">
                <a:solidFill>
                  <a:schemeClr val="accent1"/>
                </a:solidFill>
                <a:latin typeface="微软雅黑" panose="020B0503020204020204" pitchFamily="34" charset="-122"/>
                <a:ea typeface="微软雅黑" panose="020B0503020204020204" pitchFamily="34" charset="-122"/>
              </a:rPr>
              <a:t>五</a:t>
            </a:r>
            <a:r>
              <a:rPr lang="en-US" altLang="zh-CN" b="1" dirty="0">
                <a:solidFill>
                  <a:schemeClr val="accent1"/>
                </a:solidFill>
                <a:latin typeface="微软雅黑" panose="020B0503020204020204" pitchFamily="34" charset="-122"/>
                <a:ea typeface="微软雅黑" panose="020B0503020204020204" pitchFamily="34" charset="-122"/>
              </a:rPr>
              <a:t>)</a:t>
            </a:r>
            <a:r>
              <a:rPr lang="zh-CN" altLang="en-US" b="1" dirty="0">
                <a:solidFill>
                  <a:schemeClr val="accent1"/>
                </a:solidFill>
                <a:latin typeface="微软雅黑" panose="020B0503020204020204" pitchFamily="34" charset="-122"/>
                <a:ea typeface="微软雅黑" panose="020B0503020204020204" pitchFamily="34" charset="-122"/>
              </a:rPr>
              <a:t>规范性</a:t>
            </a:r>
            <a:endParaRPr lang="en-US" altLang="zh-CN" b="1" dirty="0">
              <a:solidFill>
                <a:schemeClr val="accent1"/>
              </a:solidFill>
              <a:latin typeface="微软雅黑" panose="020B0503020204020204" pitchFamily="34" charset="-122"/>
              <a:ea typeface="微软雅黑" panose="020B0503020204020204" pitchFamily="34" charset="-122"/>
            </a:endParaRPr>
          </a:p>
          <a:p>
            <a:r>
              <a:rPr lang="zh-CN" altLang="en-US" sz="1600" dirty="0"/>
              <a:t>职业的规范性应该包含两层含义：一是指职业内部的规范操作要求性，二是指职业道德的规范性。</a:t>
            </a:r>
            <a:endParaRPr lang="en-US" altLang="zh-CN" sz="1600" dirty="0"/>
          </a:p>
          <a:p>
            <a:r>
              <a:rPr lang="zh-CN" altLang="en-US" sz="1600" dirty="0"/>
              <a:t>不同职业的劳动者在其劳动过程中都有一定的操作规范性，这是保证职业活动的专业性要求。当不同职业在对外展现其服务时，还存在一个伦理范畴的规范性，即职业道德。这两种规范性构成了职业规范的内涵与外延。</a:t>
            </a:r>
            <a:endParaRPr lang="zh-CN" altLang="en-US" sz="16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916610" y="226456"/>
            <a:ext cx="279381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二、职业的特征</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2241235" y="2747444"/>
            <a:ext cx="566836" cy="56561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a:p>
        </p:txBody>
      </p:sp>
      <p:sp>
        <p:nvSpPr>
          <p:cNvPr id="21" name="椭圆 20"/>
          <p:cNvSpPr/>
          <p:nvPr/>
        </p:nvSpPr>
        <p:spPr>
          <a:xfrm>
            <a:off x="3160647" y="3297264"/>
            <a:ext cx="283418" cy="283403"/>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22" name="椭圆 21"/>
          <p:cNvSpPr/>
          <p:nvPr/>
        </p:nvSpPr>
        <p:spPr>
          <a:xfrm>
            <a:off x="1369906" y="3390320"/>
            <a:ext cx="414410" cy="41319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23" name="椭圆 22"/>
          <p:cNvSpPr/>
          <p:nvPr/>
        </p:nvSpPr>
        <p:spPr>
          <a:xfrm>
            <a:off x="2548719" y="1701999"/>
            <a:ext cx="518704" cy="51867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12" name="文本框 11"/>
          <p:cNvSpPr txBox="1"/>
          <p:nvPr/>
        </p:nvSpPr>
        <p:spPr>
          <a:xfrm>
            <a:off x="4159755" y="1832845"/>
            <a:ext cx="4458831" cy="346259"/>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r>
              <a:rPr lang="en-US" altLang="zh-CN" b="1" dirty="0">
                <a:latin typeface="楷体" panose="02010609060101010101" pitchFamily="2" charset="-122"/>
                <a:ea typeface="楷体" panose="02010609060101010101" pitchFamily="2" charset="-122"/>
              </a:rPr>
              <a:t>1.</a:t>
            </a:r>
            <a:r>
              <a:rPr lang="zh-CN" altLang="en-US" b="1" dirty="0">
                <a:latin typeface="楷体" panose="02010609060101010101" pitchFamily="2" charset="-122"/>
                <a:ea typeface="楷体" panose="02010609060101010101" pitchFamily="2" charset="-122"/>
              </a:rPr>
              <a:t>职业是个体获取经济来源的主要途径</a:t>
            </a:r>
            <a:endParaRPr lang="en-US" altLang="zh-CN" sz="1600" b="1" dirty="0">
              <a:solidFill>
                <a:schemeClr val="bg1">
                  <a:lumMod val="50000"/>
                </a:schemeClr>
              </a:solidFill>
              <a:latin typeface="楷体" panose="02010609060101010101" pitchFamily="2" charset="-122"/>
              <a:ea typeface="楷体" panose="02010609060101010101" pitchFamily="2" charset="-122"/>
              <a:sym typeface="+mn-ea"/>
            </a:endParaRPr>
          </a:p>
        </p:txBody>
      </p:sp>
      <p:sp>
        <p:nvSpPr>
          <p:cNvPr id="7" name="文本框 6"/>
          <p:cNvSpPr txBox="1"/>
          <p:nvPr/>
        </p:nvSpPr>
        <p:spPr>
          <a:xfrm>
            <a:off x="4159756" y="2882492"/>
            <a:ext cx="4442238" cy="623258"/>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r>
              <a:rPr lang="en-US" altLang="zh-CN" b="1" dirty="0">
                <a:latin typeface="楷体" panose="02010609060101010101" pitchFamily="2" charset="-122"/>
                <a:ea typeface="楷体" panose="02010609060101010101" pitchFamily="2" charset="-122"/>
              </a:rPr>
              <a:t>2.</a:t>
            </a:r>
            <a:r>
              <a:rPr lang="zh-CN" altLang="en-US" b="1" dirty="0">
                <a:latin typeface="楷体" panose="02010609060101010101" pitchFamily="2" charset="-122"/>
                <a:ea typeface="楷体" panose="02010609060101010101" pitchFamily="2" charset="-122"/>
              </a:rPr>
              <a:t>职业是个体参与社会交往的重要手段，并从中获得社会和他人的尊重</a:t>
            </a:r>
            <a:endParaRPr lang="en-US" altLang="zh-CN" b="1" dirty="0">
              <a:latin typeface="楷体" panose="02010609060101010101" pitchFamily="2" charset="-122"/>
              <a:ea typeface="楷体" panose="02010609060101010101" pitchFamily="2" charset="-122"/>
              <a:sym typeface="+mn-ea"/>
            </a:endParaRPr>
          </a:p>
        </p:txBody>
      </p:sp>
      <p:sp>
        <p:nvSpPr>
          <p:cNvPr id="9" name="文本框 8"/>
          <p:cNvSpPr txBox="1"/>
          <p:nvPr/>
        </p:nvSpPr>
        <p:spPr>
          <a:xfrm>
            <a:off x="4160550" y="3932139"/>
            <a:ext cx="4441444" cy="623258"/>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r>
              <a:rPr lang="en-US" altLang="zh-CN" b="1" dirty="0">
                <a:latin typeface="楷体" panose="02010609060101010101" pitchFamily="2" charset="-122"/>
                <a:ea typeface="楷体" panose="02010609060101010101" pitchFamily="2" charset="-122"/>
              </a:rPr>
              <a:t>3.</a:t>
            </a:r>
            <a:r>
              <a:rPr lang="zh-CN" altLang="en-US" b="1" dirty="0">
                <a:latin typeface="楷体" panose="02010609060101010101" pitchFamily="2" charset="-122"/>
                <a:ea typeface="楷体" panose="02010609060101010101" pitchFamily="2" charset="-122"/>
              </a:rPr>
              <a:t>职业是个体实现自我价值的必要载体，是个体奉献社会的重要途径</a:t>
            </a:r>
            <a:endParaRPr lang="en-US" altLang="zh-CN" b="1" dirty="0">
              <a:latin typeface="楷体" panose="02010609060101010101" pitchFamily="2" charset="-122"/>
              <a:ea typeface="楷体" panose="02010609060101010101" pitchFamily="2" charset="-122"/>
              <a:sym typeface="+mn-ea"/>
            </a:endParaRPr>
          </a:p>
        </p:txBody>
      </p:sp>
      <p:sp>
        <p:nvSpPr>
          <p:cNvPr id="18" name="矩形 23"/>
          <p:cNvSpPr>
            <a:spLocks noChangeArrowheads="1"/>
          </p:cNvSpPr>
          <p:nvPr/>
        </p:nvSpPr>
        <p:spPr bwMode="auto">
          <a:xfrm>
            <a:off x="527001" y="1343779"/>
            <a:ext cx="1875624" cy="1877658"/>
          </a:xfrm>
          <a:prstGeom prst="ellipse">
            <a:avLst/>
          </a:prstGeom>
          <a:blipFill dpi="0" rotWithShape="1">
            <a:blip r:embed="rId1"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19" name="矩形 24"/>
          <p:cNvSpPr>
            <a:spLocks noChangeArrowheads="1"/>
          </p:cNvSpPr>
          <p:nvPr/>
        </p:nvSpPr>
        <p:spPr bwMode="auto">
          <a:xfrm>
            <a:off x="2798342" y="2220675"/>
            <a:ext cx="982290" cy="956246"/>
          </a:xfrm>
          <a:prstGeom prst="ellipse">
            <a:avLst/>
          </a:prstGeom>
          <a:blipFill dpi="0" rotWithShape="1">
            <a:blip r:embed="rId2"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24" name="矩形 25"/>
          <p:cNvSpPr>
            <a:spLocks noChangeArrowheads="1"/>
          </p:cNvSpPr>
          <p:nvPr/>
        </p:nvSpPr>
        <p:spPr bwMode="auto">
          <a:xfrm>
            <a:off x="1915335" y="3390320"/>
            <a:ext cx="1199176" cy="1222044"/>
          </a:xfrm>
          <a:prstGeom prst="ellipse">
            <a:avLst/>
          </a:prstGeom>
          <a:blipFill dpi="0" rotWithShape="1">
            <a:blip r:embed="rId3"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25" name="文本框 24"/>
          <p:cNvSpPr txBox="1"/>
          <p:nvPr/>
        </p:nvSpPr>
        <p:spPr>
          <a:xfrm>
            <a:off x="468096" y="916389"/>
            <a:ext cx="4320480" cy="39878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职业对个体的意义</a:t>
            </a:r>
            <a:endParaRPr lang="zh-CN" altLang="en-US" sz="2000" b="1" dirty="0">
              <a:latin typeface="微软雅黑" panose="020B0503020204020204" pitchFamily="34" charset="-122"/>
              <a:ea typeface="微软雅黑" panose="020B0503020204020204" pitchFamily="34" charset="-122"/>
            </a:endParaRPr>
          </a:p>
        </p:txBody>
      </p:sp>
      <p:sp>
        <p:nvSpPr>
          <p:cNvPr id="26" name="文本框 25"/>
          <p:cNvSpPr txBox="1"/>
          <p:nvPr/>
        </p:nvSpPr>
        <p:spPr>
          <a:xfrm>
            <a:off x="2916610" y="226456"/>
            <a:ext cx="279381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三、职业的意义</a:t>
            </a:r>
            <a:endParaRPr lang="zh-CN" altLang="en-US" sz="2400" b="1" dirty="0">
              <a:latin typeface="微软雅黑" panose="020B0503020204020204" pitchFamily="34" charset="-122"/>
              <a:ea typeface="微软雅黑" panose="020B0503020204020204" pitchFamily="34" charset="-122"/>
            </a:endParaRPr>
          </a:p>
        </p:txBody>
      </p:sp>
      <p:sp>
        <p:nvSpPr>
          <p:cNvPr id="27" name="等腰三角形 26"/>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anim calcmode="lin" valueType="num">
                                      <p:cBhvr>
                                        <p:cTn id="10" dur="500" fill="hold"/>
                                        <p:tgtEl>
                                          <p:spTgt spid="18"/>
                                        </p:tgtEl>
                                        <p:attrNameLst>
                                          <p:attrName>ppt_x</p:attrName>
                                        </p:attrNameLst>
                                      </p:cBhvr>
                                      <p:tavLst>
                                        <p:tav tm="0">
                                          <p:val>
                                            <p:fltVal val="0.5"/>
                                          </p:val>
                                        </p:tav>
                                        <p:tav tm="100000">
                                          <p:val>
                                            <p:strVal val="#ppt_x"/>
                                          </p:val>
                                        </p:tav>
                                      </p:tavLst>
                                    </p:anim>
                                    <p:anim calcmode="lin" valueType="num">
                                      <p:cBhvr>
                                        <p:cTn id="11" dur="500" fill="hold"/>
                                        <p:tgtEl>
                                          <p:spTgt spid="18"/>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anim calcmode="lin" valueType="num">
                                      <p:cBhvr>
                                        <p:cTn id="17" dur="500" fill="hold"/>
                                        <p:tgtEl>
                                          <p:spTgt spid="19"/>
                                        </p:tgtEl>
                                        <p:attrNameLst>
                                          <p:attrName>ppt_x</p:attrName>
                                        </p:attrNameLst>
                                      </p:cBhvr>
                                      <p:tavLst>
                                        <p:tav tm="0">
                                          <p:val>
                                            <p:fltVal val="0.5"/>
                                          </p:val>
                                        </p:tav>
                                        <p:tav tm="100000">
                                          <p:val>
                                            <p:strVal val="#ppt_x"/>
                                          </p:val>
                                        </p:tav>
                                      </p:tavLst>
                                    </p:anim>
                                    <p:anim calcmode="lin" valueType="num">
                                      <p:cBhvr>
                                        <p:cTn id="18" dur="500" fill="hold"/>
                                        <p:tgtEl>
                                          <p:spTgt spid="19"/>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anim calcmode="lin" valueType="num">
                                      <p:cBhvr>
                                        <p:cTn id="24" dur="500" fill="hold"/>
                                        <p:tgtEl>
                                          <p:spTgt spid="24"/>
                                        </p:tgtEl>
                                        <p:attrNameLst>
                                          <p:attrName>ppt_x</p:attrName>
                                        </p:attrNameLst>
                                      </p:cBhvr>
                                      <p:tavLst>
                                        <p:tav tm="0">
                                          <p:val>
                                            <p:fltVal val="0.5"/>
                                          </p:val>
                                        </p:tav>
                                        <p:tav tm="100000">
                                          <p:val>
                                            <p:strVal val="#ppt_x"/>
                                          </p:val>
                                        </p:tav>
                                      </p:tavLst>
                                    </p:anim>
                                    <p:anim calcmode="lin" valueType="num">
                                      <p:cBhvr>
                                        <p:cTn id="25" dur="500" fill="hold"/>
                                        <p:tgtEl>
                                          <p:spTgt spid="24"/>
                                        </p:tgtEl>
                                        <p:attrNameLst>
                                          <p:attrName>ppt_y</p:attrName>
                                        </p:attrNameLst>
                                      </p:cBhvr>
                                      <p:tavLst>
                                        <p:tav tm="0">
                                          <p:val>
                                            <p:fltVal val="0.5"/>
                                          </p:val>
                                        </p:tav>
                                        <p:tav tm="100000">
                                          <p:val>
                                            <p:strVal val="#ppt_y"/>
                                          </p:val>
                                        </p:tav>
                                      </p:tavLst>
                                    </p:anim>
                                  </p:childTnLst>
                                </p:cTn>
                              </p:par>
                            </p:childTnLst>
                          </p:cTn>
                        </p:par>
                        <p:par>
                          <p:cTn id="26" fill="hold">
                            <p:stCondLst>
                              <p:cond delay="500"/>
                            </p:stCondLst>
                            <p:childTnLst>
                              <p:par>
                                <p:cTn id="27" presetID="53" presetClass="entr" presetSubtype="52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anim calcmode="lin" valueType="num">
                                      <p:cBhvr>
                                        <p:cTn id="32" dur="500" fill="hold"/>
                                        <p:tgtEl>
                                          <p:spTgt spid="20"/>
                                        </p:tgtEl>
                                        <p:attrNameLst>
                                          <p:attrName>ppt_x</p:attrName>
                                        </p:attrNameLst>
                                      </p:cBhvr>
                                      <p:tavLst>
                                        <p:tav tm="0">
                                          <p:val>
                                            <p:fltVal val="0.5"/>
                                          </p:val>
                                        </p:tav>
                                        <p:tav tm="100000">
                                          <p:val>
                                            <p:strVal val="#ppt_x"/>
                                          </p:val>
                                        </p:tav>
                                      </p:tavLst>
                                    </p:anim>
                                    <p:anim calcmode="lin" valueType="num">
                                      <p:cBhvr>
                                        <p:cTn id="33" dur="500" fill="hold"/>
                                        <p:tgtEl>
                                          <p:spTgt spid="20"/>
                                        </p:tgtEl>
                                        <p:attrNameLst>
                                          <p:attrName>ppt_y</p:attrName>
                                        </p:attrNameLst>
                                      </p:cBhvr>
                                      <p:tavLst>
                                        <p:tav tm="0">
                                          <p:val>
                                            <p:fltVal val="0.5"/>
                                          </p:val>
                                        </p:tav>
                                        <p:tav tm="100000">
                                          <p:val>
                                            <p:strVal val="#ppt_y"/>
                                          </p:val>
                                        </p:tav>
                                      </p:tavLst>
                                    </p:anim>
                                  </p:childTnLst>
                                </p:cTn>
                              </p:par>
                              <p:par>
                                <p:cTn id="34" presetID="53" presetClass="entr" presetSubtype="528"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anim calcmode="lin" valueType="num">
                                      <p:cBhvr>
                                        <p:cTn id="39" dur="500" fill="hold"/>
                                        <p:tgtEl>
                                          <p:spTgt spid="23"/>
                                        </p:tgtEl>
                                        <p:attrNameLst>
                                          <p:attrName>ppt_x</p:attrName>
                                        </p:attrNameLst>
                                      </p:cBhvr>
                                      <p:tavLst>
                                        <p:tav tm="0">
                                          <p:val>
                                            <p:fltVal val="0.5"/>
                                          </p:val>
                                        </p:tav>
                                        <p:tav tm="100000">
                                          <p:val>
                                            <p:strVal val="#ppt_x"/>
                                          </p:val>
                                        </p:tav>
                                      </p:tavLst>
                                    </p:anim>
                                    <p:anim calcmode="lin" valueType="num">
                                      <p:cBhvr>
                                        <p:cTn id="40" dur="500" fill="hold"/>
                                        <p:tgtEl>
                                          <p:spTgt spid="23"/>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anim calcmode="lin" valueType="num">
                                      <p:cBhvr>
                                        <p:cTn id="46" dur="500" fill="hold"/>
                                        <p:tgtEl>
                                          <p:spTgt spid="22"/>
                                        </p:tgtEl>
                                        <p:attrNameLst>
                                          <p:attrName>ppt_x</p:attrName>
                                        </p:attrNameLst>
                                      </p:cBhvr>
                                      <p:tavLst>
                                        <p:tav tm="0">
                                          <p:val>
                                            <p:fltVal val="0.5"/>
                                          </p:val>
                                        </p:tav>
                                        <p:tav tm="100000">
                                          <p:val>
                                            <p:strVal val="#ppt_x"/>
                                          </p:val>
                                        </p:tav>
                                      </p:tavLst>
                                    </p:anim>
                                    <p:anim calcmode="lin" valueType="num">
                                      <p:cBhvr>
                                        <p:cTn id="47" dur="500" fill="hold"/>
                                        <p:tgtEl>
                                          <p:spTgt spid="22"/>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anim calcmode="lin" valueType="num">
                                      <p:cBhvr>
                                        <p:cTn id="53" dur="500" fill="hold"/>
                                        <p:tgtEl>
                                          <p:spTgt spid="21"/>
                                        </p:tgtEl>
                                        <p:attrNameLst>
                                          <p:attrName>ppt_x</p:attrName>
                                        </p:attrNameLst>
                                      </p:cBhvr>
                                      <p:tavLst>
                                        <p:tav tm="0">
                                          <p:val>
                                            <p:fltVal val="0.5"/>
                                          </p:val>
                                        </p:tav>
                                        <p:tav tm="100000">
                                          <p:val>
                                            <p:strVal val="#ppt_x"/>
                                          </p:val>
                                        </p:tav>
                                      </p:tavLst>
                                    </p:anim>
                                    <p:anim calcmode="lin" valueType="num">
                                      <p:cBhvr>
                                        <p:cTn id="54" dur="500" fill="hold"/>
                                        <p:tgtEl>
                                          <p:spTgt spid="21"/>
                                        </p:tgtEl>
                                        <p:attrNameLst>
                                          <p:attrName>ppt_y</p:attrName>
                                        </p:attrNameLst>
                                      </p:cBhvr>
                                      <p:tavLst>
                                        <p:tav tm="0">
                                          <p:val>
                                            <p:fltVal val="0.5"/>
                                          </p:val>
                                        </p:tav>
                                        <p:tav tm="100000">
                                          <p:val>
                                            <p:strVal val="#ppt_y"/>
                                          </p:val>
                                        </p:tav>
                                      </p:tavLst>
                                    </p:anim>
                                  </p:childTnLst>
                                </p:cTn>
                              </p:par>
                            </p:childTnLst>
                          </p:cTn>
                        </p:par>
                        <p:par>
                          <p:cTn id="55" fill="hold">
                            <p:stCondLst>
                              <p:cond delay="1000"/>
                            </p:stCondLst>
                            <p:childTnLst>
                              <p:par>
                                <p:cTn id="56" presetID="53" presetClass="entr" presetSubtype="528"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animEffect transition="in" filter="fade">
                                      <p:cBhvr>
                                        <p:cTn id="60" dur="500"/>
                                        <p:tgtEl>
                                          <p:spTgt spid="12"/>
                                        </p:tgtEl>
                                      </p:cBhvr>
                                    </p:animEffect>
                                    <p:anim calcmode="lin" valueType="num">
                                      <p:cBhvr>
                                        <p:cTn id="61" dur="500" fill="hold"/>
                                        <p:tgtEl>
                                          <p:spTgt spid="12"/>
                                        </p:tgtEl>
                                        <p:attrNameLst>
                                          <p:attrName>ppt_x</p:attrName>
                                        </p:attrNameLst>
                                      </p:cBhvr>
                                      <p:tavLst>
                                        <p:tav tm="0">
                                          <p:val>
                                            <p:fltVal val="0.5"/>
                                          </p:val>
                                        </p:tav>
                                        <p:tav tm="100000">
                                          <p:val>
                                            <p:strVal val="#ppt_x"/>
                                          </p:val>
                                        </p:tav>
                                      </p:tavLst>
                                    </p:anim>
                                    <p:anim calcmode="lin" valueType="num">
                                      <p:cBhvr>
                                        <p:cTn id="62" dur="500" fill="hold"/>
                                        <p:tgtEl>
                                          <p:spTgt spid="12"/>
                                        </p:tgtEl>
                                        <p:attrNameLst>
                                          <p:attrName>ppt_y</p:attrName>
                                        </p:attrNameLst>
                                      </p:cBhvr>
                                      <p:tavLst>
                                        <p:tav tm="0">
                                          <p:val>
                                            <p:fltVal val="0.5"/>
                                          </p:val>
                                        </p:tav>
                                        <p:tav tm="100000">
                                          <p:val>
                                            <p:strVal val="#ppt_y"/>
                                          </p:val>
                                        </p:tav>
                                      </p:tavLst>
                                    </p:anim>
                                  </p:childTnLst>
                                </p:cTn>
                              </p:par>
                            </p:childTnLst>
                          </p:cTn>
                        </p:par>
                        <p:par>
                          <p:cTn id="63" fill="hold">
                            <p:stCondLst>
                              <p:cond delay="1500"/>
                            </p:stCondLst>
                            <p:childTnLst>
                              <p:par>
                                <p:cTn id="64" presetID="53" presetClass="entr" presetSubtype="528"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p:cTn id="66" dur="500" fill="hold"/>
                                        <p:tgtEl>
                                          <p:spTgt spid="7"/>
                                        </p:tgtEl>
                                        <p:attrNameLst>
                                          <p:attrName>ppt_w</p:attrName>
                                        </p:attrNameLst>
                                      </p:cBhvr>
                                      <p:tavLst>
                                        <p:tav tm="0">
                                          <p:val>
                                            <p:fltVal val="0"/>
                                          </p:val>
                                        </p:tav>
                                        <p:tav tm="100000">
                                          <p:val>
                                            <p:strVal val="#ppt_w"/>
                                          </p:val>
                                        </p:tav>
                                      </p:tavLst>
                                    </p:anim>
                                    <p:anim calcmode="lin" valueType="num">
                                      <p:cBhvr>
                                        <p:cTn id="67" dur="500" fill="hold"/>
                                        <p:tgtEl>
                                          <p:spTgt spid="7"/>
                                        </p:tgtEl>
                                        <p:attrNameLst>
                                          <p:attrName>ppt_h</p:attrName>
                                        </p:attrNameLst>
                                      </p:cBhvr>
                                      <p:tavLst>
                                        <p:tav tm="0">
                                          <p:val>
                                            <p:fltVal val="0"/>
                                          </p:val>
                                        </p:tav>
                                        <p:tav tm="100000">
                                          <p:val>
                                            <p:strVal val="#ppt_h"/>
                                          </p:val>
                                        </p:tav>
                                      </p:tavLst>
                                    </p:anim>
                                    <p:animEffect transition="in" filter="fade">
                                      <p:cBhvr>
                                        <p:cTn id="68" dur="500"/>
                                        <p:tgtEl>
                                          <p:spTgt spid="7"/>
                                        </p:tgtEl>
                                      </p:cBhvr>
                                    </p:animEffect>
                                    <p:anim calcmode="lin" valueType="num">
                                      <p:cBhvr>
                                        <p:cTn id="69" dur="500" fill="hold"/>
                                        <p:tgtEl>
                                          <p:spTgt spid="7"/>
                                        </p:tgtEl>
                                        <p:attrNameLst>
                                          <p:attrName>ppt_x</p:attrName>
                                        </p:attrNameLst>
                                      </p:cBhvr>
                                      <p:tavLst>
                                        <p:tav tm="0">
                                          <p:val>
                                            <p:fltVal val="0.5"/>
                                          </p:val>
                                        </p:tav>
                                        <p:tav tm="100000">
                                          <p:val>
                                            <p:strVal val="#ppt_x"/>
                                          </p:val>
                                        </p:tav>
                                      </p:tavLst>
                                    </p:anim>
                                    <p:anim calcmode="lin" valueType="num">
                                      <p:cBhvr>
                                        <p:cTn id="70" dur="500" fill="hold"/>
                                        <p:tgtEl>
                                          <p:spTgt spid="7"/>
                                        </p:tgtEl>
                                        <p:attrNameLst>
                                          <p:attrName>ppt_y</p:attrName>
                                        </p:attrNameLst>
                                      </p:cBhvr>
                                      <p:tavLst>
                                        <p:tav tm="0">
                                          <p:val>
                                            <p:fltVal val="0.5"/>
                                          </p:val>
                                        </p:tav>
                                        <p:tav tm="100000">
                                          <p:val>
                                            <p:strVal val="#ppt_y"/>
                                          </p:val>
                                        </p:tav>
                                      </p:tavLst>
                                    </p:anim>
                                  </p:childTnLst>
                                </p:cTn>
                              </p:par>
                            </p:childTnLst>
                          </p:cTn>
                        </p:par>
                        <p:par>
                          <p:cTn id="71" fill="hold">
                            <p:stCondLst>
                              <p:cond delay="2000"/>
                            </p:stCondLst>
                            <p:childTnLst>
                              <p:par>
                                <p:cTn id="72" presetID="53" presetClass="entr" presetSubtype="528"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cBhvr>
                                        <p:cTn id="74" dur="500" fill="hold"/>
                                        <p:tgtEl>
                                          <p:spTgt spid="9"/>
                                        </p:tgtEl>
                                        <p:attrNameLst>
                                          <p:attrName>ppt_w</p:attrName>
                                        </p:attrNameLst>
                                      </p:cBhvr>
                                      <p:tavLst>
                                        <p:tav tm="0">
                                          <p:val>
                                            <p:fltVal val="0"/>
                                          </p:val>
                                        </p:tav>
                                        <p:tav tm="100000">
                                          <p:val>
                                            <p:strVal val="#ppt_w"/>
                                          </p:val>
                                        </p:tav>
                                      </p:tavLst>
                                    </p:anim>
                                    <p:anim calcmode="lin" valueType="num">
                                      <p:cBhvr>
                                        <p:cTn id="75" dur="500" fill="hold"/>
                                        <p:tgtEl>
                                          <p:spTgt spid="9"/>
                                        </p:tgtEl>
                                        <p:attrNameLst>
                                          <p:attrName>ppt_h</p:attrName>
                                        </p:attrNameLst>
                                      </p:cBhvr>
                                      <p:tavLst>
                                        <p:tav tm="0">
                                          <p:val>
                                            <p:fltVal val="0"/>
                                          </p:val>
                                        </p:tav>
                                        <p:tav tm="100000">
                                          <p:val>
                                            <p:strVal val="#ppt_h"/>
                                          </p:val>
                                        </p:tav>
                                      </p:tavLst>
                                    </p:anim>
                                    <p:animEffect transition="in" filter="fade">
                                      <p:cBhvr>
                                        <p:cTn id="76" dur="500"/>
                                        <p:tgtEl>
                                          <p:spTgt spid="9"/>
                                        </p:tgtEl>
                                      </p:cBhvr>
                                    </p:animEffect>
                                    <p:anim calcmode="lin" valueType="num">
                                      <p:cBhvr>
                                        <p:cTn id="77" dur="500" fill="hold"/>
                                        <p:tgtEl>
                                          <p:spTgt spid="9"/>
                                        </p:tgtEl>
                                        <p:attrNameLst>
                                          <p:attrName>ppt_x</p:attrName>
                                        </p:attrNameLst>
                                      </p:cBhvr>
                                      <p:tavLst>
                                        <p:tav tm="0">
                                          <p:val>
                                            <p:fltVal val="0.5"/>
                                          </p:val>
                                        </p:tav>
                                        <p:tav tm="100000">
                                          <p:val>
                                            <p:strVal val="#ppt_x"/>
                                          </p:val>
                                        </p:tav>
                                      </p:tavLst>
                                    </p:anim>
                                    <p:anim calcmode="lin" valueType="num">
                                      <p:cBhvr>
                                        <p:cTn id="78" dur="500" fill="hold"/>
                                        <p:tgtEl>
                                          <p:spTgt spid="9"/>
                                        </p:tgtEl>
                                        <p:attrNameLst>
                                          <p:attrName>ppt_y</p:attrName>
                                        </p:attrNameLst>
                                      </p:cBhvr>
                                      <p:tavLst>
                                        <p:tav tm="0">
                                          <p:val>
                                            <p:fltVal val="0.5"/>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1000"/>
                                        <p:tgtEl>
                                          <p:spTgt spid="25"/>
                                        </p:tgtEl>
                                      </p:cBhvr>
                                    </p:animEffect>
                                    <p:anim calcmode="lin" valueType="num">
                                      <p:cBhvr>
                                        <p:cTn id="84" dur="1000" fill="hold"/>
                                        <p:tgtEl>
                                          <p:spTgt spid="25"/>
                                        </p:tgtEl>
                                        <p:attrNameLst>
                                          <p:attrName>ppt_x</p:attrName>
                                        </p:attrNameLst>
                                      </p:cBhvr>
                                      <p:tavLst>
                                        <p:tav tm="0">
                                          <p:val>
                                            <p:strVal val="#ppt_x"/>
                                          </p:val>
                                        </p:tav>
                                        <p:tav tm="100000">
                                          <p:val>
                                            <p:strVal val="#ppt_x"/>
                                          </p:val>
                                        </p:tav>
                                      </p:tavLst>
                                    </p:anim>
                                    <p:anim calcmode="lin" valueType="num">
                                      <p:cBhvr>
                                        <p:cTn id="85"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12" grpId="0"/>
      <p:bldP spid="7" grpId="0"/>
      <p:bldP spid="9" grpId="0"/>
      <p:bldP spid="18" grpId="0" animBg="1"/>
      <p:bldP spid="19" grpId="0" animBg="1"/>
      <p:bldP spid="24" grpId="0" animBg="1"/>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9" y="1246824"/>
            <a:ext cx="7887855"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1.</a:t>
            </a:r>
            <a:r>
              <a:rPr lang="zh-CN" altLang="en-US" sz="1800" b="1" dirty="0">
                <a:latin typeface="微软雅黑" panose="020B0503020204020204" pitchFamily="34" charset="-122"/>
                <a:ea typeface="微软雅黑" panose="020B0503020204020204" pitchFamily="34" charset="-122"/>
              </a:rPr>
              <a:t>职业是个体获取经济来源的主要途径</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894055" y="1646934"/>
            <a:ext cx="7887855" cy="2250616"/>
          </a:xfrm>
          <a:prstGeom prst="rect">
            <a:avLst/>
          </a:prstGeom>
          <a:noFill/>
        </p:spPr>
        <p:txBody>
          <a:bodyPr wrap="square">
            <a:spAutoFit/>
          </a:bodyPr>
          <a:lstStyle/>
          <a:p>
            <a:pPr>
              <a:lnSpc>
                <a:spcPct val="150000"/>
              </a:lnSpc>
            </a:pPr>
            <a:r>
              <a:rPr lang="zh-CN" altLang="en-US" sz="1600" dirty="0"/>
              <a:t> 获取经济来源的目的是满足其基本的生存需求。</a:t>
            </a:r>
            <a:endParaRPr lang="en-US" altLang="zh-CN" sz="1600" dirty="0"/>
          </a:p>
          <a:p>
            <a:pPr>
              <a:lnSpc>
                <a:spcPct val="150000"/>
              </a:lnSpc>
            </a:pPr>
            <a:r>
              <a:rPr lang="zh-CN" altLang="en-US" sz="1600" dirty="0"/>
              <a:t>马斯洛认为，生理上的需要是人类维持自身生存的最基本需求，包括饥、渴、衣、住、行等方面的需求。如果这些需求得不到满足，人类的生存就成问题。从这个意义上说，生理需要是推动人们行动的最强大的动力。职业活动的收入是个体的主要经济来源。职业作为人们参与社会生活、从事社会实践的主要手段，为人们提供了个人生存和维持家庭开支的重要物质基础，并使人类在此基础上实现繁衍和个体的发展。</a:t>
            </a:r>
            <a:endParaRPr lang="zh-CN" altLang="en-US" sz="1400" dirty="0">
              <a:latin typeface="楷体" panose="02010609060101010101" pitchFamily="2" charset="-122"/>
              <a:ea typeface="楷体" panose="02010609060101010101" pitchFamily="2" charset="-122"/>
            </a:endParaRPr>
          </a:p>
        </p:txBody>
      </p:sp>
      <p:sp>
        <p:nvSpPr>
          <p:cNvPr id="12" name="任意多边形: 形状 11"/>
          <p:cNvSpPr/>
          <p:nvPr/>
        </p:nvSpPr>
        <p:spPr bwMode="auto">
          <a:xfrm>
            <a:off x="314984" y="1212669"/>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5" name="任意多边形: 形状 14"/>
          <p:cNvSpPr/>
          <p:nvPr/>
        </p:nvSpPr>
        <p:spPr bwMode="auto">
          <a:xfrm>
            <a:off x="487697" y="1331097"/>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文本框 12"/>
          <p:cNvSpPr txBox="1"/>
          <p:nvPr/>
        </p:nvSpPr>
        <p:spPr>
          <a:xfrm>
            <a:off x="972378" y="755460"/>
            <a:ext cx="3225865"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职业对个体的意义</a:t>
            </a:r>
            <a:endParaRPr lang="zh-CN" altLang="en-US" sz="2000" b="1" dirty="0">
              <a:latin typeface="微软雅黑" panose="020B0503020204020204" pitchFamily="34" charset="-122"/>
              <a:ea typeface="微软雅黑" panose="020B0503020204020204" pitchFamily="34" charset="-122"/>
            </a:endParaRPr>
          </a:p>
        </p:txBody>
      </p:sp>
      <p:sp>
        <p:nvSpPr>
          <p:cNvPr id="14" name="等腰三角形 13"/>
          <p:cNvSpPr/>
          <p:nvPr/>
        </p:nvSpPr>
        <p:spPr bwMode="auto">
          <a:xfrm flipV="1">
            <a:off x="4068738" y="-25464"/>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6" name="文本框 25"/>
          <p:cNvSpPr txBox="1"/>
          <p:nvPr>
            <p:custDataLst>
              <p:tags r:id="rId1"/>
            </p:custDataLst>
          </p:nvPr>
        </p:nvSpPr>
        <p:spPr>
          <a:xfrm>
            <a:off x="2916610" y="226456"/>
            <a:ext cx="2793817"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三、职业的意义</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down)">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975" y="1471930"/>
            <a:ext cx="7553325"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2.</a:t>
            </a:r>
            <a:r>
              <a:rPr lang="zh-CN" altLang="en-US" sz="1800" b="1" dirty="0">
                <a:latin typeface="微软雅黑" panose="020B0503020204020204" pitchFamily="34" charset="-122"/>
                <a:ea typeface="微软雅黑" panose="020B0503020204020204" pitchFamily="34" charset="-122"/>
              </a:rPr>
              <a:t>职业是个体参与社会交往的重要手段，并从中获得社会和他人的尊重</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42749" y="1954710"/>
            <a:ext cx="7887855" cy="2250616"/>
          </a:xfrm>
          <a:prstGeom prst="rect">
            <a:avLst/>
          </a:prstGeom>
          <a:noFill/>
        </p:spPr>
        <p:txBody>
          <a:bodyPr wrap="square">
            <a:spAutoFit/>
          </a:bodyPr>
          <a:lstStyle/>
          <a:p>
            <a:pPr>
              <a:lnSpc>
                <a:spcPct val="150000"/>
              </a:lnSpc>
            </a:pPr>
            <a:r>
              <a:rPr lang="zh-CN" altLang="en-US" sz="1600" dirty="0"/>
              <a:t>马斯洛认为，个体在社会中、生活中有感情需要和被尊重的需要。</a:t>
            </a:r>
            <a:endParaRPr lang="en-US" altLang="zh-CN" sz="1600" dirty="0"/>
          </a:p>
          <a:p>
            <a:pPr>
              <a:lnSpc>
                <a:spcPct val="150000"/>
              </a:lnSpc>
            </a:pPr>
            <a:r>
              <a:rPr lang="zh-CN" altLang="en-US" sz="1600" dirty="0"/>
              <a:t>感情和被尊重是比生存层次更高的需要，是人热切追逐的目标，也是激励人发挥潜力和热情的最大动力。通过从事某种职业，个体可以与他人交往，并在交往中获得他人的认可。这种认可可以是名誉、地位、权力等非经济利益，也可以是别人对自己的尊重和信任等精神力量。被尊重的需要得到满足，能使人对自己充满信心，对社会充满热情，从而体验到活着的意义与价值。</a:t>
            </a:r>
            <a:endParaRPr lang="zh-CN" altLang="en-US" sz="1400" dirty="0">
              <a:latin typeface="楷体" panose="02010609060101010101" pitchFamily="2" charset="-122"/>
              <a:ea typeface="楷体" panose="02010609060101010101" pitchFamily="2" charset="-122"/>
            </a:endParaRPr>
          </a:p>
        </p:txBody>
      </p:sp>
      <p:sp>
        <p:nvSpPr>
          <p:cNvPr id="10" name="文本框 9"/>
          <p:cNvSpPr txBox="1"/>
          <p:nvPr/>
        </p:nvSpPr>
        <p:spPr>
          <a:xfrm>
            <a:off x="1044888" y="896156"/>
            <a:ext cx="3218517"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职业对个体的意义</a:t>
            </a:r>
            <a:endParaRPr lang="zh-CN" altLang="en-US" sz="20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252314" y="1246809"/>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 name="任意多边形: 形状 14"/>
          <p:cNvSpPr/>
          <p:nvPr/>
        </p:nvSpPr>
        <p:spPr bwMode="auto">
          <a:xfrm>
            <a:off x="364834" y="1390084"/>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
        <p:nvSpPr>
          <p:cNvPr id="26" name="文本框 25"/>
          <p:cNvSpPr txBox="1"/>
          <p:nvPr>
            <p:custDataLst>
              <p:tags r:id="rId1"/>
            </p:custDataLst>
          </p:nvPr>
        </p:nvSpPr>
        <p:spPr>
          <a:xfrm>
            <a:off x="2916610" y="226456"/>
            <a:ext cx="279381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三、职业的意义</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randombar(horizontal)">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12495" y="1245235"/>
            <a:ext cx="7912100"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3.</a:t>
            </a:r>
            <a:r>
              <a:rPr lang="zh-CN" altLang="en-US" sz="1800" b="1" dirty="0">
                <a:latin typeface="微软雅黑" panose="020B0503020204020204" pitchFamily="34" charset="-122"/>
                <a:ea typeface="微软雅黑" panose="020B0503020204020204" pitchFamily="34" charset="-122"/>
              </a:rPr>
              <a:t>职业是个体实现自我价值的必要载体，是个体奉献社会的重要途径</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12262" y="1946536"/>
            <a:ext cx="7887855" cy="2619948"/>
          </a:xfrm>
          <a:prstGeom prst="rect">
            <a:avLst/>
          </a:prstGeom>
          <a:noFill/>
        </p:spPr>
        <p:txBody>
          <a:bodyPr wrap="square">
            <a:spAutoFit/>
          </a:bodyPr>
          <a:lstStyle/>
          <a:p>
            <a:pPr>
              <a:lnSpc>
                <a:spcPct val="150000"/>
              </a:lnSpc>
            </a:pPr>
            <a:r>
              <a:rPr lang="zh-CN" altLang="en-US" sz="1600" dirty="0"/>
              <a:t>自我价值的实现是最高层次的需要，它指的是实现个人理想、抱负，发挥个人的能力到最大限度，完成与自己的能力相符合的一切事情的需要。</a:t>
            </a:r>
            <a:endParaRPr lang="en-US" altLang="zh-CN" sz="1600" dirty="0"/>
          </a:p>
          <a:p>
            <a:pPr>
              <a:lnSpc>
                <a:spcPct val="150000"/>
              </a:lnSpc>
            </a:pPr>
            <a:r>
              <a:rPr lang="zh-CN" altLang="en-US" sz="1600" dirty="0"/>
              <a:t>在这个过程中，个体可以使自己逐渐成为自己所期望的人物。职业是个体发挥能力的重要载体，是个体在社会中生存和发展的重要手段。也就是说，人必须干称职的工作才会感到快乐，才会在事业上有所成就。</a:t>
            </a:r>
            <a:endParaRPr lang="en-US" altLang="zh-CN" sz="1600" dirty="0"/>
          </a:p>
          <a:p>
            <a:pPr>
              <a:lnSpc>
                <a:spcPct val="150000"/>
              </a:lnSpc>
            </a:pPr>
            <a:r>
              <a:rPr lang="zh-CN" altLang="en-US" sz="1600" dirty="0"/>
              <a:t>此外，个体通过职业参与到社会劳动分工中去，并在追求自我实现和发展的同时为社会做出贡献。</a:t>
            </a:r>
            <a:endParaRPr lang="zh-CN" altLang="en-US" sz="1400" dirty="0">
              <a:latin typeface="楷体" panose="02010609060101010101" pitchFamily="2" charset="-122"/>
              <a:ea typeface="楷体" panose="02010609060101010101" pitchFamily="2" charset="-122"/>
            </a:endParaRPr>
          </a:p>
        </p:txBody>
      </p:sp>
      <p:sp>
        <p:nvSpPr>
          <p:cNvPr id="10" name="文本框 9"/>
          <p:cNvSpPr txBox="1"/>
          <p:nvPr/>
        </p:nvSpPr>
        <p:spPr>
          <a:xfrm>
            <a:off x="1044284" y="772128"/>
            <a:ext cx="3276364"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职业对个体的意义</a:t>
            </a:r>
            <a:endParaRPr lang="zh-CN" altLang="en-US" sz="20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 name="椭圆 12"/>
          <p:cNvSpPr/>
          <p:nvPr/>
        </p:nvSpPr>
        <p:spPr>
          <a:xfrm>
            <a:off x="324379" y="1115097"/>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 name="任意多边形: 形状 13"/>
          <p:cNvSpPr/>
          <p:nvPr/>
        </p:nvSpPr>
        <p:spPr bwMode="auto">
          <a:xfrm>
            <a:off x="460532" y="1335482"/>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6" name="文本框 25"/>
          <p:cNvSpPr txBox="1"/>
          <p:nvPr>
            <p:custDataLst>
              <p:tags r:id="rId1"/>
            </p:custDataLst>
          </p:nvPr>
        </p:nvSpPr>
        <p:spPr>
          <a:xfrm>
            <a:off x="2916610" y="226456"/>
            <a:ext cx="279381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三、职业的意义</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circle(in)">
                                      <p:cBhvr>
                                        <p:cTn id="10" dur="2000"/>
                                        <p:tgtEl>
                                          <p:spTgt spid="14"/>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circle(in)">
                                      <p:cBhvr>
                                        <p:cTn id="13" dur="20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bldLvl="0" animBg="1"/>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grpSp>
        <p:nvGrpSpPr>
          <p:cNvPr id="7" name="千图设计师MC：ID 29795607库_组合 1"/>
          <p:cNvGrpSpPr/>
          <p:nvPr>
            <p:custDataLst>
              <p:tags r:id="rId1"/>
            </p:custDataLst>
          </p:nvPr>
        </p:nvGrpSpPr>
        <p:grpSpPr>
          <a:xfrm>
            <a:off x="218361" y="1132384"/>
            <a:ext cx="4030530" cy="3760629"/>
            <a:chOff x="1196556" y="1095341"/>
            <a:chExt cx="5373107" cy="5013302"/>
          </a:xfrm>
        </p:grpSpPr>
        <p:sp>
          <p:nvSpPr>
            <p:cNvPr id="8" name="Freeform: Shape 5"/>
            <p:cNvSpPr/>
            <p:nvPr/>
          </p:nvSpPr>
          <p:spPr bwMode="auto">
            <a:xfrm>
              <a:off x="2779703" y="5386364"/>
              <a:ext cx="2257452" cy="634326"/>
            </a:xfrm>
            <a:custGeom>
              <a:avLst/>
              <a:gdLst/>
              <a:ahLst/>
              <a:cxnLst>
                <a:cxn ang="0">
                  <a:pos x="563" y="65"/>
                </a:cxn>
                <a:cxn ang="0">
                  <a:pos x="563" y="0"/>
                </a:cxn>
                <a:cxn ang="0">
                  <a:pos x="281" y="0"/>
                </a:cxn>
                <a:cxn ang="0">
                  <a:pos x="281" y="102"/>
                </a:cxn>
                <a:cxn ang="0">
                  <a:pos x="0" y="102"/>
                </a:cxn>
                <a:cxn ang="0">
                  <a:pos x="0" y="238"/>
                </a:cxn>
                <a:cxn ang="0">
                  <a:pos x="281" y="238"/>
                </a:cxn>
                <a:cxn ang="0">
                  <a:pos x="563" y="238"/>
                </a:cxn>
                <a:cxn ang="0">
                  <a:pos x="847" y="238"/>
                </a:cxn>
                <a:cxn ang="0">
                  <a:pos x="847" y="65"/>
                </a:cxn>
                <a:cxn ang="0">
                  <a:pos x="563" y="65"/>
                </a:cxn>
              </a:cxnLst>
              <a:rect l="0" t="0" r="r" b="b"/>
              <a:pathLst>
                <a:path w="847" h="238">
                  <a:moveTo>
                    <a:pt x="563" y="65"/>
                  </a:moveTo>
                  <a:lnTo>
                    <a:pt x="563" y="0"/>
                  </a:lnTo>
                  <a:lnTo>
                    <a:pt x="281" y="0"/>
                  </a:lnTo>
                  <a:lnTo>
                    <a:pt x="281" y="102"/>
                  </a:lnTo>
                  <a:lnTo>
                    <a:pt x="0" y="102"/>
                  </a:lnTo>
                  <a:lnTo>
                    <a:pt x="0" y="238"/>
                  </a:lnTo>
                  <a:lnTo>
                    <a:pt x="281" y="238"/>
                  </a:lnTo>
                  <a:lnTo>
                    <a:pt x="563" y="238"/>
                  </a:lnTo>
                  <a:lnTo>
                    <a:pt x="847" y="238"/>
                  </a:lnTo>
                  <a:lnTo>
                    <a:pt x="847" y="65"/>
                  </a:lnTo>
                  <a:lnTo>
                    <a:pt x="563" y="65"/>
                  </a:lnTo>
                  <a:close/>
                </a:path>
              </a:pathLst>
            </a:custGeom>
            <a:solidFill>
              <a:srgbClr val="000000"/>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0" name="Rectangle 6"/>
            <p:cNvSpPr/>
            <p:nvPr/>
          </p:nvSpPr>
          <p:spPr bwMode="auto">
            <a:xfrm>
              <a:off x="2161370" y="5610244"/>
              <a:ext cx="1151380" cy="498399"/>
            </a:xfrm>
            <a:prstGeom prst="rect">
              <a:avLst/>
            </a:prstGeom>
            <a:solidFill>
              <a:schemeClr val="accent1"/>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1" name="Rectangle 7"/>
            <p:cNvSpPr/>
            <p:nvPr/>
          </p:nvSpPr>
          <p:spPr bwMode="auto">
            <a:xfrm>
              <a:off x="3304755" y="5221120"/>
              <a:ext cx="1146050" cy="887522"/>
            </a:xfrm>
            <a:prstGeom prst="rect">
              <a:avLst/>
            </a:prstGeom>
            <a:solidFill>
              <a:schemeClr val="accent2"/>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2" name="Rectangle 8"/>
            <p:cNvSpPr/>
            <p:nvPr/>
          </p:nvSpPr>
          <p:spPr bwMode="auto">
            <a:xfrm>
              <a:off x="4450803" y="5471652"/>
              <a:ext cx="1143384" cy="636990"/>
            </a:xfrm>
            <a:prstGeom prst="rect">
              <a:avLst/>
            </a:prstGeom>
            <a:solidFill>
              <a:schemeClr val="accent3"/>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3" name="Oval 9"/>
            <p:cNvSpPr/>
            <p:nvPr/>
          </p:nvSpPr>
          <p:spPr bwMode="auto">
            <a:xfrm>
              <a:off x="5354317" y="1817619"/>
              <a:ext cx="1215346" cy="1202020"/>
            </a:xfrm>
            <a:prstGeom prst="ellipse">
              <a:avLst/>
            </a:prstGeom>
            <a:solidFill>
              <a:schemeClr val="accent3"/>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4" name="Freeform: Shape 10"/>
            <p:cNvSpPr/>
            <p:nvPr/>
          </p:nvSpPr>
          <p:spPr bwMode="auto">
            <a:xfrm>
              <a:off x="5253039" y="2473266"/>
              <a:ext cx="642321" cy="644986"/>
            </a:xfrm>
            <a:custGeom>
              <a:avLst/>
              <a:gdLst/>
              <a:ahLst/>
              <a:cxnLst>
                <a:cxn ang="0">
                  <a:pos x="167" y="60"/>
                </a:cxn>
                <a:cxn ang="0">
                  <a:pos x="158" y="55"/>
                </a:cxn>
                <a:cxn ang="0">
                  <a:pos x="150" y="41"/>
                </a:cxn>
                <a:cxn ang="0">
                  <a:pos x="132" y="21"/>
                </a:cxn>
                <a:cxn ang="0">
                  <a:pos x="120" y="15"/>
                </a:cxn>
                <a:cxn ang="0">
                  <a:pos x="114" y="4"/>
                </a:cxn>
                <a:cxn ang="0">
                  <a:pos x="104" y="7"/>
                </a:cxn>
                <a:cxn ang="0">
                  <a:pos x="2" y="173"/>
                </a:cxn>
                <a:cxn ang="0">
                  <a:pos x="2" y="184"/>
                </a:cxn>
                <a:cxn ang="0">
                  <a:pos x="3" y="184"/>
                </a:cxn>
                <a:cxn ang="0">
                  <a:pos x="3" y="187"/>
                </a:cxn>
                <a:cxn ang="0">
                  <a:pos x="14" y="187"/>
                </a:cxn>
                <a:cxn ang="0">
                  <a:pos x="165" y="72"/>
                </a:cxn>
                <a:cxn ang="0">
                  <a:pos x="167" y="60"/>
                </a:cxn>
              </a:cxnLst>
              <a:rect l="0" t="0" r="r" b="b"/>
              <a:pathLst>
                <a:path w="171" h="189">
                  <a:moveTo>
                    <a:pt x="167" y="60"/>
                  </a:moveTo>
                  <a:cubicBezTo>
                    <a:pt x="165" y="55"/>
                    <a:pt x="161" y="53"/>
                    <a:pt x="158" y="55"/>
                  </a:cubicBezTo>
                  <a:cubicBezTo>
                    <a:pt x="156" y="49"/>
                    <a:pt x="154" y="45"/>
                    <a:pt x="150" y="41"/>
                  </a:cubicBezTo>
                  <a:cubicBezTo>
                    <a:pt x="132" y="21"/>
                    <a:pt x="132" y="21"/>
                    <a:pt x="132" y="21"/>
                  </a:cubicBezTo>
                  <a:cubicBezTo>
                    <a:pt x="129" y="16"/>
                    <a:pt x="125" y="15"/>
                    <a:pt x="120" y="15"/>
                  </a:cubicBezTo>
                  <a:cubicBezTo>
                    <a:pt x="121" y="11"/>
                    <a:pt x="120" y="7"/>
                    <a:pt x="114" y="4"/>
                  </a:cubicBezTo>
                  <a:cubicBezTo>
                    <a:pt x="112" y="0"/>
                    <a:pt x="105" y="2"/>
                    <a:pt x="104" y="7"/>
                  </a:cubicBezTo>
                  <a:cubicBezTo>
                    <a:pt x="2" y="173"/>
                    <a:pt x="2" y="173"/>
                    <a:pt x="2" y="173"/>
                  </a:cubicBezTo>
                  <a:cubicBezTo>
                    <a:pt x="0" y="177"/>
                    <a:pt x="0" y="180"/>
                    <a:pt x="2" y="184"/>
                  </a:cubicBezTo>
                  <a:cubicBezTo>
                    <a:pt x="3" y="184"/>
                    <a:pt x="3" y="184"/>
                    <a:pt x="3" y="184"/>
                  </a:cubicBezTo>
                  <a:cubicBezTo>
                    <a:pt x="3" y="187"/>
                    <a:pt x="3" y="187"/>
                    <a:pt x="3" y="187"/>
                  </a:cubicBezTo>
                  <a:cubicBezTo>
                    <a:pt x="7" y="189"/>
                    <a:pt x="11" y="189"/>
                    <a:pt x="14" y="187"/>
                  </a:cubicBezTo>
                  <a:cubicBezTo>
                    <a:pt x="165" y="72"/>
                    <a:pt x="165" y="72"/>
                    <a:pt x="165" y="72"/>
                  </a:cubicBezTo>
                  <a:cubicBezTo>
                    <a:pt x="169" y="70"/>
                    <a:pt x="171" y="63"/>
                    <a:pt x="167" y="60"/>
                  </a:cubicBezTo>
                  <a:close/>
                </a:path>
              </a:pathLst>
            </a:custGeom>
            <a:solidFill>
              <a:schemeClr val="accent3"/>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5" name="Freeform: Shape 11"/>
            <p:cNvSpPr/>
            <p:nvPr/>
          </p:nvSpPr>
          <p:spPr bwMode="auto">
            <a:xfrm>
              <a:off x="2526507" y="4341594"/>
              <a:ext cx="418442" cy="413111"/>
            </a:xfrm>
            <a:custGeom>
              <a:avLst/>
              <a:gdLst/>
              <a:ahLst/>
              <a:cxnLst>
                <a:cxn ang="0">
                  <a:pos x="55" y="121"/>
                </a:cxn>
                <a:cxn ang="0">
                  <a:pos x="111" y="61"/>
                </a:cxn>
                <a:cxn ang="0">
                  <a:pos x="55" y="0"/>
                </a:cxn>
                <a:cxn ang="0">
                  <a:pos x="0" y="61"/>
                </a:cxn>
                <a:cxn ang="0">
                  <a:pos x="55" y="121"/>
                </a:cxn>
              </a:cxnLst>
              <a:rect l="0" t="0" r="r" b="b"/>
              <a:pathLst>
                <a:path w="111" h="121">
                  <a:moveTo>
                    <a:pt x="55" y="121"/>
                  </a:moveTo>
                  <a:cubicBezTo>
                    <a:pt x="87" y="121"/>
                    <a:pt x="111" y="95"/>
                    <a:pt x="111" y="61"/>
                  </a:cubicBezTo>
                  <a:cubicBezTo>
                    <a:pt x="111" y="29"/>
                    <a:pt x="87" y="0"/>
                    <a:pt x="55" y="0"/>
                  </a:cubicBezTo>
                  <a:cubicBezTo>
                    <a:pt x="25" y="0"/>
                    <a:pt x="0" y="29"/>
                    <a:pt x="0" y="61"/>
                  </a:cubicBezTo>
                  <a:cubicBezTo>
                    <a:pt x="0" y="95"/>
                    <a:pt x="25" y="121"/>
                    <a:pt x="55" y="121"/>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7" name="Freeform: Shape 12"/>
            <p:cNvSpPr/>
            <p:nvPr/>
          </p:nvSpPr>
          <p:spPr bwMode="auto">
            <a:xfrm>
              <a:off x="2880983" y="5391695"/>
              <a:ext cx="213218" cy="554369"/>
            </a:xfrm>
            <a:custGeom>
              <a:avLst/>
              <a:gdLst/>
              <a:ahLst/>
              <a:cxnLst>
                <a:cxn ang="0">
                  <a:pos x="31" y="18"/>
                </a:cxn>
                <a:cxn ang="0">
                  <a:pos x="15" y="0"/>
                </a:cxn>
                <a:cxn ang="0">
                  <a:pos x="0" y="26"/>
                </a:cxn>
                <a:cxn ang="0">
                  <a:pos x="0" y="135"/>
                </a:cxn>
                <a:cxn ang="0">
                  <a:pos x="26" y="162"/>
                </a:cxn>
                <a:cxn ang="0">
                  <a:pos x="33" y="162"/>
                </a:cxn>
                <a:cxn ang="0">
                  <a:pos x="57" y="135"/>
                </a:cxn>
                <a:cxn ang="0">
                  <a:pos x="57" y="26"/>
                </a:cxn>
                <a:cxn ang="0">
                  <a:pos x="57" y="18"/>
                </a:cxn>
                <a:cxn ang="0">
                  <a:pos x="31" y="18"/>
                </a:cxn>
              </a:cxnLst>
              <a:rect l="0" t="0" r="r" b="b"/>
              <a:pathLst>
                <a:path w="57" h="162">
                  <a:moveTo>
                    <a:pt x="31" y="18"/>
                  </a:moveTo>
                  <a:cubicBezTo>
                    <a:pt x="24" y="15"/>
                    <a:pt x="19" y="8"/>
                    <a:pt x="15" y="0"/>
                  </a:cubicBezTo>
                  <a:cubicBezTo>
                    <a:pt x="5" y="4"/>
                    <a:pt x="0" y="15"/>
                    <a:pt x="0" y="26"/>
                  </a:cubicBezTo>
                  <a:cubicBezTo>
                    <a:pt x="0" y="135"/>
                    <a:pt x="0" y="135"/>
                    <a:pt x="0" y="135"/>
                  </a:cubicBezTo>
                  <a:cubicBezTo>
                    <a:pt x="0" y="149"/>
                    <a:pt x="11" y="162"/>
                    <a:pt x="26" y="162"/>
                  </a:cubicBezTo>
                  <a:cubicBezTo>
                    <a:pt x="33" y="162"/>
                    <a:pt x="33" y="162"/>
                    <a:pt x="33" y="162"/>
                  </a:cubicBezTo>
                  <a:cubicBezTo>
                    <a:pt x="47" y="162"/>
                    <a:pt x="57" y="149"/>
                    <a:pt x="57" y="135"/>
                  </a:cubicBezTo>
                  <a:cubicBezTo>
                    <a:pt x="57" y="26"/>
                    <a:pt x="57" y="26"/>
                    <a:pt x="57" y="26"/>
                  </a:cubicBezTo>
                  <a:cubicBezTo>
                    <a:pt x="57" y="25"/>
                    <a:pt x="57" y="23"/>
                    <a:pt x="57" y="18"/>
                  </a:cubicBezTo>
                  <a:cubicBezTo>
                    <a:pt x="49" y="23"/>
                    <a:pt x="40" y="23"/>
                    <a:pt x="31" y="18"/>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8" name="Freeform: Shape 13"/>
            <p:cNvSpPr/>
            <p:nvPr/>
          </p:nvSpPr>
          <p:spPr bwMode="auto">
            <a:xfrm>
              <a:off x="2355931" y="5405021"/>
              <a:ext cx="223879" cy="541042"/>
            </a:xfrm>
            <a:custGeom>
              <a:avLst/>
              <a:gdLst/>
              <a:ahLst/>
              <a:cxnLst>
                <a:cxn ang="0">
                  <a:pos x="48" y="0"/>
                </a:cxn>
                <a:cxn ang="0">
                  <a:pos x="33" y="16"/>
                </a:cxn>
                <a:cxn ang="0">
                  <a:pos x="2" y="14"/>
                </a:cxn>
                <a:cxn ang="0">
                  <a:pos x="0" y="22"/>
                </a:cxn>
                <a:cxn ang="0">
                  <a:pos x="0" y="131"/>
                </a:cxn>
                <a:cxn ang="0">
                  <a:pos x="26" y="158"/>
                </a:cxn>
                <a:cxn ang="0">
                  <a:pos x="33" y="158"/>
                </a:cxn>
                <a:cxn ang="0">
                  <a:pos x="59" y="131"/>
                </a:cxn>
                <a:cxn ang="0">
                  <a:pos x="59" y="22"/>
                </a:cxn>
                <a:cxn ang="0">
                  <a:pos x="48" y="0"/>
                </a:cxn>
              </a:cxnLst>
              <a:rect l="0" t="0" r="r" b="b"/>
              <a:pathLst>
                <a:path w="59" h="158">
                  <a:moveTo>
                    <a:pt x="48" y="0"/>
                  </a:moveTo>
                  <a:cubicBezTo>
                    <a:pt x="45" y="6"/>
                    <a:pt x="41" y="12"/>
                    <a:pt x="33" y="16"/>
                  </a:cubicBezTo>
                  <a:cubicBezTo>
                    <a:pt x="22" y="21"/>
                    <a:pt x="10" y="21"/>
                    <a:pt x="2" y="14"/>
                  </a:cubicBezTo>
                  <a:cubicBezTo>
                    <a:pt x="0" y="16"/>
                    <a:pt x="0" y="19"/>
                    <a:pt x="0" y="22"/>
                  </a:cubicBezTo>
                  <a:cubicBezTo>
                    <a:pt x="0" y="131"/>
                    <a:pt x="0" y="131"/>
                    <a:pt x="0" y="131"/>
                  </a:cubicBezTo>
                  <a:cubicBezTo>
                    <a:pt x="0" y="145"/>
                    <a:pt x="10" y="158"/>
                    <a:pt x="26" y="158"/>
                  </a:cubicBezTo>
                  <a:cubicBezTo>
                    <a:pt x="33" y="158"/>
                    <a:pt x="33" y="158"/>
                    <a:pt x="33" y="158"/>
                  </a:cubicBezTo>
                  <a:cubicBezTo>
                    <a:pt x="48" y="158"/>
                    <a:pt x="59" y="145"/>
                    <a:pt x="59" y="131"/>
                  </a:cubicBezTo>
                  <a:cubicBezTo>
                    <a:pt x="59" y="22"/>
                    <a:pt x="59" y="22"/>
                    <a:pt x="59" y="22"/>
                  </a:cubicBezTo>
                  <a:cubicBezTo>
                    <a:pt x="59" y="14"/>
                    <a:pt x="56" y="6"/>
                    <a:pt x="48" y="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9" name="Freeform: Shape 14"/>
            <p:cNvSpPr/>
            <p:nvPr/>
          </p:nvSpPr>
          <p:spPr bwMode="auto">
            <a:xfrm>
              <a:off x="2188022" y="4549482"/>
              <a:ext cx="1098076" cy="1036775"/>
            </a:xfrm>
            <a:custGeom>
              <a:avLst/>
              <a:gdLst/>
              <a:ahLst/>
              <a:cxnLst>
                <a:cxn ang="0">
                  <a:pos x="289" y="130"/>
                </a:cxn>
                <a:cxn ang="0">
                  <a:pos x="264" y="69"/>
                </a:cxn>
                <a:cxn ang="0">
                  <a:pos x="241" y="16"/>
                </a:cxn>
                <a:cxn ang="0">
                  <a:pos x="217" y="0"/>
                </a:cxn>
                <a:cxn ang="0">
                  <a:pos x="211" y="0"/>
                </a:cxn>
                <a:cxn ang="0">
                  <a:pos x="145" y="73"/>
                </a:cxn>
                <a:cxn ang="0">
                  <a:pos x="78" y="0"/>
                </a:cxn>
                <a:cxn ang="0">
                  <a:pos x="73" y="0"/>
                </a:cxn>
                <a:cxn ang="0">
                  <a:pos x="49" y="16"/>
                </a:cxn>
                <a:cxn ang="0">
                  <a:pos x="28" y="69"/>
                </a:cxn>
                <a:cxn ang="0">
                  <a:pos x="2" y="130"/>
                </a:cxn>
                <a:cxn ang="0">
                  <a:pos x="0" y="140"/>
                </a:cxn>
                <a:cxn ang="0">
                  <a:pos x="2" y="151"/>
                </a:cxn>
                <a:cxn ang="0">
                  <a:pos x="42" y="239"/>
                </a:cxn>
                <a:cxn ang="0">
                  <a:pos x="73" y="251"/>
                </a:cxn>
                <a:cxn ang="0">
                  <a:pos x="82" y="216"/>
                </a:cxn>
                <a:cxn ang="0">
                  <a:pos x="49" y="140"/>
                </a:cxn>
                <a:cxn ang="0">
                  <a:pos x="55" y="124"/>
                </a:cxn>
                <a:cxn ang="0">
                  <a:pos x="73" y="83"/>
                </a:cxn>
                <a:cxn ang="0">
                  <a:pos x="73" y="162"/>
                </a:cxn>
                <a:cxn ang="0">
                  <a:pos x="95" y="214"/>
                </a:cxn>
                <a:cxn ang="0">
                  <a:pos x="99" y="237"/>
                </a:cxn>
                <a:cxn ang="0">
                  <a:pos x="117" y="272"/>
                </a:cxn>
                <a:cxn ang="0">
                  <a:pos x="117" y="304"/>
                </a:cxn>
                <a:cxn ang="0">
                  <a:pos x="169" y="304"/>
                </a:cxn>
                <a:cxn ang="0">
                  <a:pos x="169" y="272"/>
                </a:cxn>
                <a:cxn ang="0">
                  <a:pos x="195" y="235"/>
                </a:cxn>
                <a:cxn ang="0">
                  <a:pos x="199" y="212"/>
                </a:cxn>
                <a:cxn ang="0">
                  <a:pos x="217" y="168"/>
                </a:cxn>
                <a:cxn ang="0">
                  <a:pos x="217" y="81"/>
                </a:cxn>
                <a:cxn ang="0">
                  <a:pos x="236" y="126"/>
                </a:cxn>
                <a:cxn ang="0">
                  <a:pos x="241" y="140"/>
                </a:cxn>
                <a:cxn ang="0">
                  <a:pos x="208" y="216"/>
                </a:cxn>
                <a:cxn ang="0">
                  <a:pos x="220" y="251"/>
                </a:cxn>
                <a:cxn ang="0">
                  <a:pos x="251" y="239"/>
                </a:cxn>
                <a:cxn ang="0">
                  <a:pos x="289" y="151"/>
                </a:cxn>
                <a:cxn ang="0">
                  <a:pos x="289" y="140"/>
                </a:cxn>
                <a:cxn ang="0">
                  <a:pos x="289" y="130"/>
                </a:cxn>
              </a:cxnLst>
              <a:rect l="0" t="0" r="r" b="b"/>
              <a:pathLst>
                <a:path w="292" h="304">
                  <a:moveTo>
                    <a:pt x="289" y="130"/>
                  </a:moveTo>
                  <a:cubicBezTo>
                    <a:pt x="264" y="69"/>
                    <a:pt x="264" y="69"/>
                    <a:pt x="264" y="69"/>
                  </a:cubicBezTo>
                  <a:cubicBezTo>
                    <a:pt x="241" y="16"/>
                    <a:pt x="241" y="16"/>
                    <a:pt x="241" y="16"/>
                  </a:cubicBezTo>
                  <a:cubicBezTo>
                    <a:pt x="238" y="7"/>
                    <a:pt x="229" y="0"/>
                    <a:pt x="217" y="0"/>
                  </a:cubicBezTo>
                  <a:cubicBezTo>
                    <a:pt x="211" y="0"/>
                    <a:pt x="211" y="0"/>
                    <a:pt x="211" y="0"/>
                  </a:cubicBezTo>
                  <a:cubicBezTo>
                    <a:pt x="211" y="40"/>
                    <a:pt x="183" y="73"/>
                    <a:pt x="145" y="73"/>
                  </a:cubicBezTo>
                  <a:cubicBezTo>
                    <a:pt x="108" y="73"/>
                    <a:pt x="78" y="40"/>
                    <a:pt x="78" y="0"/>
                  </a:cubicBezTo>
                  <a:cubicBezTo>
                    <a:pt x="73" y="0"/>
                    <a:pt x="73" y="0"/>
                    <a:pt x="73" y="0"/>
                  </a:cubicBezTo>
                  <a:cubicBezTo>
                    <a:pt x="64" y="0"/>
                    <a:pt x="55" y="7"/>
                    <a:pt x="49" y="16"/>
                  </a:cubicBezTo>
                  <a:cubicBezTo>
                    <a:pt x="28" y="69"/>
                    <a:pt x="28" y="69"/>
                    <a:pt x="28" y="69"/>
                  </a:cubicBezTo>
                  <a:cubicBezTo>
                    <a:pt x="2" y="130"/>
                    <a:pt x="2" y="130"/>
                    <a:pt x="2" y="130"/>
                  </a:cubicBezTo>
                  <a:cubicBezTo>
                    <a:pt x="0" y="134"/>
                    <a:pt x="0" y="138"/>
                    <a:pt x="0" y="140"/>
                  </a:cubicBezTo>
                  <a:cubicBezTo>
                    <a:pt x="0" y="144"/>
                    <a:pt x="0" y="147"/>
                    <a:pt x="2" y="151"/>
                  </a:cubicBezTo>
                  <a:cubicBezTo>
                    <a:pt x="42" y="239"/>
                    <a:pt x="42" y="239"/>
                    <a:pt x="42" y="239"/>
                  </a:cubicBezTo>
                  <a:cubicBezTo>
                    <a:pt x="47" y="251"/>
                    <a:pt x="59" y="257"/>
                    <a:pt x="73" y="251"/>
                  </a:cubicBezTo>
                  <a:cubicBezTo>
                    <a:pt x="83" y="245"/>
                    <a:pt x="90" y="231"/>
                    <a:pt x="82" y="216"/>
                  </a:cubicBezTo>
                  <a:cubicBezTo>
                    <a:pt x="49" y="140"/>
                    <a:pt x="49" y="140"/>
                    <a:pt x="49" y="140"/>
                  </a:cubicBezTo>
                  <a:cubicBezTo>
                    <a:pt x="55" y="124"/>
                    <a:pt x="55" y="124"/>
                    <a:pt x="55" y="124"/>
                  </a:cubicBezTo>
                  <a:cubicBezTo>
                    <a:pt x="73" y="83"/>
                    <a:pt x="73" y="83"/>
                    <a:pt x="73" y="83"/>
                  </a:cubicBezTo>
                  <a:cubicBezTo>
                    <a:pt x="73" y="162"/>
                    <a:pt x="73" y="162"/>
                    <a:pt x="73" y="162"/>
                  </a:cubicBezTo>
                  <a:cubicBezTo>
                    <a:pt x="95" y="214"/>
                    <a:pt x="95" y="214"/>
                    <a:pt x="95" y="214"/>
                  </a:cubicBezTo>
                  <a:cubicBezTo>
                    <a:pt x="99" y="223"/>
                    <a:pt x="99" y="229"/>
                    <a:pt x="99" y="237"/>
                  </a:cubicBezTo>
                  <a:cubicBezTo>
                    <a:pt x="109" y="242"/>
                    <a:pt x="117" y="257"/>
                    <a:pt x="117" y="272"/>
                  </a:cubicBezTo>
                  <a:cubicBezTo>
                    <a:pt x="117" y="304"/>
                    <a:pt x="117" y="304"/>
                    <a:pt x="117" y="304"/>
                  </a:cubicBezTo>
                  <a:cubicBezTo>
                    <a:pt x="169" y="304"/>
                    <a:pt x="169" y="304"/>
                    <a:pt x="169" y="304"/>
                  </a:cubicBezTo>
                  <a:cubicBezTo>
                    <a:pt x="169" y="272"/>
                    <a:pt x="169" y="272"/>
                    <a:pt x="169" y="272"/>
                  </a:cubicBezTo>
                  <a:cubicBezTo>
                    <a:pt x="169" y="255"/>
                    <a:pt x="180" y="239"/>
                    <a:pt x="195" y="235"/>
                  </a:cubicBezTo>
                  <a:cubicBezTo>
                    <a:pt x="195" y="227"/>
                    <a:pt x="195" y="221"/>
                    <a:pt x="199" y="212"/>
                  </a:cubicBezTo>
                  <a:cubicBezTo>
                    <a:pt x="217" y="168"/>
                    <a:pt x="217" y="168"/>
                    <a:pt x="217" y="168"/>
                  </a:cubicBezTo>
                  <a:cubicBezTo>
                    <a:pt x="217" y="81"/>
                    <a:pt x="217" y="81"/>
                    <a:pt x="217" y="81"/>
                  </a:cubicBezTo>
                  <a:cubicBezTo>
                    <a:pt x="236" y="126"/>
                    <a:pt x="236" y="126"/>
                    <a:pt x="236" y="126"/>
                  </a:cubicBezTo>
                  <a:cubicBezTo>
                    <a:pt x="241" y="140"/>
                    <a:pt x="241" y="140"/>
                    <a:pt x="241" y="140"/>
                  </a:cubicBezTo>
                  <a:cubicBezTo>
                    <a:pt x="208" y="216"/>
                    <a:pt x="208" y="216"/>
                    <a:pt x="208" y="216"/>
                  </a:cubicBezTo>
                  <a:cubicBezTo>
                    <a:pt x="203" y="231"/>
                    <a:pt x="208" y="245"/>
                    <a:pt x="220" y="251"/>
                  </a:cubicBezTo>
                  <a:cubicBezTo>
                    <a:pt x="231" y="257"/>
                    <a:pt x="245" y="251"/>
                    <a:pt x="251" y="239"/>
                  </a:cubicBezTo>
                  <a:cubicBezTo>
                    <a:pt x="289" y="151"/>
                    <a:pt x="289" y="151"/>
                    <a:pt x="289" y="151"/>
                  </a:cubicBezTo>
                  <a:cubicBezTo>
                    <a:pt x="289" y="147"/>
                    <a:pt x="292" y="144"/>
                    <a:pt x="289" y="140"/>
                  </a:cubicBezTo>
                  <a:cubicBezTo>
                    <a:pt x="292" y="138"/>
                    <a:pt x="289" y="134"/>
                    <a:pt x="289" y="13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0" name="Freeform: Shape 15"/>
            <p:cNvSpPr/>
            <p:nvPr/>
          </p:nvSpPr>
          <p:spPr bwMode="auto">
            <a:xfrm>
              <a:off x="3328742" y="2603862"/>
              <a:ext cx="1122063" cy="2593271"/>
            </a:xfrm>
            <a:custGeom>
              <a:avLst/>
              <a:gdLst/>
              <a:ahLst/>
              <a:cxnLst>
                <a:cxn ang="0">
                  <a:pos x="276" y="0"/>
                </a:cxn>
                <a:cxn ang="0">
                  <a:pos x="253" y="25"/>
                </a:cxn>
                <a:cxn ang="0">
                  <a:pos x="253" y="114"/>
                </a:cxn>
                <a:cxn ang="0">
                  <a:pos x="193" y="205"/>
                </a:cxn>
                <a:cxn ang="0">
                  <a:pos x="106" y="205"/>
                </a:cxn>
                <a:cxn ang="0">
                  <a:pos x="48" y="117"/>
                </a:cxn>
                <a:cxn ang="0">
                  <a:pos x="48" y="25"/>
                </a:cxn>
                <a:cxn ang="0">
                  <a:pos x="24" y="0"/>
                </a:cxn>
                <a:cxn ang="0">
                  <a:pos x="0" y="25"/>
                </a:cxn>
                <a:cxn ang="0">
                  <a:pos x="0" y="122"/>
                </a:cxn>
                <a:cxn ang="0">
                  <a:pos x="0" y="124"/>
                </a:cxn>
                <a:cxn ang="0">
                  <a:pos x="2" y="132"/>
                </a:cxn>
                <a:cxn ang="0">
                  <a:pos x="2" y="135"/>
                </a:cxn>
                <a:cxn ang="0">
                  <a:pos x="5" y="139"/>
                </a:cxn>
                <a:cxn ang="0">
                  <a:pos x="72" y="243"/>
                </a:cxn>
                <a:cxn ang="0">
                  <a:pos x="77" y="248"/>
                </a:cxn>
                <a:cxn ang="0">
                  <a:pos x="77" y="503"/>
                </a:cxn>
                <a:cxn ang="0">
                  <a:pos x="77" y="511"/>
                </a:cxn>
                <a:cxn ang="0">
                  <a:pos x="77" y="614"/>
                </a:cxn>
                <a:cxn ang="0">
                  <a:pos x="78" y="618"/>
                </a:cxn>
                <a:cxn ang="0">
                  <a:pos x="77" y="622"/>
                </a:cxn>
                <a:cxn ang="0">
                  <a:pos x="77" y="732"/>
                </a:cxn>
                <a:cxn ang="0">
                  <a:pos x="102" y="760"/>
                </a:cxn>
                <a:cxn ang="0">
                  <a:pos x="110" y="760"/>
                </a:cxn>
                <a:cxn ang="0">
                  <a:pos x="136" y="732"/>
                </a:cxn>
                <a:cxn ang="0">
                  <a:pos x="136" y="622"/>
                </a:cxn>
                <a:cxn ang="0">
                  <a:pos x="136" y="618"/>
                </a:cxn>
                <a:cxn ang="0">
                  <a:pos x="136" y="614"/>
                </a:cxn>
                <a:cxn ang="0">
                  <a:pos x="136" y="511"/>
                </a:cxn>
                <a:cxn ang="0">
                  <a:pos x="166" y="511"/>
                </a:cxn>
                <a:cxn ang="0">
                  <a:pos x="166" y="614"/>
                </a:cxn>
                <a:cxn ang="0">
                  <a:pos x="166" y="618"/>
                </a:cxn>
                <a:cxn ang="0">
                  <a:pos x="166" y="622"/>
                </a:cxn>
                <a:cxn ang="0">
                  <a:pos x="166" y="732"/>
                </a:cxn>
                <a:cxn ang="0">
                  <a:pos x="191" y="760"/>
                </a:cxn>
                <a:cxn ang="0">
                  <a:pos x="198" y="760"/>
                </a:cxn>
                <a:cxn ang="0">
                  <a:pos x="224" y="732"/>
                </a:cxn>
                <a:cxn ang="0">
                  <a:pos x="224" y="622"/>
                </a:cxn>
                <a:cxn ang="0">
                  <a:pos x="224" y="618"/>
                </a:cxn>
                <a:cxn ang="0">
                  <a:pos x="224" y="614"/>
                </a:cxn>
                <a:cxn ang="0">
                  <a:pos x="224" y="511"/>
                </a:cxn>
                <a:cxn ang="0">
                  <a:pos x="224" y="503"/>
                </a:cxn>
                <a:cxn ang="0">
                  <a:pos x="224" y="243"/>
                </a:cxn>
                <a:cxn ang="0">
                  <a:pos x="228" y="243"/>
                </a:cxn>
                <a:cxn ang="0">
                  <a:pos x="295" y="139"/>
                </a:cxn>
                <a:cxn ang="0">
                  <a:pos x="297" y="132"/>
                </a:cxn>
                <a:cxn ang="0">
                  <a:pos x="298" y="124"/>
                </a:cxn>
                <a:cxn ang="0">
                  <a:pos x="298" y="122"/>
                </a:cxn>
                <a:cxn ang="0">
                  <a:pos x="298" y="25"/>
                </a:cxn>
                <a:cxn ang="0">
                  <a:pos x="276" y="0"/>
                </a:cxn>
              </a:cxnLst>
              <a:rect l="0" t="0" r="r" b="b"/>
              <a:pathLst>
                <a:path w="298" h="760">
                  <a:moveTo>
                    <a:pt x="276" y="0"/>
                  </a:moveTo>
                  <a:cubicBezTo>
                    <a:pt x="264" y="0"/>
                    <a:pt x="253" y="11"/>
                    <a:pt x="253" y="25"/>
                  </a:cubicBezTo>
                  <a:cubicBezTo>
                    <a:pt x="253" y="114"/>
                    <a:pt x="253" y="114"/>
                    <a:pt x="253" y="114"/>
                  </a:cubicBezTo>
                  <a:cubicBezTo>
                    <a:pt x="193" y="205"/>
                    <a:pt x="193" y="205"/>
                    <a:pt x="193" y="205"/>
                  </a:cubicBezTo>
                  <a:cubicBezTo>
                    <a:pt x="106" y="205"/>
                    <a:pt x="106" y="205"/>
                    <a:pt x="106" y="205"/>
                  </a:cubicBezTo>
                  <a:cubicBezTo>
                    <a:pt x="48" y="117"/>
                    <a:pt x="48" y="117"/>
                    <a:pt x="48" y="117"/>
                  </a:cubicBezTo>
                  <a:cubicBezTo>
                    <a:pt x="48" y="25"/>
                    <a:pt x="48" y="25"/>
                    <a:pt x="48" y="25"/>
                  </a:cubicBezTo>
                  <a:cubicBezTo>
                    <a:pt x="48" y="11"/>
                    <a:pt x="37" y="0"/>
                    <a:pt x="24" y="0"/>
                  </a:cubicBezTo>
                  <a:cubicBezTo>
                    <a:pt x="11" y="0"/>
                    <a:pt x="0" y="11"/>
                    <a:pt x="0" y="25"/>
                  </a:cubicBezTo>
                  <a:cubicBezTo>
                    <a:pt x="0" y="122"/>
                    <a:pt x="0" y="122"/>
                    <a:pt x="0" y="122"/>
                  </a:cubicBezTo>
                  <a:cubicBezTo>
                    <a:pt x="0" y="124"/>
                    <a:pt x="0" y="124"/>
                    <a:pt x="0" y="124"/>
                  </a:cubicBezTo>
                  <a:cubicBezTo>
                    <a:pt x="0" y="128"/>
                    <a:pt x="2" y="130"/>
                    <a:pt x="2" y="132"/>
                  </a:cubicBezTo>
                  <a:cubicBezTo>
                    <a:pt x="2" y="132"/>
                    <a:pt x="2" y="132"/>
                    <a:pt x="2" y="135"/>
                  </a:cubicBezTo>
                  <a:cubicBezTo>
                    <a:pt x="3" y="136"/>
                    <a:pt x="3" y="136"/>
                    <a:pt x="5" y="139"/>
                  </a:cubicBezTo>
                  <a:cubicBezTo>
                    <a:pt x="72" y="243"/>
                    <a:pt x="72" y="243"/>
                    <a:pt x="72" y="243"/>
                  </a:cubicBezTo>
                  <a:cubicBezTo>
                    <a:pt x="72" y="243"/>
                    <a:pt x="74" y="246"/>
                    <a:pt x="77" y="248"/>
                  </a:cubicBezTo>
                  <a:cubicBezTo>
                    <a:pt x="77" y="503"/>
                    <a:pt x="77" y="503"/>
                    <a:pt x="77" y="503"/>
                  </a:cubicBezTo>
                  <a:cubicBezTo>
                    <a:pt x="77" y="511"/>
                    <a:pt x="77" y="511"/>
                    <a:pt x="77" y="511"/>
                  </a:cubicBezTo>
                  <a:cubicBezTo>
                    <a:pt x="77" y="614"/>
                    <a:pt x="77" y="614"/>
                    <a:pt x="77" y="614"/>
                  </a:cubicBezTo>
                  <a:cubicBezTo>
                    <a:pt x="77" y="617"/>
                    <a:pt x="78" y="617"/>
                    <a:pt x="78" y="618"/>
                  </a:cubicBezTo>
                  <a:cubicBezTo>
                    <a:pt x="77" y="622"/>
                    <a:pt x="77" y="622"/>
                    <a:pt x="77" y="622"/>
                  </a:cubicBezTo>
                  <a:cubicBezTo>
                    <a:pt x="77" y="732"/>
                    <a:pt x="77" y="732"/>
                    <a:pt x="77" y="732"/>
                  </a:cubicBezTo>
                  <a:cubicBezTo>
                    <a:pt x="77" y="749"/>
                    <a:pt x="90" y="760"/>
                    <a:pt x="102" y="760"/>
                  </a:cubicBezTo>
                  <a:cubicBezTo>
                    <a:pt x="110" y="760"/>
                    <a:pt x="110" y="760"/>
                    <a:pt x="110" y="760"/>
                  </a:cubicBezTo>
                  <a:cubicBezTo>
                    <a:pt x="124" y="760"/>
                    <a:pt x="136" y="749"/>
                    <a:pt x="136" y="732"/>
                  </a:cubicBezTo>
                  <a:cubicBezTo>
                    <a:pt x="136" y="622"/>
                    <a:pt x="136" y="622"/>
                    <a:pt x="136" y="622"/>
                  </a:cubicBezTo>
                  <a:cubicBezTo>
                    <a:pt x="136" y="618"/>
                    <a:pt x="136" y="618"/>
                    <a:pt x="136" y="618"/>
                  </a:cubicBezTo>
                  <a:cubicBezTo>
                    <a:pt x="136" y="617"/>
                    <a:pt x="136" y="617"/>
                    <a:pt x="136" y="614"/>
                  </a:cubicBezTo>
                  <a:cubicBezTo>
                    <a:pt x="136" y="511"/>
                    <a:pt x="136" y="511"/>
                    <a:pt x="136" y="511"/>
                  </a:cubicBezTo>
                  <a:cubicBezTo>
                    <a:pt x="166" y="511"/>
                    <a:pt x="166" y="511"/>
                    <a:pt x="166" y="511"/>
                  </a:cubicBezTo>
                  <a:cubicBezTo>
                    <a:pt x="166" y="614"/>
                    <a:pt x="166" y="614"/>
                    <a:pt x="166" y="614"/>
                  </a:cubicBezTo>
                  <a:cubicBezTo>
                    <a:pt x="166" y="617"/>
                    <a:pt x="166" y="617"/>
                    <a:pt x="166" y="618"/>
                  </a:cubicBezTo>
                  <a:cubicBezTo>
                    <a:pt x="166" y="622"/>
                    <a:pt x="166" y="622"/>
                    <a:pt x="166" y="622"/>
                  </a:cubicBezTo>
                  <a:cubicBezTo>
                    <a:pt x="166" y="732"/>
                    <a:pt x="166" y="732"/>
                    <a:pt x="166" y="732"/>
                  </a:cubicBezTo>
                  <a:cubicBezTo>
                    <a:pt x="166" y="749"/>
                    <a:pt x="177" y="760"/>
                    <a:pt x="191" y="760"/>
                  </a:cubicBezTo>
                  <a:cubicBezTo>
                    <a:pt x="198" y="760"/>
                    <a:pt x="198" y="760"/>
                    <a:pt x="198" y="760"/>
                  </a:cubicBezTo>
                  <a:cubicBezTo>
                    <a:pt x="214" y="760"/>
                    <a:pt x="224" y="749"/>
                    <a:pt x="224" y="732"/>
                  </a:cubicBezTo>
                  <a:cubicBezTo>
                    <a:pt x="224" y="622"/>
                    <a:pt x="224" y="622"/>
                    <a:pt x="224" y="622"/>
                  </a:cubicBezTo>
                  <a:cubicBezTo>
                    <a:pt x="224" y="618"/>
                    <a:pt x="224" y="618"/>
                    <a:pt x="224" y="618"/>
                  </a:cubicBezTo>
                  <a:cubicBezTo>
                    <a:pt x="224" y="617"/>
                    <a:pt x="224" y="617"/>
                    <a:pt x="224" y="614"/>
                  </a:cubicBezTo>
                  <a:cubicBezTo>
                    <a:pt x="224" y="511"/>
                    <a:pt x="224" y="511"/>
                    <a:pt x="224" y="511"/>
                  </a:cubicBezTo>
                  <a:cubicBezTo>
                    <a:pt x="224" y="503"/>
                    <a:pt x="224" y="503"/>
                    <a:pt x="224" y="503"/>
                  </a:cubicBezTo>
                  <a:cubicBezTo>
                    <a:pt x="224" y="243"/>
                    <a:pt x="224" y="243"/>
                    <a:pt x="224" y="243"/>
                  </a:cubicBezTo>
                  <a:cubicBezTo>
                    <a:pt x="227" y="243"/>
                    <a:pt x="227" y="243"/>
                    <a:pt x="228" y="243"/>
                  </a:cubicBezTo>
                  <a:cubicBezTo>
                    <a:pt x="295" y="139"/>
                    <a:pt x="295" y="139"/>
                    <a:pt x="295" y="139"/>
                  </a:cubicBezTo>
                  <a:cubicBezTo>
                    <a:pt x="295" y="136"/>
                    <a:pt x="297" y="135"/>
                    <a:pt x="297" y="132"/>
                  </a:cubicBezTo>
                  <a:cubicBezTo>
                    <a:pt x="298" y="128"/>
                    <a:pt x="298" y="126"/>
                    <a:pt x="298" y="124"/>
                  </a:cubicBezTo>
                  <a:cubicBezTo>
                    <a:pt x="298" y="122"/>
                    <a:pt x="298" y="122"/>
                    <a:pt x="298" y="122"/>
                  </a:cubicBezTo>
                  <a:cubicBezTo>
                    <a:pt x="298" y="25"/>
                    <a:pt x="298" y="25"/>
                    <a:pt x="298" y="25"/>
                  </a:cubicBezTo>
                  <a:cubicBezTo>
                    <a:pt x="298" y="11"/>
                    <a:pt x="290" y="0"/>
                    <a:pt x="276" y="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1" name="Oval 16"/>
            <p:cNvSpPr/>
            <p:nvPr/>
          </p:nvSpPr>
          <p:spPr bwMode="auto">
            <a:xfrm>
              <a:off x="3685882" y="2825077"/>
              <a:ext cx="421106" cy="415776"/>
            </a:xfrm>
            <a:prstGeom prst="ellipse">
              <a:avLst/>
            </a:pr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2" name="Freeform: Shape 17"/>
            <p:cNvSpPr/>
            <p:nvPr/>
          </p:nvSpPr>
          <p:spPr bwMode="auto">
            <a:xfrm>
              <a:off x="4349525" y="3539358"/>
              <a:ext cx="1268650" cy="1886984"/>
            </a:xfrm>
            <a:custGeom>
              <a:avLst/>
              <a:gdLst/>
              <a:ahLst/>
              <a:cxnLst>
                <a:cxn ang="0">
                  <a:pos x="333" y="115"/>
                </a:cxn>
                <a:cxn ang="0">
                  <a:pos x="331" y="112"/>
                </a:cxn>
                <a:cxn ang="0">
                  <a:pos x="242" y="2"/>
                </a:cxn>
                <a:cxn ang="0">
                  <a:pos x="96" y="0"/>
                </a:cxn>
                <a:cxn ang="0">
                  <a:pos x="73" y="11"/>
                </a:cxn>
                <a:cxn ang="0">
                  <a:pos x="4" y="114"/>
                </a:cxn>
                <a:cxn ang="0">
                  <a:pos x="2" y="118"/>
                </a:cxn>
                <a:cxn ang="0">
                  <a:pos x="0" y="128"/>
                </a:cxn>
                <a:cxn ang="0">
                  <a:pos x="2" y="138"/>
                </a:cxn>
                <a:cxn ang="0">
                  <a:pos x="8" y="149"/>
                </a:cxn>
                <a:cxn ang="0">
                  <a:pos x="11" y="150"/>
                </a:cxn>
                <a:cxn ang="0">
                  <a:pos x="119" y="192"/>
                </a:cxn>
                <a:cxn ang="0">
                  <a:pos x="58" y="123"/>
                </a:cxn>
                <a:cxn ang="0">
                  <a:pos x="96" y="128"/>
                </a:cxn>
                <a:cxn ang="0">
                  <a:pos x="131" y="201"/>
                </a:cxn>
                <a:cxn ang="0">
                  <a:pos x="96" y="219"/>
                </a:cxn>
                <a:cxn ang="0">
                  <a:pos x="96" y="305"/>
                </a:cxn>
                <a:cxn ang="0">
                  <a:pos x="96" y="411"/>
                </a:cxn>
                <a:cxn ang="0">
                  <a:pos x="96" y="525"/>
                </a:cxn>
                <a:cxn ang="0">
                  <a:pos x="127" y="553"/>
                </a:cxn>
                <a:cxn ang="0">
                  <a:pos x="155" y="416"/>
                </a:cxn>
                <a:cxn ang="0">
                  <a:pos x="155" y="408"/>
                </a:cxn>
                <a:cxn ang="0">
                  <a:pos x="183" y="305"/>
                </a:cxn>
                <a:cxn ang="0">
                  <a:pos x="183" y="411"/>
                </a:cxn>
                <a:cxn ang="0">
                  <a:pos x="183" y="525"/>
                </a:cxn>
                <a:cxn ang="0">
                  <a:pos x="216" y="553"/>
                </a:cxn>
                <a:cxn ang="0">
                  <a:pos x="242" y="416"/>
                </a:cxn>
                <a:cxn ang="0">
                  <a:pos x="242" y="408"/>
                </a:cxn>
                <a:cxn ang="0">
                  <a:pos x="242" y="296"/>
                </a:cxn>
                <a:cxn ang="0">
                  <a:pos x="234" y="219"/>
                </a:cxn>
                <a:cxn ang="0">
                  <a:pos x="216" y="144"/>
                </a:cxn>
                <a:cxn ang="0">
                  <a:pos x="242" y="69"/>
                </a:cxn>
                <a:cxn ang="0">
                  <a:pos x="224" y="156"/>
                </a:cxn>
                <a:cxn ang="0">
                  <a:pos x="247" y="201"/>
                </a:cxn>
                <a:cxn ang="0">
                  <a:pos x="325" y="149"/>
                </a:cxn>
                <a:cxn ang="0">
                  <a:pos x="333" y="142"/>
                </a:cxn>
                <a:cxn ang="0">
                  <a:pos x="335" y="132"/>
                </a:cxn>
                <a:cxn ang="0">
                  <a:pos x="335" y="124"/>
                </a:cxn>
              </a:cxnLst>
              <a:rect l="0" t="0" r="r" b="b"/>
              <a:pathLst>
                <a:path w="337" h="553">
                  <a:moveTo>
                    <a:pt x="333" y="118"/>
                  </a:moveTo>
                  <a:cubicBezTo>
                    <a:pt x="333" y="115"/>
                    <a:pt x="333" y="115"/>
                    <a:pt x="333" y="115"/>
                  </a:cubicBezTo>
                  <a:cubicBezTo>
                    <a:pt x="333" y="115"/>
                    <a:pt x="333" y="115"/>
                    <a:pt x="331" y="114"/>
                  </a:cubicBezTo>
                  <a:cubicBezTo>
                    <a:pt x="331" y="114"/>
                    <a:pt x="331" y="114"/>
                    <a:pt x="331" y="112"/>
                  </a:cubicBezTo>
                  <a:cubicBezTo>
                    <a:pt x="262" y="11"/>
                    <a:pt x="262" y="11"/>
                    <a:pt x="262" y="11"/>
                  </a:cubicBezTo>
                  <a:cubicBezTo>
                    <a:pt x="256" y="4"/>
                    <a:pt x="249" y="0"/>
                    <a:pt x="242" y="2"/>
                  </a:cubicBezTo>
                  <a:cubicBezTo>
                    <a:pt x="242" y="0"/>
                    <a:pt x="242" y="0"/>
                    <a:pt x="242" y="0"/>
                  </a:cubicBezTo>
                  <a:cubicBezTo>
                    <a:pt x="96" y="0"/>
                    <a:pt x="96" y="0"/>
                    <a:pt x="96" y="0"/>
                  </a:cubicBezTo>
                  <a:cubicBezTo>
                    <a:pt x="96" y="2"/>
                    <a:pt x="96" y="2"/>
                    <a:pt x="96" y="2"/>
                  </a:cubicBezTo>
                  <a:cubicBezTo>
                    <a:pt x="85" y="0"/>
                    <a:pt x="78" y="4"/>
                    <a:pt x="73" y="11"/>
                  </a:cubicBezTo>
                  <a:cubicBezTo>
                    <a:pt x="4" y="112"/>
                    <a:pt x="4" y="112"/>
                    <a:pt x="4" y="112"/>
                  </a:cubicBezTo>
                  <a:cubicBezTo>
                    <a:pt x="4" y="114"/>
                    <a:pt x="4" y="114"/>
                    <a:pt x="4" y="114"/>
                  </a:cubicBezTo>
                  <a:cubicBezTo>
                    <a:pt x="2" y="114"/>
                    <a:pt x="2" y="114"/>
                    <a:pt x="2" y="114"/>
                  </a:cubicBezTo>
                  <a:cubicBezTo>
                    <a:pt x="2" y="115"/>
                    <a:pt x="2" y="115"/>
                    <a:pt x="2" y="118"/>
                  </a:cubicBezTo>
                  <a:cubicBezTo>
                    <a:pt x="2" y="120"/>
                    <a:pt x="0" y="123"/>
                    <a:pt x="0" y="124"/>
                  </a:cubicBezTo>
                  <a:cubicBezTo>
                    <a:pt x="0" y="124"/>
                    <a:pt x="0" y="125"/>
                    <a:pt x="0" y="128"/>
                  </a:cubicBezTo>
                  <a:cubicBezTo>
                    <a:pt x="0" y="129"/>
                    <a:pt x="0" y="132"/>
                    <a:pt x="0" y="132"/>
                  </a:cubicBezTo>
                  <a:cubicBezTo>
                    <a:pt x="0" y="136"/>
                    <a:pt x="2" y="136"/>
                    <a:pt x="2" y="138"/>
                  </a:cubicBezTo>
                  <a:cubicBezTo>
                    <a:pt x="2" y="139"/>
                    <a:pt x="2" y="139"/>
                    <a:pt x="2" y="142"/>
                  </a:cubicBezTo>
                  <a:cubicBezTo>
                    <a:pt x="4" y="144"/>
                    <a:pt x="5" y="146"/>
                    <a:pt x="8" y="149"/>
                  </a:cubicBezTo>
                  <a:cubicBezTo>
                    <a:pt x="10" y="149"/>
                    <a:pt x="10" y="149"/>
                    <a:pt x="10" y="149"/>
                  </a:cubicBezTo>
                  <a:cubicBezTo>
                    <a:pt x="10" y="149"/>
                    <a:pt x="10" y="150"/>
                    <a:pt x="11" y="150"/>
                  </a:cubicBezTo>
                  <a:cubicBezTo>
                    <a:pt x="87" y="201"/>
                    <a:pt x="87" y="201"/>
                    <a:pt x="87" y="201"/>
                  </a:cubicBezTo>
                  <a:cubicBezTo>
                    <a:pt x="98" y="209"/>
                    <a:pt x="113" y="204"/>
                    <a:pt x="119" y="192"/>
                  </a:cubicBezTo>
                  <a:cubicBezTo>
                    <a:pt x="127" y="180"/>
                    <a:pt x="122" y="165"/>
                    <a:pt x="112" y="156"/>
                  </a:cubicBezTo>
                  <a:cubicBezTo>
                    <a:pt x="58" y="123"/>
                    <a:pt x="58" y="123"/>
                    <a:pt x="58" y="123"/>
                  </a:cubicBezTo>
                  <a:cubicBezTo>
                    <a:pt x="96" y="68"/>
                    <a:pt x="96" y="68"/>
                    <a:pt x="96" y="68"/>
                  </a:cubicBezTo>
                  <a:cubicBezTo>
                    <a:pt x="96" y="128"/>
                    <a:pt x="96" y="128"/>
                    <a:pt x="96" y="128"/>
                  </a:cubicBezTo>
                  <a:cubicBezTo>
                    <a:pt x="119" y="144"/>
                    <a:pt x="119" y="144"/>
                    <a:pt x="119" y="144"/>
                  </a:cubicBezTo>
                  <a:cubicBezTo>
                    <a:pt x="138" y="156"/>
                    <a:pt x="143" y="180"/>
                    <a:pt x="131" y="201"/>
                  </a:cubicBezTo>
                  <a:cubicBezTo>
                    <a:pt x="124" y="214"/>
                    <a:pt x="113" y="219"/>
                    <a:pt x="100" y="219"/>
                  </a:cubicBezTo>
                  <a:cubicBezTo>
                    <a:pt x="98" y="219"/>
                    <a:pt x="97" y="219"/>
                    <a:pt x="96" y="219"/>
                  </a:cubicBezTo>
                  <a:cubicBezTo>
                    <a:pt x="96" y="296"/>
                    <a:pt x="96" y="296"/>
                    <a:pt x="96" y="296"/>
                  </a:cubicBezTo>
                  <a:cubicBezTo>
                    <a:pt x="96" y="305"/>
                    <a:pt x="96" y="305"/>
                    <a:pt x="96" y="305"/>
                  </a:cubicBezTo>
                  <a:cubicBezTo>
                    <a:pt x="96" y="408"/>
                    <a:pt x="96" y="408"/>
                    <a:pt x="96" y="408"/>
                  </a:cubicBezTo>
                  <a:cubicBezTo>
                    <a:pt x="96" y="408"/>
                    <a:pt x="96" y="409"/>
                    <a:pt x="96" y="411"/>
                  </a:cubicBezTo>
                  <a:cubicBezTo>
                    <a:pt x="96" y="411"/>
                    <a:pt x="96" y="413"/>
                    <a:pt x="96" y="416"/>
                  </a:cubicBezTo>
                  <a:cubicBezTo>
                    <a:pt x="96" y="525"/>
                    <a:pt x="96" y="525"/>
                    <a:pt x="96" y="525"/>
                  </a:cubicBezTo>
                  <a:cubicBezTo>
                    <a:pt x="96" y="541"/>
                    <a:pt x="106" y="553"/>
                    <a:pt x="119" y="553"/>
                  </a:cubicBezTo>
                  <a:cubicBezTo>
                    <a:pt x="127" y="553"/>
                    <a:pt x="127" y="553"/>
                    <a:pt x="127" y="553"/>
                  </a:cubicBezTo>
                  <a:cubicBezTo>
                    <a:pt x="142" y="553"/>
                    <a:pt x="155" y="541"/>
                    <a:pt x="155" y="525"/>
                  </a:cubicBezTo>
                  <a:cubicBezTo>
                    <a:pt x="155" y="416"/>
                    <a:pt x="155" y="416"/>
                    <a:pt x="155" y="416"/>
                  </a:cubicBezTo>
                  <a:cubicBezTo>
                    <a:pt x="155" y="413"/>
                    <a:pt x="153" y="411"/>
                    <a:pt x="153" y="411"/>
                  </a:cubicBezTo>
                  <a:cubicBezTo>
                    <a:pt x="153" y="409"/>
                    <a:pt x="155" y="408"/>
                    <a:pt x="155" y="408"/>
                  </a:cubicBezTo>
                  <a:cubicBezTo>
                    <a:pt x="155" y="305"/>
                    <a:pt x="155" y="305"/>
                    <a:pt x="155" y="305"/>
                  </a:cubicBezTo>
                  <a:cubicBezTo>
                    <a:pt x="183" y="305"/>
                    <a:pt x="183" y="305"/>
                    <a:pt x="183" y="305"/>
                  </a:cubicBezTo>
                  <a:cubicBezTo>
                    <a:pt x="183" y="408"/>
                    <a:pt x="183" y="408"/>
                    <a:pt x="183" y="408"/>
                  </a:cubicBezTo>
                  <a:cubicBezTo>
                    <a:pt x="183" y="408"/>
                    <a:pt x="183" y="409"/>
                    <a:pt x="183" y="411"/>
                  </a:cubicBezTo>
                  <a:cubicBezTo>
                    <a:pt x="183" y="411"/>
                    <a:pt x="183" y="413"/>
                    <a:pt x="183" y="416"/>
                  </a:cubicBezTo>
                  <a:cubicBezTo>
                    <a:pt x="183" y="525"/>
                    <a:pt x="183" y="525"/>
                    <a:pt x="183" y="525"/>
                  </a:cubicBezTo>
                  <a:cubicBezTo>
                    <a:pt x="183" y="541"/>
                    <a:pt x="196" y="553"/>
                    <a:pt x="208" y="553"/>
                  </a:cubicBezTo>
                  <a:cubicBezTo>
                    <a:pt x="216" y="553"/>
                    <a:pt x="216" y="553"/>
                    <a:pt x="216" y="553"/>
                  </a:cubicBezTo>
                  <a:cubicBezTo>
                    <a:pt x="230" y="553"/>
                    <a:pt x="242" y="541"/>
                    <a:pt x="242" y="525"/>
                  </a:cubicBezTo>
                  <a:cubicBezTo>
                    <a:pt x="242" y="416"/>
                    <a:pt x="242" y="416"/>
                    <a:pt x="242" y="416"/>
                  </a:cubicBezTo>
                  <a:cubicBezTo>
                    <a:pt x="242" y="413"/>
                    <a:pt x="242" y="411"/>
                    <a:pt x="242" y="411"/>
                  </a:cubicBezTo>
                  <a:cubicBezTo>
                    <a:pt x="242" y="409"/>
                    <a:pt x="242" y="408"/>
                    <a:pt x="242" y="408"/>
                  </a:cubicBezTo>
                  <a:cubicBezTo>
                    <a:pt x="242" y="305"/>
                    <a:pt x="242" y="305"/>
                    <a:pt x="242" y="305"/>
                  </a:cubicBezTo>
                  <a:cubicBezTo>
                    <a:pt x="242" y="296"/>
                    <a:pt x="242" y="296"/>
                    <a:pt x="242" y="296"/>
                  </a:cubicBezTo>
                  <a:cubicBezTo>
                    <a:pt x="242" y="219"/>
                    <a:pt x="242" y="219"/>
                    <a:pt x="242" y="219"/>
                  </a:cubicBezTo>
                  <a:cubicBezTo>
                    <a:pt x="240" y="219"/>
                    <a:pt x="238" y="219"/>
                    <a:pt x="234" y="219"/>
                  </a:cubicBezTo>
                  <a:cubicBezTo>
                    <a:pt x="221" y="219"/>
                    <a:pt x="209" y="214"/>
                    <a:pt x="203" y="201"/>
                  </a:cubicBezTo>
                  <a:cubicBezTo>
                    <a:pt x="193" y="180"/>
                    <a:pt x="199" y="156"/>
                    <a:pt x="216" y="144"/>
                  </a:cubicBezTo>
                  <a:cubicBezTo>
                    <a:pt x="242" y="125"/>
                    <a:pt x="242" y="125"/>
                    <a:pt x="242" y="125"/>
                  </a:cubicBezTo>
                  <a:cubicBezTo>
                    <a:pt x="242" y="69"/>
                    <a:pt x="242" y="69"/>
                    <a:pt x="242" y="69"/>
                  </a:cubicBezTo>
                  <a:cubicBezTo>
                    <a:pt x="277" y="123"/>
                    <a:pt x="277" y="123"/>
                    <a:pt x="277" y="123"/>
                  </a:cubicBezTo>
                  <a:cubicBezTo>
                    <a:pt x="224" y="156"/>
                    <a:pt x="224" y="156"/>
                    <a:pt x="224" y="156"/>
                  </a:cubicBezTo>
                  <a:cubicBezTo>
                    <a:pt x="212" y="165"/>
                    <a:pt x="208" y="180"/>
                    <a:pt x="216" y="192"/>
                  </a:cubicBezTo>
                  <a:cubicBezTo>
                    <a:pt x="221" y="204"/>
                    <a:pt x="236" y="209"/>
                    <a:pt x="247" y="201"/>
                  </a:cubicBezTo>
                  <a:cubicBezTo>
                    <a:pt x="323" y="150"/>
                    <a:pt x="323" y="150"/>
                    <a:pt x="323" y="150"/>
                  </a:cubicBezTo>
                  <a:cubicBezTo>
                    <a:pt x="325" y="150"/>
                    <a:pt x="325" y="149"/>
                    <a:pt x="325" y="149"/>
                  </a:cubicBezTo>
                  <a:cubicBezTo>
                    <a:pt x="327" y="149"/>
                    <a:pt x="327" y="149"/>
                    <a:pt x="327" y="149"/>
                  </a:cubicBezTo>
                  <a:cubicBezTo>
                    <a:pt x="329" y="146"/>
                    <a:pt x="331" y="144"/>
                    <a:pt x="333" y="142"/>
                  </a:cubicBezTo>
                  <a:cubicBezTo>
                    <a:pt x="333" y="139"/>
                    <a:pt x="333" y="139"/>
                    <a:pt x="333" y="139"/>
                  </a:cubicBezTo>
                  <a:cubicBezTo>
                    <a:pt x="335" y="138"/>
                    <a:pt x="335" y="136"/>
                    <a:pt x="335" y="132"/>
                  </a:cubicBezTo>
                  <a:cubicBezTo>
                    <a:pt x="337" y="132"/>
                    <a:pt x="335" y="129"/>
                    <a:pt x="335" y="128"/>
                  </a:cubicBezTo>
                  <a:cubicBezTo>
                    <a:pt x="335" y="125"/>
                    <a:pt x="337" y="125"/>
                    <a:pt x="335" y="124"/>
                  </a:cubicBezTo>
                  <a:cubicBezTo>
                    <a:pt x="335" y="123"/>
                    <a:pt x="335" y="120"/>
                    <a:pt x="333" y="118"/>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3" name="Freeform: Shape 18"/>
            <p:cNvSpPr/>
            <p:nvPr/>
          </p:nvSpPr>
          <p:spPr bwMode="auto">
            <a:xfrm>
              <a:off x="4770631" y="3046291"/>
              <a:ext cx="426437" cy="426438"/>
            </a:xfrm>
            <a:custGeom>
              <a:avLst/>
              <a:gdLst/>
              <a:ahLst/>
              <a:cxnLst>
                <a:cxn ang="0">
                  <a:pos x="55" y="125"/>
                </a:cxn>
                <a:cxn ang="0">
                  <a:pos x="113" y="62"/>
                </a:cxn>
                <a:cxn ang="0">
                  <a:pos x="55" y="0"/>
                </a:cxn>
                <a:cxn ang="0">
                  <a:pos x="0" y="62"/>
                </a:cxn>
                <a:cxn ang="0">
                  <a:pos x="55" y="125"/>
                </a:cxn>
              </a:cxnLst>
              <a:rect l="0" t="0" r="r" b="b"/>
              <a:pathLst>
                <a:path w="113" h="125">
                  <a:moveTo>
                    <a:pt x="55" y="125"/>
                  </a:moveTo>
                  <a:cubicBezTo>
                    <a:pt x="87" y="125"/>
                    <a:pt x="113" y="96"/>
                    <a:pt x="113" y="62"/>
                  </a:cubicBezTo>
                  <a:cubicBezTo>
                    <a:pt x="113" y="29"/>
                    <a:pt x="87" y="0"/>
                    <a:pt x="55" y="0"/>
                  </a:cubicBezTo>
                  <a:cubicBezTo>
                    <a:pt x="26" y="0"/>
                    <a:pt x="0" y="29"/>
                    <a:pt x="0" y="62"/>
                  </a:cubicBezTo>
                  <a:cubicBezTo>
                    <a:pt x="0" y="96"/>
                    <a:pt x="26" y="125"/>
                    <a:pt x="55" y="125"/>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5" name="Oval 19"/>
            <p:cNvSpPr/>
            <p:nvPr/>
          </p:nvSpPr>
          <p:spPr bwMode="auto">
            <a:xfrm>
              <a:off x="1196556" y="3003647"/>
              <a:ext cx="1223341" cy="1207350"/>
            </a:xfrm>
            <a:prstGeom prst="ellipse">
              <a:avLst/>
            </a:prstGeom>
            <a:solidFill>
              <a:schemeClr val="accent1"/>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6" name="Freeform: Shape 20"/>
            <p:cNvSpPr/>
            <p:nvPr/>
          </p:nvSpPr>
          <p:spPr bwMode="auto">
            <a:xfrm>
              <a:off x="1878855" y="3664625"/>
              <a:ext cx="647651" cy="644986"/>
            </a:xfrm>
            <a:custGeom>
              <a:avLst/>
              <a:gdLst/>
              <a:ahLst/>
              <a:cxnLst>
                <a:cxn ang="0">
                  <a:pos x="4" y="56"/>
                </a:cxn>
                <a:cxn ang="0">
                  <a:pos x="13" y="53"/>
                </a:cxn>
                <a:cxn ang="0">
                  <a:pos x="19" y="40"/>
                </a:cxn>
                <a:cxn ang="0">
                  <a:pos x="39" y="20"/>
                </a:cxn>
                <a:cxn ang="0">
                  <a:pos x="51" y="11"/>
                </a:cxn>
                <a:cxn ang="0">
                  <a:pos x="55" y="2"/>
                </a:cxn>
                <a:cxn ang="0">
                  <a:pos x="67" y="6"/>
                </a:cxn>
                <a:cxn ang="0">
                  <a:pos x="168" y="172"/>
                </a:cxn>
                <a:cxn ang="0">
                  <a:pos x="168" y="182"/>
                </a:cxn>
                <a:cxn ang="0">
                  <a:pos x="168" y="185"/>
                </a:cxn>
                <a:cxn ang="0">
                  <a:pos x="165" y="187"/>
                </a:cxn>
                <a:cxn ang="0">
                  <a:pos x="156" y="187"/>
                </a:cxn>
                <a:cxn ang="0">
                  <a:pos x="7" y="70"/>
                </a:cxn>
                <a:cxn ang="0">
                  <a:pos x="4" y="56"/>
                </a:cxn>
              </a:cxnLst>
              <a:rect l="0" t="0" r="r" b="b"/>
              <a:pathLst>
                <a:path w="172" h="189">
                  <a:moveTo>
                    <a:pt x="4" y="56"/>
                  </a:moveTo>
                  <a:cubicBezTo>
                    <a:pt x="7" y="54"/>
                    <a:pt x="9" y="53"/>
                    <a:pt x="13" y="53"/>
                  </a:cubicBezTo>
                  <a:cubicBezTo>
                    <a:pt x="13" y="48"/>
                    <a:pt x="15" y="45"/>
                    <a:pt x="19" y="40"/>
                  </a:cubicBezTo>
                  <a:cubicBezTo>
                    <a:pt x="39" y="20"/>
                    <a:pt x="39" y="20"/>
                    <a:pt x="39" y="20"/>
                  </a:cubicBezTo>
                  <a:cubicBezTo>
                    <a:pt x="44" y="15"/>
                    <a:pt x="47" y="14"/>
                    <a:pt x="51" y="11"/>
                  </a:cubicBezTo>
                  <a:cubicBezTo>
                    <a:pt x="51" y="8"/>
                    <a:pt x="53" y="4"/>
                    <a:pt x="55" y="2"/>
                  </a:cubicBezTo>
                  <a:cubicBezTo>
                    <a:pt x="58" y="0"/>
                    <a:pt x="63" y="0"/>
                    <a:pt x="67" y="6"/>
                  </a:cubicBezTo>
                  <a:cubicBezTo>
                    <a:pt x="168" y="172"/>
                    <a:pt x="168" y="172"/>
                    <a:pt x="168" y="172"/>
                  </a:cubicBezTo>
                  <a:cubicBezTo>
                    <a:pt x="172" y="177"/>
                    <a:pt x="172" y="180"/>
                    <a:pt x="168" y="182"/>
                  </a:cubicBezTo>
                  <a:cubicBezTo>
                    <a:pt x="168" y="185"/>
                    <a:pt x="168" y="185"/>
                    <a:pt x="168" y="185"/>
                  </a:cubicBezTo>
                  <a:cubicBezTo>
                    <a:pt x="168" y="185"/>
                    <a:pt x="165" y="185"/>
                    <a:pt x="165" y="187"/>
                  </a:cubicBezTo>
                  <a:cubicBezTo>
                    <a:pt x="162" y="189"/>
                    <a:pt x="158" y="189"/>
                    <a:pt x="156" y="187"/>
                  </a:cubicBezTo>
                  <a:cubicBezTo>
                    <a:pt x="7" y="70"/>
                    <a:pt x="7" y="70"/>
                    <a:pt x="7" y="70"/>
                  </a:cubicBezTo>
                  <a:cubicBezTo>
                    <a:pt x="3" y="66"/>
                    <a:pt x="0" y="61"/>
                    <a:pt x="4" y="56"/>
                  </a:cubicBezTo>
                  <a:close/>
                </a:path>
              </a:pathLst>
            </a:custGeom>
            <a:solidFill>
              <a:schemeClr val="accent1"/>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7" name="Freeform: Shape 21"/>
            <p:cNvSpPr/>
            <p:nvPr/>
          </p:nvSpPr>
          <p:spPr bwMode="auto">
            <a:xfrm>
              <a:off x="3259445" y="1095341"/>
              <a:ext cx="1340611" cy="1327286"/>
            </a:xfrm>
            <a:custGeom>
              <a:avLst/>
              <a:gdLst/>
              <a:ahLst/>
              <a:cxnLst>
                <a:cxn ang="0">
                  <a:pos x="293" y="69"/>
                </a:cxn>
                <a:cxn ang="0">
                  <a:pos x="289" y="320"/>
                </a:cxn>
                <a:cxn ang="0">
                  <a:pos x="60" y="318"/>
                </a:cxn>
                <a:cxn ang="0">
                  <a:pos x="64" y="68"/>
                </a:cxn>
                <a:cxn ang="0">
                  <a:pos x="293" y="69"/>
                </a:cxn>
              </a:cxnLst>
              <a:rect l="0" t="0" r="r" b="b"/>
              <a:pathLst>
                <a:path w="356" h="389">
                  <a:moveTo>
                    <a:pt x="293" y="69"/>
                  </a:moveTo>
                  <a:cubicBezTo>
                    <a:pt x="356" y="142"/>
                    <a:pt x="354" y="253"/>
                    <a:pt x="289" y="320"/>
                  </a:cubicBezTo>
                  <a:cubicBezTo>
                    <a:pt x="226" y="389"/>
                    <a:pt x="124" y="386"/>
                    <a:pt x="60" y="318"/>
                  </a:cubicBezTo>
                  <a:cubicBezTo>
                    <a:pt x="0" y="248"/>
                    <a:pt x="0" y="135"/>
                    <a:pt x="64" y="68"/>
                  </a:cubicBezTo>
                  <a:cubicBezTo>
                    <a:pt x="128" y="0"/>
                    <a:pt x="230" y="1"/>
                    <a:pt x="293" y="69"/>
                  </a:cubicBezTo>
                  <a:close/>
                </a:path>
              </a:pathLst>
            </a:custGeom>
            <a:solidFill>
              <a:schemeClr val="accent2"/>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8" name="Freeform: Shape 22"/>
            <p:cNvSpPr/>
            <p:nvPr/>
          </p:nvSpPr>
          <p:spPr bwMode="auto">
            <a:xfrm>
              <a:off x="3741852" y="1988193"/>
              <a:ext cx="333154" cy="740934"/>
            </a:xfrm>
            <a:custGeom>
              <a:avLst/>
              <a:gdLst/>
              <a:ahLst/>
              <a:cxnLst>
                <a:cxn ang="0">
                  <a:pos x="81" y="2"/>
                </a:cxn>
                <a:cxn ang="0">
                  <a:pos x="70" y="6"/>
                </a:cxn>
                <a:cxn ang="0">
                  <a:pos x="57" y="2"/>
                </a:cxn>
                <a:cxn ang="0">
                  <a:pos x="31" y="2"/>
                </a:cxn>
                <a:cxn ang="0">
                  <a:pos x="18" y="6"/>
                </a:cxn>
                <a:cxn ang="0">
                  <a:pos x="9" y="2"/>
                </a:cxn>
                <a:cxn ang="0">
                  <a:pos x="1" y="13"/>
                </a:cxn>
                <a:cxn ang="0">
                  <a:pos x="35" y="209"/>
                </a:cxn>
                <a:cxn ang="0">
                  <a:pos x="42" y="217"/>
                </a:cxn>
                <a:cxn ang="0">
                  <a:pos x="43" y="217"/>
                </a:cxn>
                <a:cxn ang="0">
                  <a:pos x="46" y="217"/>
                </a:cxn>
                <a:cxn ang="0">
                  <a:pos x="54" y="209"/>
                </a:cxn>
                <a:cxn ang="0">
                  <a:pos x="87" y="13"/>
                </a:cxn>
                <a:cxn ang="0">
                  <a:pos x="81" y="2"/>
                </a:cxn>
              </a:cxnLst>
              <a:rect l="0" t="0" r="r" b="b"/>
              <a:pathLst>
                <a:path w="88" h="217">
                  <a:moveTo>
                    <a:pt x="81" y="2"/>
                  </a:moveTo>
                  <a:cubicBezTo>
                    <a:pt x="78" y="0"/>
                    <a:pt x="73" y="2"/>
                    <a:pt x="70" y="6"/>
                  </a:cubicBezTo>
                  <a:cubicBezTo>
                    <a:pt x="67" y="5"/>
                    <a:pt x="62" y="2"/>
                    <a:pt x="57" y="2"/>
                  </a:cubicBezTo>
                  <a:cubicBezTo>
                    <a:pt x="31" y="2"/>
                    <a:pt x="31" y="2"/>
                    <a:pt x="31" y="2"/>
                  </a:cubicBezTo>
                  <a:cubicBezTo>
                    <a:pt x="26" y="2"/>
                    <a:pt x="22" y="5"/>
                    <a:pt x="18" y="6"/>
                  </a:cubicBezTo>
                  <a:cubicBezTo>
                    <a:pt x="16" y="2"/>
                    <a:pt x="12" y="0"/>
                    <a:pt x="9" y="2"/>
                  </a:cubicBezTo>
                  <a:cubicBezTo>
                    <a:pt x="4" y="2"/>
                    <a:pt x="0" y="9"/>
                    <a:pt x="1" y="13"/>
                  </a:cubicBezTo>
                  <a:cubicBezTo>
                    <a:pt x="35" y="209"/>
                    <a:pt x="35" y="209"/>
                    <a:pt x="35" y="209"/>
                  </a:cubicBezTo>
                  <a:cubicBezTo>
                    <a:pt x="36" y="214"/>
                    <a:pt x="38" y="217"/>
                    <a:pt x="42" y="217"/>
                  </a:cubicBezTo>
                  <a:cubicBezTo>
                    <a:pt x="43" y="217"/>
                    <a:pt x="43" y="217"/>
                    <a:pt x="43" y="217"/>
                  </a:cubicBezTo>
                  <a:cubicBezTo>
                    <a:pt x="46" y="217"/>
                    <a:pt x="46" y="217"/>
                    <a:pt x="46" y="217"/>
                  </a:cubicBezTo>
                  <a:cubicBezTo>
                    <a:pt x="50" y="217"/>
                    <a:pt x="54" y="214"/>
                    <a:pt x="54" y="209"/>
                  </a:cubicBezTo>
                  <a:cubicBezTo>
                    <a:pt x="87" y="13"/>
                    <a:pt x="87" y="13"/>
                    <a:pt x="87" y="13"/>
                  </a:cubicBezTo>
                  <a:cubicBezTo>
                    <a:pt x="88" y="9"/>
                    <a:pt x="85" y="2"/>
                    <a:pt x="81" y="2"/>
                  </a:cubicBezTo>
                  <a:close/>
                </a:path>
              </a:pathLst>
            </a:custGeom>
            <a:solidFill>
              <a:schemeClr val="accent2"/>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grpSp>
      <p:sp>
        <p:nvSpPr>
          <p:cNvPr id="29" name="TextBox 29"/>
          <p:cNvSpPr txBox="1"/>
          <p:nvPr/>
        </p:nvSpPr>
        <p:spPr>
          <a:xfrm>
            <a:off x="4354032" y="1650869"/>
            <a:ext cx="538942" cy="692618"/>
          </a:xfrm>
          <a:prstGeom prst="rect">
            <a:avLst/>
          </a:prstGeom>
          <a:noFill/>
        </p:spPr>
        <p:txBody>
          <a:bodyPr wrap="none">
            <a:normAutofit lnSpcReduction="20000"/>
          </a:bodyPr>
          <a:lstStyle/>
          <a:p>
            <a:pPr algn="ctr" defTabSz="685800" fontAlgn="auto">
              <a:spcBef>
                <a:spcPts val="0"/>
              </a:spcBef>
              <a:spcAft>
                <a:spcPts val="0"/>
              </a:spcAft>
              <a:defRPr/>
            </a:pPr>
            <a:r>
              <a:rPr lang="id-ID" sz="4050" spc="-300" dirty="0">
                <a:solidFill>
                  <a:srgbClr val="5F5F5F"/>
                </a:solidFill>
                <a:cs typeface="+mn-ea"/>
                <a:sym typeface="+mn-lt"/>
              </a:rPr>
              <a:t>01</a:t>
            </a:r>
            <a:endParaRPr lang="id-ID" sz="4050" spc="-300" dirty="0">
              <a:solidFill>
                <a:srgbClr val="5F5F5F"/>
              </a:solidFill>
              <a:cs typeface="+mn-ea"/>
              <a:sym typeface="+mn-lt"/>
            </a:endParaRPr>
          </a:p>
        </p:txBody>
      </p:sp>
      <p:sp>
        <p:nvSpPr>
          <p:cNvPr id="30" name="TextBox 31"/>
          <p:cNvSpPr txBox="1"/>
          <p:nvPr/>
        </p:nvSpPr>
        <p:spPr>
          <a:xfrm>
            <a:off x="4322767" y="2684504"/>
            <a:ext cx="601471" cy="692618"/>
          </a:xfrm>
          <a:prstGeom prst="rect">
            <a:avLst/>
          </a:prstGeom>
          <a:noFill/>
        </p:spPr>
        <p:txBody>
          <a:bodyPr wrap="none">
            <a:normAutofit lnSpcReduction="20000"/>
          </a:bodyPr>
          <a:lstStyle/>
          <a:p>
            <a:pPr algn="ctr" defTabSz="685800" fontAlgn="auto">
              <a:spcBef>
                <a:spcPts val="0"/>
              </a:spcBef>
              <a:spcAft>
                <a:spcPts val="0"/>
              </a:spcAft>
              <a:defRPr/>
            </a:pPr>
            <a:r>
              <a:rPr lang="id-ID" sz="4050" spc="-300" dirty="0">
                <a:solidFill>
                  <a:srgbClr val="C79267"/>
                </a:solidFill>
                <a:cs typeface="+mn-ea"/>
                <a:sym typeface="+mn-lt"/>
              </a:rPr>
              <a:t>02</a:t>
            </a:r>
            <a:endParaRPr lang="id-ID" sz="4050" spc="-300" dirty="0">
              <a:solidFill>
                <a:srgbClr val="C79267"/>
              </a:solidFill>
              <a:cs typeface="+mn-ea"/>
              <a:sym typeface="+mn-lt"/>
            </a:endParaRPr>
          </a:p>
        </p:txBody>
      </p:sp>
      <p:sp>
        <p:nvSpPr>
          <p:cNvPr id="31" name="TextBox 33"/>
          <p:cNvSpPr txBox="1"/>
          <p:nvPr/>
        </p:nvSpPr>
        <p:spPr>
          <a:xfrm>
            <a:off x="4308338" y="3728410"/>
            <a:ext cx="615900" cy="692618"/>
          </a:xfrm>
          <a:prstGeom prst="rect">
            <a:avLst/>
          </a:prstGeom>
          <a:noFill/>
        </p:spPr>
        <p:txBody>
          <a:bodyPr wrap="none">
            <a:normAutofit lnSpcReduction="20000"/>
          </a:bodyPr>
          <a:lstStyle/>
          <a:p>
            <a:pPr algn="ctr" defTabSz="685800" fontAlgn="auto">
              <a:spcBef>
                <a:spcPts val="0"/>
              </a:spcBef>
              <a:spcAft>
                <a:spcPts val="0"/>
              </a:spcAft>
              <a:defRPr/>
            </a:pPr>
            <a:r>
              <a:rPr lang="id-ID" sz="4050" spc="-300" dirty="0">
                <a:solidFill>
                  <a:srgbClr val="5F5F5F"/>
                </a:solidFill>
                <a:cs typeface="+mn-ea"/>
                <a:sym typeface="+mn-lt"/>
              </a:rPr>
              <a:t>03</a:t>
            </a:r>
            <a:endParaRPr lang="id-ID" sz="4050" spc="-300" dirty="0">
              <a:solidFill>
                <a:srgbClr val="5F5F5F"/>
              </a:solidFill>
              <a:cs typeface="+mn-ea"/>
              <a:sym typeface="+mn-lt"/>
            </a:endParaRPr>
          </a:p>
        </p:txBody>
      </p:sp>
      <p:sp>
        <p:nvSpPr>
          <p:cNvPr id="32" name="išľíďè"/>
          <p:cNvSpPr/>
          <p:nvPr/>
        </p:nvSpPr>
        <p:spPr bwMode="auto">
          <a:xfrm>
            <a:off x="4863552" y="1771361"/>
            <a:ext cx="3653138" cy="947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职业分工及其结构构成了社会经济制度运行的主体，职业劳动创造出社会财富，不仅能够维持人类的生存与繁衍，也为社会的存在与发展奠定了物质基础。</a:t>
            </a:r>
            <a:endParaRPr lang="en-US" altLang="zh-CN" sz="1400" dirty="0">
              <a:latin typeface="楷体" panose="02010609060101010101" pitchFamily="2" charset="-122"/>
              <a:ea typeface="楷体" panose="02010609060101010101" pitchFamily="2" charset="-122"/>
            </a:endParaRPr>
          </a:p>
        </p:txBody>
      </p:sp>
      <p:sp>
        <p:nvSpPr>
          <p:cNvPr id="33" name="iSlíďè"/>
          <p:cNvSpPr txBox="1"/>
          <p:nvPr/>
        </p:nvSpPr>
        <p:spPr bwMode="auto">
          <a:xfrm>
            <a:off x="4867548" y="1370873"/>
            <a:ext cx="2441549" cy="447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a:lnSpc>
                <a:spcPct val="150000"/>
              </a:lnSpc>
            </a:pPr>
            <a:r>
              <a:rPr lang="zh-CN" altLang="en-US" b="1" dirty="0">
                <a:latin typeface="微软雅黑" panose="020B0503020204020204" pitchFamily="34" charset="-122"/>
                <a:ea typeface="微软雅黑" panose="020B0503020204020204" pitchFamily="34" charset="-122"/>
              </a:rPr>
              <a:t>职业是社会存在的基础</a:t>
            </a:r>
            <a:endParaRPr lang="en-US" altLang="zh-CN" b="1" dirty="0">
              <a:latin typeface="微软雅黑" panose="020B0503020204020204" pitchFamily="34" charset="-122"/>
              <a:ea typeface="微软雅黑" panose="020B0503020204020204" pitchFamily="34" charset="-122"/>
            </a:endParaRPr>
          </a:p>
        </p:txBody>
      </p:sp>
      <p:sp>
        <p:nvSpPr>
          <p:cNvPr id="34" name="išľíďè"/>
          <p:cNvSpPr/>
          <p:nvPr/>
        </p:nvSpPr>
        <p:spPr bwMode="auto">
          <a:xfrm>
            <a:off x="4906062" y="2998751"/>
            <a:ext cx="3568117" cy="70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职业结构变动、人们为了追求未来的好职业而进行的人力投资、不同职业阶层间的矛盾冲突及解决等，构成了推动社会发展的动力。</a:t>
            </a:r>
            <a:endParaRPr lang="en-US" altLang="zh-CN" sz="1400" dirty="0">
              <a:latin typeface="楷体" panose="02010609060101010101" pitchFamily="2" charset="-122"/>
              <a:ea typeface="楷体" panose="02010609060101010101" pitchFamily="2" charset="-122"/>
            </a:endParaRPr>
          </a:p>
        </p:txBody>
      </p:sp>
      <p:sp>
        <p:nvSpPr>
          <p:cNvPr id="35" name="iSlíďè"/>
          <p:cNvSpPr txBox="1"/>
          <p:nvPr/>
        </p:nvSpPr>
        <p:spPr bwMode="auto">
          <a:xfrm>
            <a:off x="4906062" y="2683787"/>
            <a:ext cx="1647158" cy="33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zh-CN" altLang="en-US" b="1" dirty="0">
                <a:latin typeface="微软雅黑" panose="020B0503020204020204" pitchFamily="34" charset="-122"/>
                <a:ea typeface="微软雅黑" panose="020B0503020204020204" pitchFamily="34" charset="-122"/>
              </a:rPr>
              <a:t>职业是社会发展的动力</a:t>
            </a:r>
            <a:endParaRPr lang="zh-CN" altLang="en-US" b="1" dirty="0">
              <a:latin typeface="微软雅黑" panose="020B0503020204020204" pitchFamily="34" charset="-122"/>
              <a:ea typeface="微软雅黑" panose="020B0503020204020204" pitchFamily="34" charset="-122"/>
              <a:sym typeface="+mn-lt"/>
            </a:endParaRPr>
          </a:p>
        </p:txBody>
      </p:sp>
      <p:sp>
        <p:nvSpPr>
          <p:cNvPr id="37" name="išľíďè"/>
          <p:cNvSpPr/>
          <p:nvPr/>
        </p:nvSpPr>
        <p:spPr bwMode="auto">
          <a:xfrm>
            <a:off x="4952104" y="4024074"/>
            <a:ext cx="3437114" cy="917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t>职业是维持社会稳定，实现社会控制的手段。政府为公众提供职业岗位，制定并执行一系列的就业政策，能够起到减少社会问题、实现社会安定的作用。</a:t>
            </a:r>
            <a:endParaRPr lang="zh-CN" altLang="en-US" sz="1400" dirty="0">
              <a:solidFill>
                <a:srgbClr val="F8F8F8">
                  <a:lumMod val="10000"/>
                </a:srgbClr>
              </a:solidFill>
              <a:cs typeface="+mn-ea"/>
              <a:sym typeface="+mn-lt"/>
            </a:endParaRPr>
          </a:p>
        </p:txBody>
      </p:sp>
      <p:sp>
        <p:nvSpPr>
          <p:cNvPr id="38" name="iSlíďè"/>
          <p:cNvSpPr txBox="1"/>
          <p:nvPr/>
        </p:nvSpPr>
        <p:spPr bwMode="auto">
          <a:xfrm>
            <a:off x="4924238" y="3718139"/>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zh-CN" altLang="en-US" b="1" dirty="0">
                <a:latin typeface="微软雅黑" panose="020B0503020204020204" pitchFamily="34" charset="-122"/>
                <a:ea typeface="微软雅黑" panose="020B0503020204020204" pitchFamily="34" charset="-122"/>
              </a:rPr>
              <a:t>职业是社会控制的手段</a:t>
            </a:r>
            <a:endParaRPr lang="zh-CN" altLang="en-US" b="1" dirty="0">
              <a:latin typeface="微软雅黑" panose="020B0503020204020204" pitchFamily="34" charset="-122"/>
              <a:ea typeface="微软雅黑" panose="020B0503020204020204" pitchFamily="34" charset="-122"/>
              <a:sym typeface="+mn-lt"/>
            </a:endParaRPr>
          </a:p>
        </p:txBody>
      </p:sp>
      <p:sp>
        <p:nvSpPr>
          <p:cNvPr id="39" name="文本框 38"/>
          <p:cNvSpPr txBox="1"/>
          <p:nvPr/>
        </p:nvSpPr>
        <p:spPr>
          <a:xfrm>
            <a:off x="2700408" y="887086"/>
            <a:ext cx="3409626"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职业对社会的意义</a:t>
            </a:r>
            <a:endParaRPr lang="zh-CN" altLang="en-US" sz="2000" b="1" dirty="0">
              <a:latin typeface="微软雅黑" panose="020B0503020204020204" pitchFamily="34" charset="-122"/>
              <a:ea typeface="微软雅黑" panose="020B0503020204020204" pitchFamily="34" charset="-122"/>
            </a:endParaRPr>
          </a:p>
        </p:txBody>
      </p:sp>
      <p:sp>
        <p:nvSpPr>
          <p:cNvPr id="40" name="等腰三角形 3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2"/>
            </p:custDataLst>
          </p:nvPr>
        </p:nvSpPr>
        <p:spPr>
          <a:xfrm>
            <a:off x="2916610" y="226456"/>
            <a:ext cx="2793817"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三、职业的意义</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down)">
                                      <p:cBhvr>
                                        <p:cTn id="7" dur="500"/>
                                        <p:tgtEl>
                                          <p:spTgt spid="3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wipe(down)">
                                      <p:cBhvr>
                                        <p:cTn id="10" dur="500"/>
                                        <p:tgtEl>
                                          <p:spTgt spid="3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down)">
                                      <p:cBhvr>
                                        <p:cTn id="19" dur="500"/>
                                        <p:tgtEl>
                                          <p:spTgt spid="3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down)">
                                      <p:cBhvr>
                                        <p:cTn id="2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7" grpId="0"/>
      <p:bldP spid="3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34630" y="1082324"/>
            <a:ext cx="8259476" cy="2989280"/>
          </a:xfrm>
          <a:prstGeom prst="rect">
            <a:avLst/>
          </a:prstGeom>
          <a:noFill/>
        </p:spPr>
        <p:txBody>
          <a:bodyPr wrap="square">
            <a:spAutoFit/>
          </a:bodyPr>
          <a:lstStyle/>
          <a:p>
            <a:pPr>
              <a:lnSpc>
                <a:spcPct val="150000"/>
              </a:lnSpc>
            </a:pPr>
            <a:r>
              <a:rPr lang="zh-CN" altLang="en-US" sz="1600" dirty="0"/>
              <a:t>      原始社会中，人类劳动</a:t>
            </a:r>
            <a:r>
              <a:rPr lang="zh-CN" altLang="en-US" sz="1600" dirty="0">
                <a:solidFill>
                  <a:schemeClr val="accent2"/>
                </a:solidFill>
              </a:rPr>
              <a:t>最早只按男女性别进行分工</a:t>
            </a:r>
            <a:r>
              <a:rPr lang="zh-CN" altLang="en-US" sz="1600" dirty="0"/>
              <a:t>，男人打猎、捕鱼，女人采摘果实、挖掘茎块，所以不存在职业。在原始社会末期，出现了最初的社会大分工，农业、手工业和畜牧业开始成为专门的职业。</a:t>
            </a:r>
            <a:endParaRPr lang="en-US" altLang="zh-CN" sz="1600" dirty="0"/>
          </a:p>
          <a:p>
            <a:pPr>
              <a:lnSpc>
                <a:spcPct val="150000"/>
              </a:lnSpc>
            </a:pPr>
            <a:r>
              <a:rPr lang="en-US" altLang="zh-CN" sz="1600" dirty="0"/>
              <a:t>    </a:t>
            </a:r>
            <a:r>
              <a:rPr lang="zh-CN" altLang="en-US" sz="1600" dirty="0"/>
              <a:t>以后</a:t>
            </a:r>
            <a:r>
              <a:rPr lang="zh-CN" altLang="en-US" sz="1600" dirty="0">
                <a:solidFill>
                  <a:schemeClr val="accent1"/>
                </a:solidFill>
              </a:rPr>
              <a:t>随着生产力的发展，社会分工越来越细，职业也越来越多</a:t>
            </a:r>
            <a:r>
              <a:rPr lang="zh-CN" altLang="en-US" sz="1600" dirty="0"/>
              <a:t>。职业是社会分工和人类文明的标志。人类历史上职业的产生和发展，一方面体现了社会生产力发展水平和科技进步的结果；另一方面，又促进了社会生产力的提高，促进了生产的社会化和专业化的发展。一个国家的职业构成与其国民经济结构、经济与科学技术发展水平有着密切的关系。由于各国经济发展水平不同，职业分类标准也不一样。</a:t>
            </a:r>
            <a:endParaRPr lang="en-US" altLang="zh-CN" sz="1200" dirty="0">
              <a:latin typeface="楷体" panose="02010609060101010101" pitchFamily="2" charset="-122"/>
              <a:ea typeface="楷体" panose="02010609060101010101" pitchFamily="2" charset="-122"/>
            </a:endParaRPr>
          </a:p>
        </p:txBody>
      </p:sp>
      <p:sp>
        <p:nvSpPr>
          <p:cNvPr id="7" name="文本框 6"/>
          <p:cNvSpPr txBox="1"/>
          <p:nvPr/>
        </p:nvSpPr>
        <p:spPr>
          <a:xfrm>
            <a:off x="2682584" y="253333"/>
            <a:ext cx="327636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四、职业的分类</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 name="MH_Other_1"/>
          <p:cNvSpPr>
            <a:spLocks noChangeAspect="1"/>
          </p:cNvSpPr>
          <p:nvPr>
            <p:custDataLst>
              <p:tags r:id="rId1"/>
            </p:custDataLst>
          </p:nvPr>
        </p:nvSpPr>
        <p:spPr>
          <a:xfrm>
            <a:off x="4251125" y="1028222"/>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rPr>
              <a:t>1</a:t>
            </a:r>
            <a:endPar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_2"/>
          <p:cNvSpPr>
            <a:spLocks noChangeAspect="1"/>
          </p:cNvSpPr>
          <p:nvPr>
            <p:custDataLst>
              <p:tags r:id="rId2"/>
            </p:custDataLst>
          </p:nvPr>
        </p:nvSpPr>
        <p:spPr>
          <a:xfrm>
            <a:off x="4251125" y="1744404"/>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endPar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_3"/>
          <p:cNvSpPr>
            <a:spLocks noChangeAspect="1"/>
          </p:cNvSpPr>
          <p:nvPr>
            <p:custDataLst>
              <p:tags r:id="rId3"/>
            </p:custDataLst>
          </p:nvPr>
        </p:nvSpPr>
        <p:spPr>
          <a:xfrm>
            <a:off x="4251125" y="2460587"/>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rPr>
              <a:t>3</a:t>
            </a:r>
            <a:endPar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_4"/>
          <p:cNvSpPr>
            <a:spLocks noChangeAspect="1"/>
          </p:cNvSpPr>
          <p:nvPr>
            <p:custDataLst>
              <p:tags r:id="rId4"/>
            </p:custDataLst>
          </p:nvPr>
        </p:nvSpPr>
        <p:spPr>
          <a:xfrm>
            <a:off x="4251125" y="3176769"/>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4</a:t>
            </a:r>
            <a:endPar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Text_1"/>
          <p:cNvSpPr/>
          <p:nvPr>
            <p:custDataLst>
              <p:tags r:id="rId5"/>
            </p:custDataLst>
          </p:nvPr>
        </p:nvSpPr>
        <p:spPr>
          <a:xfrm>
            <a:off x="4932834" y="1145782"/>
            <a:ext cx="2999116" cy="276999"/>
          </a:xfrm>
          <a:prstGeom prst="rect">
            <a:avLst/>
          </a:prstGeom>
        </p:spPr>
        <p:txBody>
          <a:bodyPr wrap="square" lIns="0" tIns="0" rIns="0" bIns="0" anchor="ctr">
            <a:spAutoFit/>
          </a:bodyPr>
          <a:lstStyle/>
          <a:p>
            <a:r>
              <a:rPr lang="zh-CN" altLang="en-US" b="1" dirty="0">
                <a:latin typeface="微软雅黑" panose="020B0503020204020204" pitchFamily="34" charset="-122"/>
                <a:ea typeface="微软雅黑" panose="020B0503020204020204" pitchFamily="34" charset="-122"/>
              </a:rPr>
              <a:t>走进职业世界</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MH_Text_2"/>
          <p:cNvSpPr/>
          <p:nvPr>
            <p:custDataLst>
              <p:tags r:id="rId6"/>
            </p:custDataLst>
          </p:nvPr>
        </p:nvSpPr>
        <p:spPr>
          <a:xfrm>
            <a:off x="4932834" y="1861965"/>
            <a:ext cx="3647188" cy="276999"/>
          </a:xfrm>
          <a:prstGeom prst="rect">
            <a:avLst/>
          </a:prstGeom>
        </p:spPr>
        <p:txBody>
          <a:bodyPr wrap="square" lIns="0" tIns="0" rIns="0" bIns="0" anchor="ctr">
            <a:spAutoFit/>
          </a:bodyPr>
          <a:lstStyle/>
          <a:p>
            <a:pPr lvl="0"/>
            <a:r>
              <a:rPr lang="zh-CN" altLang="en-US" b="1" dirty="0">
                <a:latin typeface="微软雅黑" panose="020B0503020204020204" pitchFamily="34" charset="-122"/>
                <a:ea typeface="微软雅黑" panose="020B0503020204020204" pitchFamily="34" charset="-122"/>
              </a:rPr>
              <a:t>了解行业、专业、企业与职业</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2" name="MH_Text_3"/>
          <p:cNvSpPr/>
          <p:nvPr>
            <p:custDataLst>
              <p:tags r:id="rId7"/>
            </p:custDataLst>
          </p:nvPr>
        </p:nvSpPr>
        <p:spPr>
          <a:xfrm>
            <a:off x="4953662" y="2572544"/>
            <a:ext cx="4079235" cy="276999"/>
          </a:xfrm>
          <a:prstGeom prst="rect">
            <a:avLst/>
          </a:prstGeom>
        </p:spPr>
        <p:txBody>
          <a:bodyPr wrap="square" lIns="0" tIns="0" rIns="0" bIns="0" anchor="ctr">
            <a:spAutoFit/>
          </a:bodyPr>
          <a:lstStyle/>
          <a:p>
            <a:pPr lvl="0"/>
            <a:r>
              <a:rPr lang="zh-CN" altLang="en-US" b="1" dirty="0">
                <a:latin typeface="微软雅黑" panose="020B0503020204020204" pitchFamily="34" charset="-122"/>
                <a:ea typeface="微软雅黑" panose="020B0503020204020204" pitchFamily="34" charset="-122"/>
              </a:rPr>
              <a:t>分析职业环境</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3" name="MH_Text_4"/>
          <p:cNvSpPr/>
          <p:nvPr>
            <p:custDataLst>
              <p:tags r:id="rId8"/>
            </p:custDataLst>
          </p:nvPr>
        </p:nvSpPr>
        <p:spPr>
          <a:xfrm>
            <a:off x="4932835" y="3294330"/>
            <a:ext cx="3719195" cy="276999"/>
          </a:xfrm>
          <a:prstGeom prst="rect">
            <a:avLst/>
          </a:prstGeom>
        </p:spPr>
        <p:txBody>
          <a:bodyPr wrap="square" lIns="0" tIns="0" rIns="0" bIns="0" anchor="ctr">
            <a:spAutoFit/>
          </a:bodyPr>
          <a:lstStyle/>
          <a:p>
            <a:pPr lvl="0"/>
            <a:r>
              <a:rPr lang="zh-CN" altLang="en-US" b="1" dirty="0">
                <a:latin typeface="微软雅黑" panose="020B0503020204020204" pitchFamily="34" charset="-122"/>
                <a:ea typeface="微软雅黑" panose="020B0503020204020204" pitchFamily="34" charset="-122"/>
              </a:rPr>
              <a:t>探索目标职业</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5" name="MH_Others_1"/>
          <p:cNvSpPr txBox="1"/>
          <p:nvPr>
            <p:custDataLst>
              <p:tags r:id="rId9"/>
            </p:custDataLst>
          </p:nvPr>
        </p:nvSpPr>
        <p:spPr>
          <a:xfrm>
            <a:off x="1836494" y="2074715"/>
            <a:ext cx="2044019" cy="723403"/>
          </a:xfrm>
          <a:prstGeom prst="rect">
            <a:avLst/>
          </a:prstGeom>
          <a:noFill/>
        </p:spPr>
        <p:txBody>
          <a:bodyPr vert="horz" wrap="square" lIns="0" tIns="0" rIns="0" bIns="0" rtlCol="0" anchor="ctr" anchorCtr="0">
            <a:spAutoFit/>
          </a:bodyPr>
          <a:lstStyle/>
          <a:p>
            <a:pPr algn="ctr"/>
            <a:r>
              <a:rPr lang="zh-CN" altLang="en-US" sz="47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47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Others_2"/>
          <p:cNvSpPr txBox="1"/>
          <p:nvPr>
            <p:custDataLst>
              <p:tags r:id="rId10"/>
            </p:custDataLst>
          </p:nvPr>
        </p:nvSpPr>
        <p:spPr>
          <a:xfrm>
            <a:off x="1846815" y="2797623"/>
            <a:ext cx="2023371" cy="307777"/>
          </a:xfrm>
          <a:prstGeom prst="rect">
            <a:avLst/>
          </a:prstGeom>
          <a:noFill/>
        </p:spPr>
        <p:txBody>
          <a:bodyPr wrap="square" lIns="0" tIns="0" rIns="0" bIns="0">
            <a:spAutoFit/>
          </a:bodyPr>
          <a:lstStyle/>
          <a:p>
            <a:pPr algn="ctr">
              <a:defRPr/>
            </a:pPr>
            <a:r>
              <a:rPr lang="en-US" altLang="zh-CN" sz="20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0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灯片编号占位符 1"/>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3" name="MH_Other_3"/>
          <p:cNvSpPr>
            <a:spLocks noChangeAspect="1"/>
          </p:cNvSpPr>
          <p:nvPr>
            <p:custDataLst>
              <p:tags r:id="rId11"/>
            </p:custDataLst>
          </p:nvPr>
        </p:nvSpPr>
        <p:spPr>
          <a:xfrm>
            <a:off x="4251123" y="3823136"/>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rPr>
              <a:t>5</a:t>
            </a:r>
            <a:endPar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Text_3"/>
          <p:cNvSpPr/>
          <p:nvPr>
            <p:custDataLst>
              <p:tags r:id="rId12"/>
            </p:custDataLst>
          </p:nvPr>
        </p:nvSpPr>
        <p:spPr>
          <a:xfrm>
            <a:off x="4932834" y="3940696"/>
            <a:ext cx="4079235" cy="276999"/>
          </a:xfrm>
          <a:prstGeom prst="rect">
            <a:avLst/>
          </a:prstGeom>
        </p:spPr>
        <p:txBody>
          <a:bodyPr wrap="square" lIns="0" tIns="0" rIns="0" bIns="0" anchor="ctr">
            <a:spAutoFit/>
          </a:bodyPr>
          <a:lstStyle/>
          <a:p>
            <a:pPr lvl="0"/>
            <a:r>
              <a:rPr lang="zh-CN" altLang="en-US" b="1" dirty="0">
                <a:latin typeface="微软雅黑" panose="020B0503020204020204" pitchFamily="34" charset="-122"/>
                <a:ea typeface="微软雅黑" panose="020B0503020204020204" pitchFamily="34" charset="-122"/>
              </a:rPr>
              <a:t>新时代职业发展的趋势</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Tree>
    <p:custDataLst>
      <p:tags r:id="rId13"/>
    </p:custDataLst>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by="(-#ppt_w*2)" calcmode="lin" valueType="num">
                                      <p:cBhvr rctx="PPT">
                                        <p:cTn id="7" dur="500" autoRev="1" fill="hold">
                                          <p:stCondLst>
                                            <p:cond delay="0"/>
                                          </p:stCondLst>
                                        </p:cTn>
                                        <p:tgtEl>
                                          <p:spTgt spid="25"/>
                                        </p:tgtEl>
                                        <p:attrNameLst>
                                          <p:attrName>ppt_w</p:attrName>
                                        </p:attrNameLst>
                                      </p:cBhvr>
                                    </p:anim>
                                    <p:anim by="(#ppt_w*0.50)" calcmode="lin" valueType="num">
                                      <p:cBhvr>
                                        <p:cTn id="8" dur="500" decel="50000" autoRev="1" fill="hold">
                                          <p:stCondLst>
                                            <p:cond delay="0"/>
                                          </p:stCondLst>
                                        </p:cTn>
                                        <p:tgtEl>
                                          <p:spTgt spid="25"/>
                                        </p:tgtEl>
                                        <p:attrNameLst>
                                          <p:attrName>ppt_x</p:attrName>
                                        </p:attrNameLst>
                                      </p:cBhvr>
                                    </p:anim>
                                    <p:anim from="(-#ppt_h/2)" to="(#ppt_y)" calcmode="lin" valueType="num">
                                      <p:cBhvr>
                                        <p:cTn id="9" dur="1000" fill="hold">
                                          <p:stCondLst>
                                            <p:cond delay="0"/>
                                          </p:stCondLst>
                                        </p:cTn>
                                        <p:tgtEl>
                                          <p:spTgt spid="25"/>
                                        </p:tgtEl>
                                        <p:attrNameLst>
                                          <p:attrName>ppt_y</p:attrName>
                                        </p:attrNameLst>
                                      </p:cBhvr>
                                    </p:anim>
                                    <p:animRot by="21600000">
                                      <p:cBhvr>
                                        <p:cTn id="10" dur="1000" fill="hold">
                                          <p:stCondLst>
                                            <p:cond delay="0"/>
                                          </p:stCondLst>
                                        </p:cTn>
                                        <p:tgtEl>
                                          <p:spTgt spid="25"/>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6"/>
                                        </p:tgtEl>
                                        <p:attrNameLst>
                                          <p:attrName>style.visibility</p:attrName>
                                        </p:attrNameLst>
                                      </p:cBhvr>
                                      <p:to>
                                        <p:strVal val="visible"/>
                                      </p:to>
                                    </p:set>
                                    <p:anim by="(-#ppt_w*2)" calcmode="lin" valueType="num">
                                      <p:cBhvr rctx="PPT">
                                        <p:cTn id="13" dur="500" autoRev="1" fill="hold">
                                          <p:stCondLst>
                                            <p:cond delay="0"/>
                                          </p:stCondLst>
                                        </p:cTn>
                                        <p:tgtEl>
                                          <p:spTgt spid="26"/>
                                        </p:tgtEl>
                                        <p:attrNameLst>
                                          <p:attrName>ppt_w</p:attrName>
                                        </p:attrNameLst>
                                      </p:cBhvr>
                                    </p:anim>
                                    <p:anim by="(#ppt_w*0.50)" calcmode="lin" valueType="num">
                                      <p:cBhvr>
                                        <p:cTn id="14" dur="500" decel="50000" autoRev="1" fill="hold">
                                          <p:stCondLst>
                                            <p:cond delay="0"/>
                                          </p:stCondLst>
                                        </p:cTn>
                                        <p:tgtEl>
                                          <p:spTgt spid="26"/>
                                        </p:tgtEl>
                                        <p:attrNameLst>
                                          <p:attrName>ppt_x</p:attrName>
                                        </p:attrNameLst>
                                      </p:cBhvr>
                                    </p:anim>
                                    <p:anim from="(-#ppt_h/2)" to="(#ppt_y)" calcmode="lin" valueType="num">
                                      <p:cBhvr>
                                        <p:cTn id="15" dur="1000" fill="hold">
                                          <p:stCondLst>
                                            <p:cond delay="0"/>
                                          </p:stCondLst>
                                        </p:cTn>
                                        <p:tgtEl>
                                          <p:spTgt spid="26"/>
                                        </p:tgtEl>
                                        <p:attrNameLst>
                                          <p:attrName>ppt_y</p:attrName>
                                        </p:attrNameLst>
                                      </p:cBhvr>
                                    </p:anim>
                                    <p:animRot by="21600000">
                                      <p:cBhvr>
                                        <p:cTn id="16" dur="1000" fill="hold">
                                          <p:stCondLst>
                                            <p:cond delay="0"/>
                                          </p:stCondLst>
                                        </p:cTn>
                                        <p:tgtEl>
                                          <p:spTgt spid="26"/>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fill="hold"/>
                                        <p:tgtEl>
                                          <p:spTgt spid="42"/>
                                        </p:tgtEl>
                                        <p:attrNameLst>
                                          <p:attrName>ppt_x</p:attrName>
                                        </p:attrNameLst>
                                      </p:cBhvr>
                                      <p:tavLst>
                                        <p:tav tm="0">
                                          <p:val>
                                            <p:strVal val="0-#ppt_w/2"/>
                                          </p:val>
                                        </p:tav>
                                        <p:tav tm="100000">
                                          <p:val>
                                            <p:strVal val="#ppt_x"/>
                                          </p:val>
                                        </p:tav>
                                      </p:tavLst>
                                    </p:anim>
                                    <p:anim calcmode="lin" valueType="num">
                                      <p:cBhvr additive="base">
                                        <p:cTn id="22" dur="500" fill="hold"/>
                                        <p:tgtEl>
                                          <p:spTgt spid="42"/>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0-#ppt_w/2"/>
                                          </p:val>
                                        </p:tav>
                                        <p:tav tm="100000">
                                          <p:val>
                                            <p:strVal val="#ppt_x"/>
                                          </p:val>
                                        </p:tav>
                                      </p:tavLst>
                                    </p:anim>
                                    <p:anim calcmode="lin" valueType="num">
                                      <p:cBhvr additive="base">
                                        <p:cTn id="26"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0-#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0-#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0-#ppt_w/2"/>
                                          </p:val>
                                        </p:tav>
                                        <p:tav tm="100000">
                                          <p:val>
                                            <p:strVal val="#ppt_x"/>
                                          </p:val>
                                        </p:tav>
                                      </p:tavLst>
                                    </p:anim>
                                    <p:anim calcmode="lin" valueType="num">
                                      <p:cBhvr additive="base">
                                        <p:cTn id="46"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0-#ppt_w/2"/>
                                          </p:val>
                                        </p:tav>
                                        <p:tav tm="100000">
                                          <p:val>
                                            <p:strVal val="#ppt_x"/>
                                          </p:val>
                                        </p:tav>
                                      </p:tavLst>
                                    </p:anim>
                                    <p:anim calcmode="lin" valueType="num">
                                      <p:cBhvr additive="base">
                                        <p:cTn id="52" dur="500" fill="hold"/>
                                        <p:tgtEl>
                                          <p:spTgt spid="10"/>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0-#ppt_w/2"/>
                                          </p:val>
                                        </p:tav>
                                        <p:tav tm="100000">
                                          <p:val>
                                            <p:strVal val="#ppt_x"/>
                                          </p:val>
                                        </p:tav>
                                      </p:tavLst>
                                    </p:anim>
                                    <p:anim calcmode="lin" valueType="num">
                                      <p:cBhvr additive="base">
                                        <p:cTn id="56"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0-#ppt_w/2"/>
                                          </p:val>
                                        </p:tav>
                                        <p:tav tm="100000">
                                          <p:val>
                                            <p:strVal val="#ppt_x"/>
                                          </p:val>
                                        </p:tav>
                                      </p:tavLst>
                                    </p:anim>
                                    <p:anim calcmode="lin" valueType="num">
                                      <p:cBhvr additive="base">
                                        <p:cTn id="62" dur="500" fill="hold"/>
                                        <p:tgtEl>
                                          <p:spTgt spid="13"/>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0-#ppt_w/2"/>
                                          </p:val>
                                        </p:tav>
                                        <p:tav tm="100000">
                                          <p:val>
                                            <p:strVal val="#ppt_x"/>
                                          </p:val>
                                        </p:tav>
                                      </p:tavLst>
                                    </p:anim>
                                    <p:anim calcmode="lin" valueType="num">
                                      <p:cBhvr additive="base">
                                        <p:cTn id="66"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4" grpId="0" animBg="1"/>
      <p:bldP spid="16" grpId="0" animBg="1"/>
      <p:bldP spid="10" grpId="0" animBg="1"/>
      <p:bldP spid="20" grpId="0"/>
      <p:bldP spid="21" grpId="0"/>
      <p:bldP spid="22" grpId="0"/>
      <p:bldP spid="23" grpId="0"/>
      <p:bldP spid="25" grpId="0"/>
      <p:bldP spid="26" grpId="0"/>
      <p:bldP spid="13" grpId="0" animBg="1"/>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972029" y="2068417"/>
            <a:ext cx="7857788" cy="3046095"/>
          </a:xfrm>
          <a:prstGeom prst="rect">
            <a:avLst/>
          </a:prstGeom>
          <a:noFill/>
        </p:spPr>
        <p:txBody>
          <a:bodyPr wrap="square">
            <a:spAutoFit/>
          </a:bodyPr>
          <a:lstStyle/>
          <a:p>
            <a:r>
              <a:rPr sz="1600" dirty="0"/>
              <a:t>2022 年 9 月 27 日，人力资源社会保障部颁布《中华人民共和国职业分类大典（2022 年版）》，明确我国职业分类结构包括大类 8 个、中类 79 个、小类 449 个、细类（职业）1 639 个。与 2015 年版大典相比，2022 年版大典对分类体系进行了修订，把新颁布的 74 个职业纳入大典中，在保持 8 大类不变的情况下，净增了 158 个新的职业，增加了法律事务及辅助人员等 4 个中类，数字技术工程技术人员等 15 个小类，碳汇计量评估师等职业（含 2015 年版大典颁布后发布的新职业）。</a:t>
            </a:r>
            <a:endParaRPr sz="1600" dirty="0"/>
          </a:p>
          <a:p>
            <a:r>
              <a:rPr sz="1600" dirty="0"/>
              <a:t>职业的 8 个大类如下。第 1 大类：党的机关、国家机关、群众团体和社会组织、事业单位负责人。第 2 大类：专业技术人员。第 3 大类：办事人员和有关人员。第 4 大类：社会生产服务和生活服务人员。第 5 大类：农、林、牧、渔业生产及辅助人员。第 6 大类：生产制造及有关人员。第 7 大类：军队人员。第 8 大类：不便分类的其他从业人员。</a:t>
            </a:r>
            <a:endParaRPr sz="1600" dirty="0"/>
          </a:p>
          <a:p>
            <a:endParaRPr sz="1600" dirty="0"/>
          </a:p>
        </p:txBody>
      </p:sp>
      <p:sp>
        <p:nvSpPr>
          <p:cNvPr id="8" name="文本框 7"/>
          <p:cNvSpPr txBox="1"/>
          <p:nvPr/>
        </p:nvSpPr>
        <p:spPr>
          <a:xfrm>
            <a:off x="950595" y="1455420"/>
            <a:ext cx="5947410" cy="39878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中华人民共和国职业分类大典</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的分类</a:t>
            </a:r>
            <a:endParaRPr lang="zh-CN" altLang="en-US" sz="20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9" name="任意多边形: 形状 18"/>
          <p:cNvSpPr/>
          <p:nvPr/>
        </p:nvSpPr>
        <p:spPr bwMode="auto">
          <a:xfrm>
            <a:off x="323391" y="1336995"/>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0" name="任意多边形: 形状 19"/>
          <p:cNvSpPr/>
          <p:nvPr/>
        </p:nvSpPr>
        <p:spPr bwMode="auto">
          <a:xfrm>
            <a:off x="459422" y="1455320"/>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
        <p:nvSpPr>
          <p:cNvPr id="7" name="文本框 6"/>
          <p:cNvSpPr txBox="1"/>
          <p:nvPr>
            <p:custDataLst>
              <p:tags r:id="rId1"/>
            </p:custDataLst>
          </p:nvPr>
        </p:nvSpPr>
        <p:spPr>
          <a:xfrm>
            <a:off x="2682584" y="253333"/>
            <a:ext cx="3276364"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四、职业的分类</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ircle(in)">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9" grpId="0" animBg="1"/>
      <p:bldP spid="2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1024282" y="980564"/>
            <a:ext cx="7887855"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（二）国民经济行业分类</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158115" y="1564005"/>
            <a:ext cx="8816975" cy="3784600"/>
          </a:xfrm>
          <a:prstGeom prst="rect">
            <a:avLst/>
          </a:prstGeom>
          <a:noFill/>
        </p:spPr>
        <p:txBody>
          <a:bodyPr wrap="square">
            <a:spAutoFit/>
          </a:bodyPr>
          <a:lstStyle/>
          <a:p>
            <a:pPr>
              <a:lnSpc>
                <a:spcPct val="150000"/>
              </a:lnSpc>
            </a:pPr>
            <a:r>
              <a:rPr sz="1600" dirty="0"/>
              <a:t>《国民经济行业分类》（GB/T 4754—2017）中明确我国行业分类共有 20 个门类、97 个大类、473 个中类、1 381 个小类。与 2011 年版比较，门类没有变化，大类增加了 1 个，中类增加了 41 个，小类增加了 286 个。其中，为体现新产业、新业态、新商业模式，主要增加以下行业类别。</a:t>
            </a:r>
            <a:endParaRPr sz="1600" dirty="0"/>
          </a:p>
          <a:p>
            <a:pPr>
              <a:lnSpc>
                <a:spcPct val="150000"/>
              </a:lnSpc>
            </a:pPr>
            <a:r>
              <a:rPr sz="1600" dirty="0"/>
              <a:t>（1）农、林、牧、渔业门类中的种子种苗培育活动、畜牧良种繁殖活动、畜禽粪污处理活动。</a:t>
            </a:r>
            <a:endParaRPr sz="1600" dirty="0"/>
          </a:p>
          <a:p>
            <a:pPr>
              <a:lnSpc>
                <a:spcPct val="150000"/>
              </a:lnSpc>
            </a:pPr>
            <a:r>
              <a:rPr sz="1600" dirty="0"/>
              <a:t>（2）采矿业门类中的海洋石油开采。</a:t>
            </a:r>
            <a:endParaRPr sz="1600" dirty="0"/>
          </a:p>
          <a:p>
            <a:pPr>
              <a:lnSpc>
                <a:spcPct val="150000"/>
              </a:lnSpc>
            </a:pPr>
            <a:r>
              <a:rPr sz="1600" dirty="0"/>
              <a:t>（3）制造业门类中的生物质液体燃料生产、生物质致密成型燃料加工、基因工程药物和疫苗制造、特种玻璃制造、工业机器人制造、特殊作业机器人制造、增材制造、装备制造、新能源车整车制造、高铁车组制造、可穿戴智能设备制造、智能车载设备制造、智能无人飞行器制造、服务消费机器人制造。</a:t>
            </a:r>
            <a:endParaRPr sz="1600" dirty="0"/>
          </a:p>
          <a:p>
            <a:pPr>
              <a:lnSpc>
                <a:spcPct val="150000"/>
              </a:lnSpc>
            </a:pPr>
            <a:endParaRPr sz="1600" dirty="0"/>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396517" y="946409"/>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5" name="任意多边形: 形状 14"/>
          <p:cNvSpPr/>
          <p:nvPr/>
        </p:nvSpPr>
        <p:spPr bwMode="auto">
          <a:xfrm>
            <a:off x="569230" y="1064837"/>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 name="文本框 6"/>
          <p:cNvSpPr txBox="1"/>
          <p:nvPr>
            <p:custDataLst>
              <p:tags r:id="rId1"/>
            </p:custDataLst>
          </p:nvPr>
        </p:nvSpPr>
        <p:spPr>
          <a:xfrm>
            <a:off x="2682584" y="253333"/>
            <a:ext cx="327636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四、职业的分类</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down)">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bldLvl="0" animBg="1"/>
      <p:bldP spid="15"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1024282" y="980564"/>
            <a:ext cx="7887855"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（二）国民经济行业分类</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158115" y="1564005"/>
            <a:ext cx="8816975" cy="3415030"/>
          </a:xfrm>
          <a:prstGeom prst="rect">
            <a:avLst/>
          </a:prstGeom>
          <a:noFill/>
        </p:spPr>
        <p:txBody>
          <a:bodyPr wrap="square">
            <a:spAutoFit/>
          </a:bodyPr>
          <a:lstStyle/>
          <a:p>
            <a:pPr>
              <a:lnSpc>
                <a:spcPct val="150000"/>
              </a:lnSpc>
            </a:pPr>
            <a:r>
              <a:rPr sz="1600" dirty="0"/>
              <a:t>（4）电力、热力、燃气及水生产和供应业门类中的生物质能发电、海水淡化处理。</a:t>
            </a:r>
            <a:endParaRPr sz="1600" dirty="0"/>
          </a:p>
          <a:p>
            <a:pPr>
              <a:lnSpc>
                <a:spcPct val="150000"/>
              </a:lnSpc>
            </a:pPr>
            <a:r>
              <a:rPr sz="1600" dirty="0"/>
              <a:t>（5）建筑业门类中的节能环保工程施工、核电工程施工、风能发电工程施工、太阳能发电工程</a:t>
            </a:r>
            <a:endParaRPr sz="1600" dirty="0"/>
          </a:p>
          <a:p>
            <a:pPr>
              <a:lnSpc>
                <a:spcPct val="150000"/>
              </a:lnSpc>
            </a:pPr>
            <a:r>
              <a:rPr sz="1600" dirty="0"/>
              <a:t>施工。</a:t>
            </a:r>
            <a:endParaRPr sz="1600" dirty="0"/>
          </a:p>
          <a:p>
            <a:pPr>
              <a:lnSpc>
                <a:spcPct val="150000"/>
              </a:lnSpc>
            </a:pPr>
            <a:r>
              <a:rPr sz="1600" dirty="0"/>
              <a:t>（6）批发和零售业门类中的互联网批发。</a:t>
            </a:r>
            <a:endParaRPr sz="1600" dirty="0"/>
          </a:p>
          <a:p>
            <a:pPr>
              <a:lnSpc>
                <a:spcPct val="150000"/>
              </a:lnSpc>
            </a:pPr>
            <a:r>
              <a:rPr sz="1600" dirty="0"/>
              <a:t>（7）交通运输、仓储和邮政业门类中的公共自行车服务、多式联运。</a:t>
            </a:r>
            <a:endParaRPr sz="1600" dirty="0"/>
          </a:p>
          <a:p>
            <a:pPr>
              <a:lnSpc>
                <a:spcPct val="150000"/>
              </a:lnSpc>
            </a:pPr>
            <a:r>
              <a:rPr sz="1600" dirty="0"/>
              <a:t>（8）住宿和餐饮业门类中的民宿服务、露营地服务、外卖送餐服务。</a:t>
            </a:r>
            <a:endParaRPr sz="1600" dirty="0"/>
          </a:p>
          <a:p>
            <a:pPr>
              <a:lnSpc>
                <a:spcPct val="150000"/>
              </a:lnSpc>
            </a:pPr>
            <a:r>
              <a:rPr sz="1600" dirty="0"/>
              <a:t>（9）信息传输、软件和信息技术服务业门类中的互联网生产服务平台、互联网生活服务平台、</a:t>
            </a:r>
            <a:endParaRPr sz="1600" dirty="0"/>
          </a:p>
          <a:p>
            <a:pPr>
              <a:lnSpc>
                <a:spcPct val="150000"/>
              </a:lnSpc>
            </a:pPr>
            <a:r>
              <a:rPr sz="1600" dirty="0"/>
              <a:t>互联网科技创新平台、互联网公共服务平台、其他互联网平台、互联网数据服务、物联网技术服务、地理遥感信息服务。</a:t>
            </a:r>
            <a:endParaRPr sz="1600" dirty="0"/>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396517" y="946409"/>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5" name="任意多边形: 形状 14"/>
          <p:cNvSpPr/>
          <p:nvPr/>
        </p:nvSpPr>
        <p:spPr bwMode="auto">
          <a:xfrm>
            <a:off x="569230" y="1064837"/>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 name="文本框 6"/>
          <p:cNvSpPr txBox="1"/>
          <p:nvPr>
            <p:custDataLst>
              <p:tags r:id="rId1"/>
            </p:custDataLst>
          </p:nvPr>
        </p:nvSpPr>
        <p:spPr>
          <a:xfrm>
            <a:off x="2682584" y="253333"/>
            <a:ext cx="327636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四、职业的分类</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down)">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bldLvl="0" animBg="1"/>
      <p:bldP spid="15"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1024282" y="980564"/>
            <a:ext cx="7887855"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（二）国民经济行业分类</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158115" y="1564005"/>
            <a:ext cx="8816975" cy="2306955"/>
          </a:xfrm>
          <a:prstGeom prst="rect">
            <a:avLst/>
          </a:prstGeom>
          <a:noFill/>
        </p:spPr>
        <p:txBody>
          <a:bodyPr wrap="square">
            <a:spAutoFit/>
          </a:bodyPr>
          <a:lstStyle/>
          <a:p>
            <a:pPr>
              <a:lnSpc>
                <a:spcPct val="150000"/>
              </a:lnSpc>
            </a:pPr>
            <a:r>
              <a:rPr sz="1600" dirty="0"/>
              <a:t>（10）金融业门类中的小额贷款公司服务、消费金融公司服务、网络借贷服务、创业投资基金、</a:t>
            </a:r>
            <a:endParaRPr sz="1600" dirty="0"/>
          </a:p>
          <a:p>
            <a:pPr>
              <a:lnSpc>
                <a:spcPct val="150000"/>
              </a:lnSpc>
            </a:pPr>
            <a:r>
              <a:rPr sz="1600" dirty="0"/>
              <a:t>天使投资。</a:t>
            </a:r>
            <a:endParaRPr sz="1600" dirty="0"/>
          </a:p>
          <a:p>
            <a:pPr>
              <a:lnSpc>
                <a:spcPct val="150000"/>
              </a:lnSpc>
            </a:pPr>
            <a:r>
              <a:rPr sz="1600" dirty="0"/>
              <a:t>（11）租赁和商务服务业门类中的园区管理服务、商业综合体管理服务、供应链管理服务。</a:t>
            </a:r>
            <a:endParaRPr sz="1600" dirty="0"/>
          </a:p>
          <a:p>
            <a:pPr>
              <a:lnSpc>
                <a:spcPct val="150000"/>
              </a:lnSpc>
            </a:pPr>
            <a:r>
              <a:rPr sz="1600" dirty="0"/>
              <a:t>（12）科学研究和技术服务业门类中的工业设计服务、新能源技术推广服务、环保技术推广服</a:t>
            </a:r>
            <a:endParaRPr sz="1600" dirty="0"/>
          </a:p>
          <a:p>
            <a:pPr>
              <a:lnSpc>
                <a:spcPct val="150000"/>
              </a:lnSpc>
            </a:pPr>
            <a:r>
              <a:rPr sz="1600" dirty="0"/>
              <a:t>务、三维（3D）打印技术推广服务、创业空间服务。</a:t>
            </a:r>
            <a:endParaRPr sz="1600" dirty="0"/>
          </a:p>
          <a:p>
            <a:pPr>
              <a:lnSpc>
                <a:spcPct val="150000"/>
              </a:lnSpc>
            </a:pPr>
            <a:r>
              <a:rPr sz="1600" dirty="0"/>
              <a:t>（13）水利、环境和公共设施管理业门类中的土地管理业等。</a:t>
            </a:r>
            <a:endParaRPr sz="1600" dirty="0"/>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396517" y="946409"/>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5" name="任意多边形: 形状 14"/>
          <p:cNvSpPr/>
          <p:nvPr/>
        </p:nvSpPr>
        <p:spPr bwMode="auto">
          <a:xfrm>
            <a:off x="569230" y="1064837"/>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 name="文本框 6"/>
          <p:cNvSpPr txBox="1"/>
          <p:nvPr>
            <p:custDataLst>
              <p:tags r:id="rId1"/>
            </p:custDataLst>
          </p:nvPr>
        </p:nvSpPr>
        <p:spPr>
          <a:xfrm>
            <a:off x="2682584" y="253333"/>
            <a:ext cx="327636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四、职业的分类</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down)">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bldLvl="0" animBg="1"/>
      <p:bldP spid="15"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63"/>
          <p:cNvSpPr/>
          <p:nvPr/>
        </p:nvSpPr>
        <p:spPr>
          <a:xfrm>
            <a:off x="3342450" y="1399386"/>
            <a:ext cx="1222809" cy="1205408"/>
          </a:xfrm>
          <a:custGeom>
            <a:avLst/>
            <a:gdLst>
              <a:gd name="connsiteX0" fmla="*/ 615064 w 1870190"/>
              <a:gd name="connsiteY0" fmla="*/ 0 h 1843677"/>
              <a:gd name="connsiteX1" fmla="*/ 1049979 w 1870190"/>
              <a:gd name="connsiteY1" fmla="*/ 180148 h 1843677"/>
              <a:gd name="connsiteX2" fmla="*/ 1870190 w 1870190"/>
              <a:gd name="connsiteY2" fmla="*/ 1000359 h 1843677"/>
              <a:gd name="connsiteX3" fmla="*/ 1828048 w 1870190"/>
              <a:gd name="connsiteY3" fmla="*/ 1002487 h 1843677"/>
              <a:gd name="connsiteX4" fmla="*/ 986041 w 1870190"/>
              <a:gd name="connsiteY4" fmla="*/ 1763755 h 1843677"/>
              <a:gd name="connsiteX5" fmla="*/ 973843 w 1870190"/>
              <a:gd name="connsiteY5" fmla="*/ 1843677 h 1843677"/>
              <a:gd name="connsiteX6" fmla="*/ 180147 w 1870190"/>
              <a:gd name="connsiteY6" fmla="*/ 1049981 h 1843677"/>
              <a:gd name="connsiteX7" fmla="*/ 180147 w 1870190"/>
              <a:gd name="connsiteY7" fmla="*/ 180148 h 1843677"/>
              <a:gd name="connsiteX8" fmla="*/ 615064 w 1870190"/>
              <a:gd name="connsiteY8" fmla="*/ 0 h 184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70190" h="1843677">
                <a:moveTo>
                  <a:pt x="615064" y="0"/>
                </a:moveTo>
                <a:cubicBezTo>
                  <a:pt x="772472" y="1"/>
                  <a:pt x="929881" y="60049"/>
                  <a:pt x="1049979" y="180148"/>
                </a:cubicBezTo>
                <a:lnTo>
                  <a:pt x="1870190" y="1000359"/>
                </a:lnTo>
                <a:lnTo>
                  <a:pt x="1828048" y="1002487"/>
                </a:lnTo>
                <a:cubicBezTo>
                  <a:pt x="1408674" y="1045077"/>
                  <a:pt x="1069131" y="1357708"/>
                  <a:pt x="986041" y="1763755"/>
                </a:cubicBezTo>
                <a:lnTo>
                  <a:pt x="973843" y="1843677"/>
                </a:lnTo>
                <a:lnTo>
                  <a:pt x="180147" y="1049981"/>
                </a:lnTo>
                <a:cubicBezTo>
                  <a:pt x="-60050" y="809784"/>
                  <a:pt x="-60050" y="420345"/>
                  <a:pt x="180147" y="180148"/>
                </a:cubicBezTo>
                <a:cubicBezTo>
                  <a:pt x="300246" y="60049"/>
                  <a:pt x="457654" y="1"/>
                  <a:pt x="615064" y="0"/>
                </a:cubicBez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1" name="任意多边形 64"/>
          <p:cNvSpPr/>
          <p:nvPr/>
        </p:nvSpPr>
        <p:spPr>
          <a:xfrm>
            <a:off x="4677650" y="1412773"/>
            <a:ext cx="1212590" cy="1231370"/>
          </a:xfrm>
          <a:custGeom>
            <a:avLst/>
            <a:gdLst>
              <a:gd name="connsiteX0" fmla="*/ 1239496 w 1854559"/>
              <a:gd name="connsiteY0" fmla="*/ 0 h 1883386"/>
              <a:gd name="connsiteX1" fmla="*/ 1674412 w 1854559"/>
              <a:gd name="connsiteY1" fmla="*/ 180147 h 1883386"/>
              <a:gd name="connsiteX2" fmla="*/ 1674413 w 1854559"/>
              <a:gd name="connsiteY2" fmla="*/ 1049980 h 1883386"/>
              <a:gd name="connsiteX3" fmla="*/ 841007 w 1854559"/>
              <a:gd name="connsiteY3" fmla="*/ 1883386 h 1883386"/>
              <a:gd name="connsiteX4" fmla="*/ 838743 w 1854559"/>
              <a:gd name="connsiteY4" fmla="*/ 1838559 h 1883386"/>
              <a:gd name="connsiteX5" fmla="*/ 77475 w 1854559"/>
              <a:gd name="connsiteY5" fmla="*/ 996552 h 1883386"/>
              <a:gd name="connsiteX6" fmla="*/ 0 w 1854559"/>
              <a:gd name="connsiteY6" fmla="*/ 984728 h 1883386"/>
              <a:gd name="connsiteX7" fmla="*/ 804580 w 1854559"/>
              <a:gd name="connsiteY7" fmla="*/ 180147 h 1883386"/>
              <a:gd name="connsiteX8" fmla="*/ 1239496 w 1854559"/>
              <a:gd name="connsiteY8" fmla="*/ 0 h 1883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4559" h="1883386">
                <a:moveTo>
                  <a:pt x="1239496" y="0"/>
                </a:moveTo>
                <a:cubicBezTo>
                  <a:pt x="1396905" y="0"/>
                  <a:pt x="1554314" y="60049"/>
                  <a:pt x="1674412" y="180147"/>
                </a:cubicBezTo>
                <a:cubicBezTo>
                  <a:pt x="1914609" y="420344"/>
                  <a:pt x="1914609" y="809783"/>
                  <a:pt x="1674413" y="1049980"/>
                </a:cubicBezTo>
                <a:lnTo>
                  <a:pt x="841007" y="1883386"/>
                </a:lnTo>
                <a:lnTo>
                  <a:pt x="838743" y="1838559"/>
                </a:lnTo>
                <a:cubicBezTo>
                  <a:pt x="796153" y="1419185"/>
                  <a:pt x="483523" y="1079642"/>
                  <a:pt x="77475" y="996552"/>
                </a:cubicBezTo>
                <a:lnTo>
                  <a:pt x="0" y="984728"/>
                </a:lnTo>
                <a:lnTo>
                  <a:pt x="804580" y="180147"/>
                </a:lnTo>
                <a:cubicBezTo>
                  <a:pt x="924679" y="60049"/>
                  <a:pt x="1082088" y="0"/>
                  <a:pt x="1239496" y="0"/>
                </a:cubicBezTo>
                <a:close/>
              </a:path>
            </a:pathLst>
          </a:custGeom>
          <a:solidFill>
            <a:schemeClr val="accent2"/>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2" name="任意多边形 65"/>
          <p:cNvSpPr/>
          <p:nvPr/>
        </p:nvSpPr>
        <p:spPr>
          <a:xfrm>
            <a:off x="4676049" y="2715580"/>
            <a:ext cx="1217560" cy="1234828"/>
          </a:xfrm>
          <a:custGeom>
            <a:avLst/>
            <a:gdLst>
              <a:gd name="connsiteX0" fmla="*/ 843318 w 1862160"/>
              <a:gd name="connsiteY0" fmla="*/ 0 h 1888674"/>
              <a:gd name="connsiteX1" fmla="*/ 1682013 w 1862160"/>
              <a:gd name="connsiteY1" fmla="*/ 838695 h 1888674"/>
              <a:gd name="connsiteX2" fmla="*/ 1682013 w 1862160"/>
              <a:gd name="connsiteY2" fmla="*/ 1708527 h 1888674"/>
              <a:gd name="connsiteX3" fmla="*/ 812180 w 1862160"/>
              <a:gd name="connsiteY3" fmla="*/ 1708527 h 1888674"/>
              <a:gd name="connsiteX4" fmla="*/ 0 w 1862160"/>
              <a:gd name="connsiteY4" fmla="*/ 896347 h 1888674"/>
              <a:gd name="connsiteX5" fmla="*/ 79922 w 1862160"/>
              <a:gd name="connsiteY5" fmla="*/ 884149 h 1888674"/>
              <a:gd name="connsiteX6" fmla="*/ 841190 w 1862160"/>
              <a:gd name="connsiteY6" fmla="*/ 42142 h 1888674"/>
              <a:gd name="connsiteX7" fmla="*/ 843318 w 1862160"/>
              <a:gd name="connsiteY7" fmla="*/ 0 h 1888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2160" h="1888674">
                <a:moveTo>
                  <a:pt x="843318" y="0"/>
                </a:moveTo>
                <a:lnTo>
                  <a:pt x="1682013" y="838695"/>
                </a:lnTo>
                <a:cubicBezTo>
                  <a:pt x="1922209" y="1078891"/>
                  <a:pt x="1922209" y="1468330"/>
                  <a:pt x="1682013" y="1708527"/>
                </a:cubicBezTo>
                <a:cubicBezTo>
                  <a:pt x="1441816" y="1948724"/>
                  <a:pt x="1052377" y="1948724"/>
                  <a:pt x="812180" y="1708527"/>
                </a:cubicBezTo>
                <a:lnTo>
                  <a:pt x="0" y="896347"/>
                </a:lnTo>
                <a:lnTo>
                  <a:pt x="79922" y="884149"/>
                </a:lnTo>
                <a:cubicBezTo>
                  <a:pt x="485970" y="801060"/>
                  <a:pt x="798600" y="461516"/>
                  <a:pt x="841190" y="42142"/>
                </a:cubicBezTo>
                <a:lnTo>
                  <a:pt x="843318" y="0"/>
                </a:lnTo>
                <a:close/>
              </a:path>
            </a:pathLst>
          </a:custGeom>
          <a:solidFill>
            <a:schemeClr val="accent4"/>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3" name="任意多边形 66"/>
          <p:cNvSpPr/>
          <p:nvPr/>
        </p:nvSpPr>
        <p:spPr>
          <a:xfrm>
            <a:off x="3339080" y="2754774"/>
            <a:ext cx="1227936" cy="1209021"/>
          </a:xfrm>
          <a:custGeom>
            <a:avLst/>
            <a:gdLst>
              <a:gd name="connsiteX0" fmla="*/ 979371 w 1878030"/>
              <a:gd name="connsiteY0" fmla="*/ 0 h 1849202"/>
              <a:gd name="connsiteX1" fmla="*/ 991195 w 1878030"/>
              <a:gd name="connsiteY1" fmla="*/ 77475 h 1849202"/>
              <a:gd name="connsiteX2" fmla="*/ 1833202 w 1878030"/>
              <a:gd name="connsiteY2" fmla="*/ 838743 h 1849202"/>
              <a:gd name="connsiteX3" fmla="*/ 1878030 w 1878030"/>
              <a:gd name="connsiteY3" fmla="*/ 841007 h 1849202"/>
              <a:gd name="connsiteX4" fmla="*/ 1049980 w 1878030"/>
              <a:gd name="connsiteY4" fmla="*/ 1669055 h 1849202"/>
              <a:gd name="connsiteX5" fmla="*/ 180148 w 1878030"/>
              <a:gd name="connsiteY5" fmla="*/ 1669055 h 1849202"/>
              <a:gd name="connsiteX6" fmla="*/ 0 w 1878030"/>
              <a:gd name="connsiteY6" fmla="*/ 1234138 h 1849202"/>
              <a:gd name="connsiteX7" fmla="*/ 180148 w 1878030"/>
              <a:gd name="connsiteY7" fmla="*/ 799223 h 1849202"/>
              <a:gd name="connsiteX8" fmla="*/ 979371 w 1878030"/>
              <a:gd name="connsiteY8" fmla="*/ 0 h 1849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78030" h="1849202">
                <a:moveTo>
                  <a:pt x="979371" y="0"/>
                </a:moveTo>
                <a:lnTo>
                  <a:pt x="991195" y="77475"/>
                </a:lnTo>
                <a:cubicBezTo>
                  <a:pt x="1074285" y="483523"/>
                  <a:pt x="1413828" y="796153"/>
                  <a:pt x="1833202" y="838743"/>
                </a:cubicBezTo>
                <a:lnTo>
                  <a:pt x="1878030" y="841007"/>
                </a:lnTo>
                <a:lnTo>
                  <a:pt x="1049980" y="1669055"/>
                </a:lnTo>
                <a:cubicBezTo>
                  <a:pt x="809784" y="1909252"/>
                  <a:pt x="420345" y="1909252"/>
                  <a:pt x="180148" y="1669055"/>
                </a:cubicBezTo>
                <a:cubicBezTo>
                  <a:pt x="60049" y="1548956"/>
                  <a:pt x="1" y="1391548"/>
                  <a:pt x="0" y="1234138"/>
                </a:cubicBezTo>
                <a:cubicBezTo>
                  <a:pt x="1" y="1076730"/>
                  <a:pt x="60049" y="919321"/>
                  <a:pt x="180148" y="799223"/>
                </a:cubicBezTo>
                <a:lnTo>
                  <a:pt x="979371" y="0"/>
                </a:lnTo>
                <a:close/>
              </a:path>
            </a:pathLst>
          </a:custGeom>
          <a:solidFill>
            <a:schemeClr val="accent3"/>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4" name="任意多边形 70"/>
          <p:cNvSpPr/>
          <p:nvPr/>
        </p:nvSpPr>
        <p:spPr>
          <a:xfrm>
            <a:off x="3954354" y="2695613"/>
            <a:ext cx="647502" cy="631677"/>
          </a:xfrm>
          <a:custGeom>
            <a:avLst/>
            <a:gdLst>
              <a:gd name="connsiteX0" fmla="*/ 0 w 990303"/>
              <a:gd name="connsiteY0" fmla="*/ 0 h 966152"/>
              <a:gd name="connsiteX1" fmla="*/ 391212 w 990303"/>
              <a:gd name="connsiteY1" fmla="*/ 0 h 966152"/>
              <a:gd name="connsiteX2" fmla="*/ 400871 w 990303"/>
              <a:gd name="connsiteY2" fmla="*/ 95820 h 966152"/>
              <a:gd name="connsiteX3" fmla="*/ 990303 w 990303"/>
              <a:gd name="connsiteY3" fmla="*/ 576220 h 966152"/>
              <a:gd name="connsiteX4" fmla="*/ 990303 w 990303"/>
              <a:gd name="connsiteY4" fmla="*/ 966152 h 966152"/>
              <a:gd name="connsiteX5" fmla="*/ 3835 w 990303"/>
              <a:gd name="connsiteY5" fmla="*/ 75949 h 966152"/>
              <a:gd name="connsiteX6" fmla="*/ 0 w 990303"/>
              <a:gd name="connsiteY6" fmla="*/ 0 h 9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303" h="966152">
                <a:moveTo>
                  <a:pt x="0" y="0"/>
                </a:moveTo>
                <a:lnTo>
                  <a:pt x="391212" y="0"/>
                </a:lnTo>
                <a:lnTo>
                  <a:pt x="400871" y="95820"/>
                </a:lnTo>
                <a:cubicBezTo>
                  <a:pt x="456974" y="369984"/>
                  <a:pt x="699554" y="576220"/>
                  <a:pt x="990303" y="576220"/>
                </a:cubicBezTo>
                <a:lnTo>
                  <a:pt x="990303" y="966152"/>
                </a:lnTo>
                <a:cubicBezTo>
                  <a:pt x="476893" y="966152"/>
                  <a:pt x="54615" y="575963"/>
                  <a:pt x="3835" y="75949"/>
                </a:cubicBezTo>
                <a:lnTo>
                  <a:pt x="0" y="0"/>
                </a:lnTo>
                <a:close/>
              </a:path>
            </a:pathLst>
          </a:custGeom>
          <a:solidFill>
            <a:schemeClr val="accent3">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a:endParaRPr lang="zh-CN" altLang="en-US" sz="1780" kern="0" dirty="0">
              <a:solidFill>
                <a:prstClr val="white"/>
              </a:solidFill>
              <a:latin typeface="楷体" panose="02010609060101010101" pitchFamily="2" charset="-122"/>
            </a:endParaRPr>
          </a:p>
        </p:txBody>
      </p:sp>
      <p:sp>
        <p:nvSpPr>
          <p:cNvPr id="15" name="任意多边形 71"/>
          <p:cNvSpPr/>
          <p:nvPr/>
        </p:nvSpPr>
        <p:spPr>
          <a:xfrm>
            <a:off x="3953515" y="2030678"/>
            <a:ext cx="648342" cy="664936"/>
          </a:xfrm>
          <a:custGeom>
            <a:avLst/>
            <a:gdLst>
              <a:gd name="connsiteX0" fmla="*/ 991587 w 991587"/>
              <a:gd name="connsiteY0" fmla="*/ 0 h 1017022"/>
              <a:gd name="connsiteX1" fmla="*/ 991587 w 991587"/>
              <a:gd name="connsiteY1" fmla="*/ 389932 h 1017022"/>
              <a:gd name="connsiteX2" fmla="*/ 389932 w 991587"/>
              <a:gd name="connsiteY2" fmla="*/ 991587 h 1017022"/>
              <a:gd name="connsiteX3" fmla="*/ 392496 w 991587"/>
              <a:gd name="connsiteY3" fmla="*/ 1017022 h 1017022"/>
              <a:gd name="connsiteX4" fmla="*/ 1284 w 991587"/>
              <a:gd name="connsiteY4" fmla="*/ 1017022 h 1017022"/>
              <a:gd name="connsiteX5" fmla="*/ 0 w 991587"/>
              <a:gd name="connsiteY5" fmla="*/ 991587 h 1017022"/>
              <a:gd name="connsiteX6" fmla="*/ 991587 w 991587"/>
              <a:gd name="connsiteY6" fmla="*/ 0 h 10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1587" h="1017022">
                <a:moveTo>
                  <a:pt x="991587" y="0"/>
                </a:moveTo>
                <a:lnTo>
                  <a:pt x="991587" y="389932"/>
                </a:lnTo>
                <a:cubicBezTo>
                  <a:pt x="659302" y="389932"/>
                  <a:pt x="389932" y="659302"/>
                  <a:pt x="389932" y="991587"/>
                </a:cubicBezTo>
                <a:lnTo>
                  <a:pt x="392496" y="1017022"/>
                </a:lnTo>
                <a:lnTo>
                  <a:pt x="1284" y="1017022"/>
                </a:lnTo>
                <a:lnTo>
                  <a:pt x="0" y="991587"/>
                </a:lnTo>
                <a:cubicBezTo>
                  <a:pt x="0" y="443949"/>
                  <a:pt x="443949" y="0"/>
                  <a:pt x="991587" y="0"/>
                </a:cubicBezTo>
                <a:close/>
              </a:path>
            </a:pathLst>
          </a:custGeom>
          <a:solidFill>
            <a:schemeClr val="accent1">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6" name="任意多边形 72"/>
          <p:cNvSpPr/>
          <p:nvPr/>
        </p:nvSpPr>
        <p:spPr>
          <a:xfrm>
            <a:off x="4601855" y="2695613"/>
            <a:ext cx="647502" cy="631677"/>
          </a:xfrm>
          <a:custGeom>
            <a:avLst/>
            <a:gdLst>
              <a:gd name="connsiteX0" fmla="*/ 599091 w 990303"/>
              <a:gd name="connsiteY0" fmla="*/ 0 h 966152"/>
              <a:gd name="connsiteX1" fmla="*/ 990303 w 990303"/>
              <a:gd name="connsiteY1" fmla="*/ 0 h 966152"/>
              <a:gd name="connsiteX2" fmla="*/ 986468 w 990303"/>
              <a:gd name="connsiteY2" fmla="*/ 75949 h 966152"/>
              <a:gd name="connsiteX3" fmla="*/ 0 w 990303"/>
              <a:gd name="connsiteY3" fmla="*/ 966152 h 966152"/>
              <a:gd name="connsiteX4" fmla="*/ 0 w 990303"/>
              <a:gd name="connsiteY4" fmla="*/ 576220 h 966152"/>
              <a:gd name="connsiteX5" fmla="*/ 589432 w 990303"/>
              <a:gd name="connsiteY5" fmla="*/ 95820 h 966152"/>
              <a:gd name="connsiteX6" fmla="*/ 599091 w 990303"/>
              <a:gd name="connsiteY6" fmla="*/ 0 h 9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303" h="966152">
                <a:moveTo>
                  <a:pt x="599091" y="0"/>
                </a:moveTo>
                <a:lnTo>
                  <a:pt x="990303" y="0"/>
                </a:lnTo>
                <a:lnTo>
                  <a:pt x="986468" y="75949"/>
                </a:lnTo>
                <a:cubicBezTo>
                  <a:pt x="935689" y="575963"/>
                  <a:pt x="513411" y="966152"/>
                  <a:pt x="0" y="966152"/>
                </a:cubicBezTo>
                <a:lnTo>
                  <a:pt x="0" y="576220"/>
                </a:lnTo>
                <a:cubicBezTo>
                  <a:pt x="290750" y="576220"/>
                  <a:pt x="533330" y="369984"/>
                  <a:pt x="589432" y="95820"/>
                </a:cubicBezTo>
                <a:lnTo>
                  <a:pt x="599091" y="0"/>
                </a:lnTo>
                <a:close/>
              </a:path>
            </a:pathLst>
          </a:custGeom>
          <a:solidFill>
            <a:schemeClr val="accent4">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a:endParaRPr lang="zh-CN" altLang="en-US" sz="1780" kern="0" dirty="0">
              <a:solidFill>
                <a:prstClr val="white"/>
              </a:solidFill>
              <a:latin typeface="楷体" panose="02010609060101010101" pitchFamily="2" charset="-122"/>
            </a:endParaRPr>
          </a:p>
        </p:txBody>
      </p:sp>
      <p:sp>
        <p:nvSpPr>
          <p:cNvPr id="17" name="任意多边形 73"/>
          <p:cNvSpPr/>
          <p:nvPr/>
        </p:nvSpPr>
        <p:spPr>
          <a:xfrm>
            <a:off x="4601856" y="2030678"/>
            <a:ext cx="648342" cy="664936"/>
          </a:xfrm>
          <a:custGeom>
            <a:avLst/>
            <a:gdLst>
              <a:gd name="connsiteX0" fmla="*/ 0 w 991587"/>
              <a:gd name="connsiteY0" fmla="*/ 0 h 1017022"/>
              <a:gd name="connsiteX1" fmla="*/ 991587 w 991587"/>
              <a:gd name="connsiteY1" fmla="*/ 991587 h 1017022"/>
              <a:gd name="connsiteX2" fmla="*/ 990303 w 991587"/>
              <a:gd name="connsiteY2" fmla="*/ 1017022 h 1017022"/>
              <a:gd name="connsiteX3" fmla="*/ 599091 w 991587"/>
              <a:gd name="connsiteY3" fmla="*/ 1017022 h 1017022"/>
              <a:gd name="connsiteX4" fmla="*/ 601655 w 991587"/>
              <a:gd name="connsiteY4" fmla="*/ 991587 h 1017022"/>
              <a:gd name="connsiteX5" fmla="*/ 0 w 991587"/>
              <a:gd name="connsiteY5" fmla="*/ 389932 h 1017022"/>
              <a:gd name="connsiteX6" fmla="*/ 0 w 991587"/>
              <a:gd name="connsiteY6" fmla="*/ 0 h 10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1587" h="1017022">
                <a:moveTo>
                  <a:pt x="0" y="0"/>
                </a:moveTo>
                <a:cubicBezTo>
                  <a:pt x="547638" y="0"/>
                  <a:pt x="991587" y="443949"/>
                  <a:pt x="991587" y="991587"/>
                </a:cubicBezTo>
                <a:lnTo>
                  <a:pt x="990303" y="1017022"/>
                </a:lnTo>
                <a:lnTo>
                  <a:pt x="599091" y="1017022"/>
                </a:lnTo>
                <a:lnTo>
                  <a:pt x="601655" y="991587"/>
                </a:lnTo>
                <a:cubicBezTo>
                  <a:pt x="601655" y="659302"/>
                  <a:pt x="332285" y="389932"/>
                  <a:pt x="0" y="389932"/>
                </a:cubicBezTo>
                <a:lnTo>
                  <a:pt x="0" y="0"/>
                </a:lnTo>
                <a:close/>
              </a:path>
            </a:pathLst>
          </a:custGeom>
          <a:solidFill>
            <a:schemeClr val="accent2">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8" name="矩形 17"/>
          <p:cNvSpPr/>
          <p:nvPr/>
        </p:nvSpPr>
        <p:spPr>
          <a:xfrm>
            <a:off x="669472" y="1295133"/>
            <a:ext cx="2401679" cy="707898"/>
          </a:xfrm>
          <a:prstGeom prst="rect">
            <a:avLst/>
          </a:prstGeom>
        </p:spPr>
        <p:txBody>
          <a:bodyPr wrap="square" lIns="91453" tIns="45726" rIns="91453" bIns="45726">
            <a:spAutoFit/>
          </a:bodyPr>
          <a:lstStyle/>
          <a:p>
            <a:pPr algn="r"/>
            <a:r>
              <a:rPr lang="en-US" altLang="zh-CN" sz="2000" b="1" dirty="0">
                <a:solidFill>
                  <a:schemeClr val="accent1"/>
                </a:solidFill>
                <a:latin typeface="楷体" panose="02010609060101010101" pitchFamily="2" charset="-122"/>
                <a:ea typeface="楷体" panose="02010609060101010101" pitchFamily="2" charset="-122"/>
              </a:rPr>
              <a:t>(</a:t>
            </a:r>
            <a:r>
              <a:rPr lang="zh-CN" altLang="en-US" sz="2000" b="1" dirty="0">
                <a:solidFill>
                  <a:schemeClr val="accent1"/>
                </a:solidFill>
                <a:latin typeface="楷体" panose="02010609060101010101" pitchFamily="2" charset="-122"/>
                <a:ea typeface="楷体" panose="02010609060101010101" pitchFamily="2" charset="-122"/>
              </a:rPr>
              <a:t>一</a:t>
            </a:r>
            <a:r>
              <a:rPr lang="en-US" altLang="zh-CN" sz="2000" b="1" dirty="0">
                <a:solidFill>
                  <a:schemeClr val="accent1"/>
                </a:solidFill>
                <a:latin typeface="楷体" panose="02010609060101010101" pitchFamily="2" charset="-122"/>
                <a:ea typeface="楷体" panose="02010609060101010101" pitchFamily="2" charset="-122"/>
              </a:rPr>
              <a:t>) </a:t>
            </a:r>
            <a:r>
              <a:rPr lang="zh-CN" altLang="en-US" sz="2000" b="1" dirty="0">
                <a:solidFill>
                  <a:schemeClr val="accent1"/>
                </a:solidFill>
                <a:latin typeface="楷体" panose="02010609060101010101" pitchFamily="2" charset="-122"/>
                <a:ea typeface="楷体" panose="02010609060101010101" pitchFamily="2" charset="-122"/>
              </a:rPr>
              <a:t>新职业出现的频率加快</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20" name="矩形 19"/>
          <p:cNvSpPr/>
          <p:nvPr/>
        </p:nvSpPr>
        <p:spPr>
          <a:xfrm>
            <a:off x="645023" y="3067846"/>
            <a:ext cx="2401666" cy="707898"/>
          </a:xfrm>
          <a:prstGeom prst="rect">
            <a:avLst/>
          </a:prstGeom>
        </p:spPr>
        <p:txBody>
          <a:bodyPr wrap="square" lIns="91453" tIns="45726" rIns="91453" bIns="45726">
            <a:spAutoFit/>
          </a:bodyPr>
          <a:lstStyle/>
          <a:p>
            <a:pPr algn="r"/>
            <a:r>
              <a:rPr lang="en-US" altLang="zh-CN" sz="2000" b="1" dirty="0">
                <a:solidFill>
                  <a:schemeClr val="accent1"/>
                </a:solidFill>
                <a:latin typeface="楷体" panose="02010609060101010101" pitchFamily="2" charset="-122"/>
                <a:ea typeface="楷体" panose="02010609060101010101" pitchFamily="2" charset="-122"/>
              </a:rPr>
              <a:t>(</a:t>
            </a:r>
            <a:r>
              <a:rPr lang="zh-CN" altLang="en-US" sz="2000" b="1" dirty="0">
                <a:solidFill>
                  <a:schemeClr val="accent1"/>
                </a:solidFill>
                <a:latin typeface="楷体" panose="02010609060101010101" pitchFamily="2" charset="-122"/>
                <a:ea typeface="楷体" panose="02010609060101010101" pitchFamily="2" charset="-122"/>
              </a:rPr>
              <a:t>三</a:t>
            </a:r>
            <a:r>
              <a:rPr lang="en-US" altLang="zh-CN" sz="2000" b="1" dirty="0">
                <a:solidFill>
                  <a:schemeClr val="accent1"/>
                </a:solidFill>
                <a:latin typeface="楷体" panose="02010609060101010101" pitchFamily="2" charset="-122"/>
                <a:ea typeface="楷体" panose="02010609060101010101" pitchFamily="2" charset="-122"/>
              </a:rPr>
              <a:t>) </a:t>
            </a:r>
            <a:r>
              <a:rPr lang="zh-CN" altLang="en-US" sz="2000" b="1" dirty="0">
                <a:solidFill>
                  <a:schemeClr val="accent1"/>
                </a:solidFill>
                <a:latin typeface="楷体" panose="02010609060101010101" pitchFamily="2" charset="-122"/>
                <a:ea typeface="楷体" panose="02010609060101010101" pitchFamily="2" charset="-122"/>
              </a:rPr>
              <a:t>职业活动的内容不断弃旧更新</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22" name="矩形 21"/>
          <p:cNvSpPr/>
          <p:nvPr/>
        </p:nvSpPr>
        <p:spPr>
          <a:xfrm>
            <a:off x="6002603" y="1355310"/>
            <a:ext cx="2458621" cy="707898"/>
          </a:xfrm>
          <a:prstGeom prst="rect">
            <a:avLst/>
          </a:prstGeom>
        </p:spPr>
        <p:txBody>
          <a:bodyPr wrap="square" lIns="91453" tIns="45726" rIns="91453" bIns="45726">
            <a:spAutoFit/>
          </a:bodyPr>
          <a:lstStyle/>
          <a:p>
            <a:r>
              <a:rPr lang="en-US" altLang="zh-CN" sz="2000" b="1" dirty="0">
                <a:solidFill>
                  <a:schemeClr val="accent2">
                    <a:lumMod val="75000"/>
                  </a:schemeClr>
                </a:solidFill>
                <a:latin typeface="楷体" panose="02010609060101010101" pitchFamily="2" charset="-122"/>
                <a:ea typeface="楷体" panose="02010609060101010101" pitchFamily="2" charset="-122"/>
              </a:rPr>
              <a:t>(</a:t>
            </a:r>
            <a:r>
              <a:rPr lang="zh-CN" altLang="en-US" sz="2000" b="1" dirty="0">
                <a:solidFill>
                  <a:schemeClr val="accent2">
                    <a:lumMod val="75000"/>
                  </a:schemeClr>
                </a:solidFill>
                <a:latin typeface="楷体" panose="02010609060101010101" pitchFamily="2" charset="-122"/>
                <a:ea typeface="楷体" panose="02010609060101010101" pitchFamily="2" charset="-122"/>
              </a:rPr>
              <a:t>二</a:t>
            </a:r>
            <a:r>
              <a:rPr lang="en-US" altLang="zh-CN" sz="2000" b="1" dirty="0">
                <a:solidFill>
                  <a:schemeClr val="accent2">
                    <a:lumMod val="75000"/>
                  </a:schemeClr>
                </a:solidFill>
                <a:latin typeface="楷体" panose="02010609060101010101" pitchFamily="2" charset="-122"/>
                <a:ea typeface="楷体" panose="02010609060101010101" pitchFamily="2" charset="-122"/>
              </a:rPr>
              <a:t>) </a:t>
            </a:r>
            <a:r>
              <a:rPr lang="zh-CN" altLang="en-US" sz="2000" b="1" dirty="0">
                <a:solidFill>
                  <a:schemeClr val="accent2">
                    <a:lumMod val="75000"/>
                  </a:schemeClr>
                </a:solidFill>
                <a:latin typeface="楷体" panose="02010609060101010101" pitchFamily="2" charset="-122"/>
                <a:ea typeface="楷体" panose="02010609060101010101" pitchFamily="2" charset="-122"/>
              </a:rPr>
              <a:t>职业分工由简单到精细</a:t>
            </a:r>
            <a:endParaRPr lang="zh-CN" altLang="en-US" sz="2000" b="1" dirty="0">
              <a:solidFill>
                <a:schemeClr val="accent2">
                  <a:lumMod val="75000"/>
                </a:schemeClr>
              </a:solidFill>
              <a:latin typeface="楷体" panose="02010609060101010101" pitchFamily="2" charset="-122"/>
              <a:ea typeface="楷体" panose="02010609060101010101" pitchFamily="2" charset="-122"/>
            </a:endParaRPr>
          </a:p>
        </p:txBody>
      </p:sp>
      <p:sp>
        <p:nvSpPr>
          <p:cNvPr id="24" name="矩形 23"/>
          <p:cNvSpPr/>
          <p:nvPr/>
        </p:nvSpPr>
        <p:spPr>
          <a:xfrm>
            <a:off x="6026449" y="3071493"/>
            <a:ext cx="2495191" cy="707898"/>
          </a:xfrm>
          <a:prstGeom prst="rect">
            <a:avLst/>
          </a:prstGeom>
        </p:spPr>
        <p:txBody>
          <a:bodyPr wrap="square" lIns="91453" tIns="45726" rIns="91453" bIns="45726">
            <a:spAutoFit/>
          </a:bodyPr>
          <a:lstStyle/>
          <a:p>
            <a:r>
              <a:rPr lang="en-US" altLang="zh-CN" sz="2000" b="1" dirty="0">
                <a:solidFill>
                  <a:schemeClr val="accent2">
                    <a:lumMod val="75000"/>
                  </a:schemeClr>
                </a:solidFill>
                <a:latin typeface="楷体" panose="02010609060101010101" pitchFamily="2" charset="-122"/>
                <a:ea typeface="楷体" panose="02010609060101010101" pitchFamily="2" charset="-122"/>
              </a:rPr>
              <a:t>(</a:t>
            </a:r>
            <a:r>
              <a:rPr lang="zh-CN" altLang="en-US" sz="2000" b="1" dirty="0">
                <a:solidFill>
                  <a:schemeClr val="accent2">
                    <a:lumMod val="75000"/>
                  </a:schemeClr>
                </a:solidFill>
                <a:latin typeface="楷体" panose="02010609060101010101" pitchFamily="2" charset="-122"/>
                <a:ea typeface="楷体" panose="02010609060101010101" pitchFamily="2" charset="-122"/>
              </a:rPr>
              <a:t>四</a:t>
            </a:r>
            <a:r>
              <a:rPr lang="en-US" altLang="zh-CN" sz="2000" b="1" dirty="0">
                <a:solidFill>
                  <a:schemeClr val="accent2">
                    <a:lumMod val="75000"/>
                  </a:schemeClr>
                </a:solidFill>
                <a:latin typeface="楷体" panose="02010609060101010101" pitchFamily="2" charset="-122"/>
                <a:ea typeface="楷体" panose="02010609060101010101" pitchFamily="2" charset="-122"/>
              </a:rPr>
              <a:t>) </a:t>
            </a:r>
            <a:r>
              <a:rPr lang="zh-CN" altLang="en-US" sz="2000" b="1" dirty="0">
                <a:solidFill>
                  <a:schemeClr val="accent2">
                    <a:lumMod val="75000"/>
                  </a:schemeClr>
                </a:solidFill>
                <a:latin typeface="楷体" panose="02010609060101010101" pitchFamily="2" charset="-122"/>
                <a:ea typeface="楷体" panose="02010609060101010101" pitchFamily="2" charset="-122"/>
              </a:rPr>
              <a:t>职业模式趋于灵活和复杂</a:t>
            </a:r>
            <a:endParaRPr lang="zh-CN" altLang="en-US" sz="2000" b="1" dirty="0">
              <a:solidFill>
                <a:schemeClr val="accent2">
                  <a:lumMod val="75000"/>
                </a:schemeClr>
              </a:solidFill>
              <a:latin typeface="楷体" panose="02010609060101010101" pitchFamily="2" charset="-122"/>
              <a:ea typeface="楷体" panose="02010609060101010101" pitchFamily="2" charset="-122"/>
            </a:endParaRPr>
          </a:p>
        </p:txBody>
      </p:sp>
      <p:sp>
        <p:nvSpPr>
          <p:cNvPr id="26" name="AutoShape 4"/>
          <p:cNvSpPr/>
          <p:nvPr/>
        </p:nvSpPr>
        <p:spPr bwMode="auto">
          <a:xfrm>
            <a:off x="3553699" y="1586149"/>
            <a:ext cx="347723" cy="3492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ysClr val="window" lastClr="FFFFFF"/>
          </a:solidFill>
          <a:ln>
            <a:noFill/>
          </a:ln>
          <a:effectLst/>
        </p:spPr>
        <p:txBody>
          <a:bodyPr lIns="19053" tIns="19053" rIns="19053" bIns="19053"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nvGrpSpPr>
          <p:cNvPr id="27" name="Group 112"/>
          <p:cNvGrpSpPr/>
          <p:nvPr/>
        </p:nvGrpSpPr>
        <p:grpSpPr>
          <a:xfrm>
            <a:off x="3616700" y="3295048"/>
            <a:ext cx="359841" cy="337103"/>
            <a:chOff x="5368132" y="3540125"/>
            <a:chExt cx="465138" cy="435769"/>
          </a:xfrm>
          <a:solidFill>
            <a:sysClr val="window" lastClr="FFFFFF"/>
          </a:solidFill>
        </p:grpSpPr>
        <p:sp>
          <p:nvSpPr>
            <p:cNvPr id="28"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sp>
          <p:nvSpPr>
            <p:cNvPr id="29"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grpSp>
        <p:nvGrpSpPr>
          <p:cNvPr id="30" name="组合 29"/>
          <p:cNvGrpSpPr/>
          <p:nvPr/>
        </p:nvGrpSpPr>
        <p:grpSpPr>
          <a:xfrm>
            <a:off x="5349016" y="1623512"/>
            <a:ext cx="246853" cy="359821"/>
            <a:chOff x="2528974" y="2863357"/>
            <a:chExt cx="246811" cy="359779"/>
          </a:xfrm>
          <a:solidFill>
            <a:sysClr val="window" lastClr="FFFFFF"/>
          </a:solidFill>
        </p:grpSpPr>
        <p:sp>
          <p:nvSpPr>
            <p:cNvPr id="31"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sp>
          <p:nvSpPr>
            <p:cNvPr id="32"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grpSp>
        <p:nvGrpSpPr>
          <p:cNvPr id="33" name="组合 32"/>
          <p:cNvGrpSpPr/>
          <p:nvPr/>
        </p:nvGrpSpPr>
        <p:grpSpPr>
          <a:xfrm>
            <a:off x="5315253" y="3267352"/>
            <a:ext cx="269922" cy="358818"/>
            <a:chOff x="1798638" y="2859882"/>
            <a:chExt cx="269875" cy="358775"/>
          </a:xfrm>
        </p:grpSpPr>
        <p:sp>
          <p:nvSpPr>
            <p:cNvPr id="34" name="AutoShape 115"/>
            <p:cNvSpPr/>
            <p:nvPr/>
          </p:nvSpPr>
          <p:spPr bwMode="auto">
            <a:xfrm>
              <a:off x="1798638" y="2859882"/>
              <a:ext cx="26987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ysClr val="window" lastClr="FFFFFF"/>
            </a:solid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sp>
          <p:nvSpPr>
            <p:cNvPr id="35" name="AutoShape 116"/>
            <p:cNvSpPr/>
            <p:nvPr/>
          </p:nvSpPr>
          <p:spPr bwMode="auto">
            <a:xfrm>
              <a:off x="1911350" y="3072730"/>
              <a:ext cx="44450" cy="68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ysClr val="window" lastClr="FFFFFF"/>
            </a:solid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sp>
        <p:nvSpPr>
          <p:cNvPr id="39" name="文本框 38"/>
          <p:cNvSpPr txBox="1"/>
          <p:nvPr/>
        </p:nvSpPr>
        <p:spPr>
          <a:xfrm>
            <a:off x="2358548" y="251355"/>
            <a:ext cx="392443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五、我国职业发展变化趋势</a:t>
            </a:r>
            <a:endParaRPr lang="zh-CN" altLang="en-US" sz="2400" b="1" dirty="0">
              <a:latin typeface="微软雅黑" panose="020B0503020204020204" pitchFamily="34" charset="-122"/>
              <a:ea typeface="微软雅黑" panose="020B0503020204020204" pitchFamily="34" charset="-122"/>
            </a:endParaRPr>
          </a:p>
        </p:txBody>
      </p:sp>
      <p:sp>
        <p:nvSpPr>
          <p:cNvPr id="40" name="等腰三角形 3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000"/>
                                        <p:tgtEl>
                                          <p:spTgt spid="24"/>
                                        </p:tgtEl>
                                      </p:cBhvr>
                                    </p:animEffect>
                                    <p:anim calcmode="lin" valueType="num">
                                      <p:cBhvr>
                                        <p:cTn id="29" dur="1000" fill="hold"/>
                                        <p:tgtEl>
                                          <p:spTgt spid="24"/>
                                        </p:tgtEl>
                                        <p:attrNameLst>
                                          <p:attrName>ppt_x</p:attrName>
                                        </p:attrNameLst>
                                      </p:cBhvr>
                                      <p:tavLst>
                                        <p:tav tm="0">
                                          <p:val>
                                            <p:strVal val="#ppt_x"/>
                                          </p:val>
                                        </p:tav>
                                        <p:tav tm="100000">
                                          <p:val>
                                            <p:strVal val="#ppt_x"/>
                                          </p:val>
                                        </p:tav>
                                      </p:tavLst>
                                    </p:anim>
                                    <p:anim calcmode="lin" valueType="num">
                                      <p:cBhvr>
                                        <p:cTn id="3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2" grpId="0"/>
      <p:bldP spid="2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9" name="文本框 8"/>
          <p:cNvSpPr txBox="1"/>
          <p:nvPr/>
        </p:nvSpPr>
        <p:spPr>
          <a:xfrm>
            <a:off x="543953" y="782389"/>
            <a:ext cx="8374590" cy="4192058"/>
          </a:xfrm>
          <a:prstGeom prst="rect">
            <a:avLst/>
          </a:prstGeom>
          <a:noFill/>
        </p:spPr>
        <p:txBody>
          <a:bodyPr wrap="square">
            <a:noAutofit/>
          </a:bodyPr>
          <a:lstStyle/>
          <a:p>
            <a:pPr algn="l">
              <a:lnSpc>
                <a:spcPct val="150000"/>
              </a:lnSpc>
            </a:pPr>
            <a:r>
              <a:rPr lang="zh-CN" altLang="en-US" sz="1600" dirty="0">
                <a:latin typeface="楷体" panose="02010609060101010101" pitchFamily="2" charset="-122"/>
                <a:ea typeface="楷体" panose="02010609060101010101" pitchFamily="2" charset="-122"/>
                <a:sym typeface="+mn-ea"/>
              </a:rPr>
              <a:t>他们从事（或曾经从事）什么职业？</a:t>
            </a:r>
            <a:endParaRPr lang="zh-CN" altLang="en-US" sz="1600" dirty="0">
              <a:latin typeface="楷体" panose="02010609060101010101" pitchFamily="2" charset="-122"/>
              <a:ea typeface="楷体" panose="02010609060101010101" pitchFamily="2" charset="-122"/>
              <a:sym typeface="+mn-ea"/>
            </a:endParaRPr>
          </a:p>
          <a:p>
            <a:pPr algn="l">
              <a:lnSpc>
                <a:spcPct val="150000"/>
              </a:lnSpc>
            </a:pPr>
            <a:r>
              <a:rPr lang="zh-CN" altLang="en-US" sz="1600" dirty="0">
                <a:latin typeface="楷体" panose="02010609060101010101" pitchFamily="2" charset="-122"/>
                <a:ea typeface="楷体" panose="02010609060101010101" pitchFamily="2" charset="-122"/>
                <a:sym typeface="+mn-ea"/>
              </a:rPr>
              <a:t>父亲：</a:t>
            </a: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r>
              <a:rPr lang="zh-CN" altLang="en-US" sz="1600" dirty="0">
                <a:latin typeface="楷体" panose="02010609060101010101" pitchFamily="2" charset="-122"/>
                <a:ea typeface="楷体" panose="02010609060101010101" pitchFamily="2" charset="-122"/>
                <a:sym typeface="+mn-ea"/>
              </a:rPr>
              <a:t>。</a:t>
            </a:r>
            <a:endParaRPr lang="zh-CN" altLang="en-US" sz="1600" dirty="0">
              <a:latin typeface="楷体" panose="02010609060101010101" pitchFamily="2" charset="-122"/>
              <a:ea typeface="楷体" panose="02010609060101010101" pitchFamily="2" charset="-122"/>
              <a:sym typeface="+mn-ea"/>
            </a:endParaRPr>
          </a:p>
          <a:p>
            <a:pPr algn="l">
              <a:lnSpc>
                <a:spcPct val="150000"/>
              </a:lnSpc>
            </a:pPr>
            <a:r>
              <a:rPr lang="zh-CN" altLang="en-US" sz="1600" dirty="0">
                <a:latin typeface="楷体" panose="02010609060101010101" pitchFamily="2" charset="-122"/>
                <a:ea typeface="楷体" panose="02010609060101010101" pitchFamily="2" charset="-122"/>
                <a:sym typeface="+mn-ea"/>
              </a:rPr>
              <a:t>母亲：</a:t>
            </a: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r>
              <a:rPr lang="zh-CN" altLang="en-US" sz="1600" dirty="0">
                <a:latin typeface="楷体" panose="02010609060101010101" pitchFamily="2" charset="-122"/>
                <a:ea typeface="楷体" panose="02010609060101010101" pitchFamily="2" charset="-122"/>
                <a:sym typeface="+mn-ea"/>
              </a:rPr>
              <a:t>。</a:t>
            </a:r>
            <a:endParaRPr lang="zh-CN" altLang="en-US" sz="1600" dirty="0">
              <a:latin typeface="楷体" panose="02010609060101010101" pitchFamily="2" charset="-122"/>
              <a:ea typeface="楷体" panose="02010609060101010101" pitchFamily="2" charset="-122"/>
              <a:sym typeface="+mn-ea"/>
            </a:endParaRPr>
          </a:p>
          <a:p>
            <a:pPr algn="l">
              <a:lnSpc>
                <a:spcPct val="150000"/>
              </a:lnSpc>
            </a:pPr>
            <a:r>
              <a:rPr lang="zh-CN" altLang="en-US" sz="1600" dirty="0">
                <a:latin typeface="楷体" panose="02010609060101010101" pitchFamily="2" charset="-122"/>
                <a:ea typeface="楷体" panose="02010609060101010101" pitchFamily="2" charset="-122"/>
                <a:sym typeface="+mn-ea"/>
              </a:rPr>
              <a:t>兄弟：</a:t>
            </a: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r>
              <a:rPr lang="zh-CN" altLang="en-US" sz="1600" dirty="0">
                <a:latin typeface="楷体" panose="02010609060101010101" pitchFamily="2" charset="-122"/>
                <a:ea typeface="楷体" panose="02010609060101010101" pitchFamily="2" charset="-122"/>
                <a:sym typeface="+mn-ea"/>
              </a:rPr>
              <a:t>。</a:t>
            </a:r>
            <a:endParaRPr lang="zh-CN" altLang="en-US" sz="1600" dirty="0">
              <a:latin typeface="楷体" panose="02010609060101010101" pitchFamily="2" charset="-122"/>
              <a:ea typeface="楷体" panose="02010609060101010101" pitchFamily="2" charset="-122"/>
            </a:endParaRPr>
          </a:p>
          <a:p>
            <a:pPr algn="l">
              <a:lnSpc>
                <a:spcPct val="150000"/>
              </a:lnSpc>
            </a:pPr>
            <a:r>
              <a:rPr lang="zh-CN" altLang="en-US" sz="1600" dirty="0">
                <a:latin typeface="楷体" panose="02010609060101010101" pitchFamily="2" charset="-122"/>
                <a:ea typeface="楷体" panose="02010609060101010101" pitchFamily="2" charset="-122"/>
              </a:rPr>
              <a:t>姐妹：</a:t>
            </a: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r>
              <a:rPr lang="zh-CN" altLang="en-US" sz="1600" dirty="0">
                <a:latin typeface="楷体" panose="02010609060101010101" pitchFamily="2" charset="-122"/>
                <a:ea typeface="楷体" panose="02010609060101010101" pitchFamily="2" charset="-122"/>
              </a:rPr>
              <a:t>。</a:t>
            </a:r>
            <a:endParaRPr lang="zh-CN" altLang="en-US" sz="1600" dirty="0">
              <a:latin typeface="楷体" panose="02010609060101010101" pitchFamily="2" charset="-122"/>
              <a:ea typeface="楷体" panose="02010609060101010101" pitchFamily="2" charset="-122"/>
            </a:endParaRPr>
          </a:p>
          <a:p>
            <a:pPr algn="l">
              <a:lnSpc>
                <a:spcPct val="150000"/>
              </a:lnSpc>
            </a:pPr>
            <a:r>
              <a:rPr lang="zh-CN" altLang="en-US" sz="1600" dirty="0">
                <a:latin typeface="楷体" panose="02010609060101010101" pitchFamily="2" charset="-122"/>
                <a:ea typeface="楷体" panose="02010609060101010101" pitchFamily="2" charset="-122"/>
              </a:rPr>
              <a:t>叔叔/舅舅：</a:t>
            </a: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r>
              <a:rPr lang="zh-CN" altLang="en-US" sz="1600" dirty="0">
                <a:latin typeface="楷体" panose="02010609060101010101" pitchFamily="2" charset="-122"/>
                <a:ea typeface="楷体" panose="02010609060101010101" pitchFamily="2" charset="-122"/>
              </a:rPr>
              <a:t>。</a:t>
            </a:r>
            <a:endParaRPr lang="zh-CN" altLang="en-US" sz="1600" dirty="0">
              <a:latin typeface="楷体" panose="02010609060101010101" pitchFamily="2" charset="-122"/>
              <a:ea typeface="楷体" panose="02010609060101010101" pitchFamily="2" charset="-122"/>
            </a:endParaRPr>
          </a:p>
          <a:p>
            <a:pPr algn="l">
              <a:lnSpc>
                <a:spcPct val="150000"/>
              </a:lnSpc>
            </a:pPr>
            <a:r>
              <a:rPr lang="zh-CN" altLang="en-US" sz="1600" dirty="0">
                <a:latin typeface="楷体" panose="02010609060101010101" pitchFamily="2" charset="-122"/>
                <a:ea typeface="楷体" panose="02010609060101010101" pitchFamily="2" charset="-122"/>
              </a:rPr>
              <a:t>婶婶/舅妈：</a:t>
            </a: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r>
              <a:rPr lang="zh-CN" altLang="en-US" sz="1600" dirty="0">
                <a:latin typeface="楷体" panose="02010609060101010101" pitchFamily="2" charset="-122"/>
                <a:ea typeface="楷体" panose="02010609060101010101" pitchFamily="2" charset="-122"/>
              </a:rPr>
              <a:t>。</a:t>
            </a:r>
            <a:endParaRPr lang="zh-CN" altLang="en-US" sz="1600" dirty="0">
              <a:latin typeface="楷体" panose="02010609060101010101" pitchFamily="2" charset="-122"/>
              <a:ea typeface="楷体" panose="02010609060101010101" pitchFamily="2" charset="-122"/>
            </a:endParaRPr>
          </a:p>
          <a:p>
            <a:pPr algn="l">
              <a:lnSpc>
                <a:spcPct val="150000"/>
              </a:lnSpc>
            </a:pPr>
            <a:r>
              <a:rPr lang="zh-CN" altLang="en-US" sz="1600" dirty="0">
                <a:latin typeface="楷体" panose="02010609060101010101" pitchFamily="2" charset="-122"/>
                <a:ea typeface="楷体" panose="02010609060101010101" pitchFamily="2" charset="-122"/>
              </a:rPr>
              <a:t>姑姑/姨妈：</a:t>
            </a: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r>
              <a:rPr lang="zh-CN" altLang="en-US" sz="1600" dirty="0">
                <a:latin typeface="楷体" panose="02010609060101010101" pitchFamily="2" charset="-122"/>
                <a:ea typeface="楷体" panose="02010609060101010101" pitchFamily="2" charset="-122"/>
              </a:rPr>
              <a:t>。</a:t>
            </a:r>
            <a:endParaRPr lang="zh-CN" altLang="en-US" sz="1600" dirty="0">
              <a:latin typeface="楷体" panose="02010609060101010101" pitchFamily="2" charset="-122"/>
              <a:ea typeface="楷体" panose="02010609060101010101" pitchFamily="2" charset="-122"/>
            </a:endParaRPr>
          </a:p>
          <a:p>
            <a:pPr algn="l">
              <a:lnSpc>
                <a:spcPct val="150000"/>
              </a:lnSpc>
            </a:pPr>
            <a:r>
              <a:rPr lang="zh-CN" altLang="en-US" sz="1600" dirty="0">
                <a:latin typeface="楷体" panose="02010609060101010101" pitchFamily="2" charset="-122"/>
                <a:ea typeface="楷体" panose="02010609060101010101" pitchFamily="2" charset="-122"/>
              </a:rPr>
              <a:t>祖父/外祖父：</a:t>
            </a: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r>
              <a:rPr lang="zh-CN" altLang="en-US" sz="1600" dirty="0">
                <a:latin typeface="楷体" panose="02010609060101010101" pitchFamily="2" charset="-122"/>
                <a:ea typeface="楷体" panose="02010609060101010101" pitchFamily="2" charset="-122"/>
              </a:rPr>
              <a:t>。</a:t>
            </a:r>
            <a:endParaRPr lang="zh-CN" altLang="en-US" sz="1600" dirty="0">
              <a:latin typeface="楷体" panose="02010609060101010101" pitchFamily="2" charset="-122"/>
              <a:ea typeface="楷体" panose="02010609060101010101" pitchFamily="2" charset="-122"/>
            </a:endParaRPr>
          </a:p>
          <a:p>
            <a:pPr algn="l">
              <a:lnSpc>
                <a:spcPct val="150000"/>
              </a:lnSpc>
            </a:pPr>
            <a:r>
              <a:rPr lang="zh-CN" altLang="en-US" sz="1600" dirty="0">
                <a:latin typeface="楷体" panose="02010609060101010101" pitchFamily="2" charset="-122"/>
                <a:ea typeface="楷体" panose="02010609060101010101" pitchFamily="2" charset="-122"/>
              </a:rPr>
              <a:t>祖母/外祖母：</a:t>
            </a: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r>
              <a:rPr lang="zh-CN" altLang="en-US" sz="1600" dirty="0">
                <a:latin typeface="楷体" panose="02010609060101010101" pitchFamily="2" charset="-122"/>
                <a:ea typeface="楷体" panose="02010609060101010101" pitchFamily="2" charset="-122"/>
                <a:sym typeface="+mn-ea"/>
              </a:rPr>
              <a:t>。</a:t>
            </a:r>
            <a:endParaRPr lang="zh-CN" altLang="en-US" sz="1600" dirty="0">
              <a:latin typeface="楷体" panose="02010609060101010101" pitchFamily="2" charset="-122"/>
              <a:ea typeface="楷体" panose="02010609060101010101" pitchFamily="2" charset="-122"/>
            </a:endParaRPr>
          </a:p>
          <a:p>
            <a:pPr algn="l">
              <a:lnSpc>
                <a:spcPct val="150000"/>
              </a:lnSpc>
            </a:pPr>
            <a:endParaRPr lang="zh-CN" altLang="en-US" sz="1600" dirty="0">
              <a:latin typeface="楷体" panose="02010609060101010101" pitchFamily="2" charset="-122"/>
              <a:ea typeface="楷体" panose="02010609060101010101" pitchFamily="2" charset="-122"/>
            </a:endParaRPr>
          </a:p>
          <a:p>
            <a:pPr algn="l">
              <a:lnSpc>
                <a:spcPct val="150000"/>
              </a:lnSpc>
            </a:pPr>
            <a:endParaRPr lang="zh-CN" altLang="en-US" sz="16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4178" y="94590"/>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175" y="39012"/>
            <a:ext cx="6912022" cy="46037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课堂活动</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94" y="556538"/>
            <a:ext cx="9144600" cy="0"/>
          </a:xfrm>
          <a:prstGeom prst="line">
            <a:avLst/>
          </a:prstGeom>
          <a:ln w="9525" cap="flat" cmpd="sng" algn="ctr">
            <a:solidFill>
              <a:srgbClr val="C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40346" y="1043801"/>
            <a:ext cx="8064896" cy="1198880"/>
          </a:xfrm>
          <a:prstGeom prst="rect">
            <a:avLst/>
          </a:prstGeom>
          <a:noFill/>
        </p:spPr>
        <p:txBody>
          <a:bodyPr wrap="square">
            <a:spAutoFit/>
          </a:bodyPr>
          <a:lstStyle/>
          <a:p>
            <a:pPr>
              <a:lnSpc>
                <a:spcPct val="150000"/>
              </a:lnSpc>
            </a:pPr>
            <a:r>
              <a:rPr lang="en-US" altLang="zh-CN" sz="2000" b="1" dirty="0">
                <a:solidFill>
                  <a:schemeClr val="accent1"/>
                </a:solidFill>
                <a:latin typeface="微软雅黑" panose="020B0503020204020204" pitchFamily="34" charset="-122"/>
                <a:ea typeface="微软雅黑" panose="020B0503020204020204" pitchFamily="34" charset="-122"/>
              </a:rPr>
              <a:t>(</a:t>
            </a:r>
            <a:r>
              <a:rPr lang="zh-CN" altLang="en-US" sz="2000" b="1" dirty="0">
                <a:solidFill>
                  <a:schemeClr val="accent1"/>
                </a:solidFill>
                <a:latin typeface="微软雅黑" panose="020B0503020204020204" pitchFamily="34" charset="-122"/>
                <a:ea typeface="微软雅黑" panose="020B0503020204020204" pitchFamily="34" charset="-122"/>
              </a:rPr>
              <a:t>一</a:t>
            </a:r>
            <a:r>
              <a:rPr lang="en-US" altLang="zh-CN" sz="2000" b="1" dirty="0">
                <a:solidFill>
                  <a:schemeClr val="accent1"/>
                </a:solidFill>
                <a:latin typeface="微软雅黑" panose="020B0503020204020204" pitchFamily="34" charset="-122"/>
                <a:ea typeface="微软雅黑" panose="020B0503020204020204" pitchFamily="34" charset="-122"/>
              </a:rPr>
              <a:t>)</a:t>
            </a:r>
            <a:r>
              <a:rPr lang="zh-CN" altLang="en-US" sz="2000" b="1" dirty="0">
                <a:solidFill>
                  <a:schemeClr val="accent1"/>
                </a:solidFill>
                <a:latin typeface="微软雅黑" panose="020B0503020204020204" pitchFamily="34" charset="-122"/>
                <a:ea typeface="微软雅黑" panose="020B0503020204020204" pitchFamily="34" charset="-122"/>
              </a:rPr>
              <a:t>新职业出现的频率加快</a:t>
            </a:r>
            <a:endParaRPr lang="en-US" altLang="zh-CN" sz="2000" b="1" dirty="0">
              <a:solidFill>
                <a:schemeClr val="accent1"/>
              </a:solidFill>
              <a:latin typeface="微软雅黑" panose="020B0503020204020204" pitchFamily="34" charset="-122"/>
              <a:ea typeface="微软雅黑" panose="020B0503020204020204" pitchFamily="34" charset="-122"/>
            </a:endParaRPr>
          </a:p>
          <a:p>
            <a:r>
              <a:rPr lang="zh-CN" altLang="en-US" sz="1400" dirty="0"/>
              <a:t>在职业产生初期，职业种类少、发展缓慢。随着社会的发展，社会分工越来越细，科学技术不断进步，职业种类增加的速度逐渐加快。从事脑力劳动的职业在职业总数中所占的比例也呈现出快速增长的趋势。</a:t>
            </a:r>
            <a:r>
              <a:rPr lang="en-US" altLang="zh-CN" sz="1400" dirty="0"/>
              <a:t>2004</a:t>
            </a:r>
            <a:r>
              <a:rPr lang="zh-CN" altLang="en-US" sz="1400" dirty="0"/>
              <a:t>年，国家劳动和社会保障部建立了新职业发布制度，定期发布新职业目录。</a:t>
            </a:r>
            <a:endParaRPr lang="zh-CN" altLang="en-US" sz="1400" dirty="0">
              <a:latin typeface="楷体" panose="02010609060101010101" pitchFamily="2" charset="-122"/>
              <a:ea typeface="楷体" panose="02010609060101010101" pitchFamily="2" charset="-122"/>
            </a:endParaRPr>
          </a:p>
        </p:txBody>
      </p:sp>
      <p:sp>
        <p:nvSpPr>
          <p:cNvPr id="8" name="文本框 7"/>
          <p:cNvSpPr txBox="1"/>
          <p:nvPr/>
        </p:nvSpPr>
        <p:spPr>
          <a:xfrm>
            <a:off x="540346" y="2212504"/>
            <a:ext cx="8136904" cy="2061210"/>
          </a:xfrm>
          <a:prstGeom prst="rect">
            <a:avLst/>
          </a:prstGeom>
          <a:noFill/>
        </p:spPr>
        <p:txBody>
          <a:bodyPr wrap="square">
            <a:spAutoFit/>
          </a:bodyPr>
          <a:lstStyle/>
          <a:p>
            <a:pPr>
              <a:lnSpc>
                <a:spcPct val="150000"/>
              </a:lnSpc>
            </a:pPr>
            <a:r>
              <a:rPr lang="en-US" altLang="zh-CN" sz="2000" b="1" dirty="0">
                <a:solidFill>
                  <a:schemeClr val="accent2"/>
                </a:solidFill>
                <a:latin typeface="微软雅黑" panose="020B0503020204020204" pitchFamily="34" charset="-122"/>
                <a:ea typeface="微软雅黑" panose="020B0503020204020204" pitchFamily="34" charset="-122"/>
              </a:rPr>
              <a:t>(</a:t>
            </a:r>
            <a:r>
              <a:rPr lang="zh-CN" altLang="en-US" sz="2000" b="1" dirty="0">
                <a:solidFill>
                  <a:schemeClr val="accent2"/>
                </a:solidFill>
                <a:latin typeface="微软雅黑" panose="020B0503020204020204" pitchFamily="34" charset="-122"/>
                <a:ea typeface="微软雅黑" panose="020B0503020204020204" pitchFamily="34" charset="-122"/>
              </a:rPr>
              <a:t>二</a:t>
            </a:r>
            <a:r>
              <a:rPr lang="en-US" altLang="zh-CN" sz="2000" b="1" dirty="0">
                <a:solidFill>
                  <a:schemeClr val="accent2"/>
                </a:solidFill>
                <a:latin typeface="微软雅黑" panose="020B0503020204020204" pitchFamily="34" charset="-122"/>
                <a:ea typeface="微软雅黑" panose="020B0503020204020204" pitchFamily="34" charset="-122"/>
              </a:rPr>
              <a:t>)</a:t>
            </a:r>
            <a:r>
              <a:rPr lang="zh-CN" altLang="en-US" sz="2000" b="1" dirty="0">
                <a:solidFill>
                  <a:schemeClr val="accent2"/>
                </a:solidFill>
                <a:latin typeface="微软雅黑" panose="020B0503020204020204" pitchFamily="34" charset="-122"/>
                <a:ea typeface="微软雅黑" panose="020B0503020204020204" pitchFamily="34" charset="-122"/>
              </a:rPr>
              <a:t>职业分工由简单到精细</a:t>
            </a:r>
            <a:endParaRPr lang="en-US" altLang="zh-CN" sz="2000" b="1" dirty="0">
              <a:solidFill>
                <a:schemeClr val="accent2"/>
              </a:solidFill>
              <a:latin typeface="微软雅黑" panose="020B0503020204020204" pitchFamily="34" charset="-122"/>
              <a:ea typeface="微软雅黑" panose="020B0503020204020204" pitchFamily="34" charset="-122"/>
            </a:endParaRPr>
          </a:p>
          <a:p>
            <a:r>
              <a:rPr lang="zh-CN" altLang="en-US" sz="1400" dirty="0"/>
              <a:t>职业是社会分工的产物，也会随着社会分工的不断细化而发展变迁。职业分工由简单到精细，第三产业职业数量不断增加。职业的产生是社会分工的结果。社会分工具有三个层次，即</a:t>
            </a:r>
            <a:r>
              <a:rPr lang="zh-CN" altLang="en-US" sz="1400" b="1" dirty="0">
                <a:solidFill>
                  <a:schemeClr val="accent1"/>
                </a:solidFill>
              </a:rPr>
              <a:t>一般分工</a:t>
            </a:r>
            <a:r>
              <a:rPr lang="zh-CN" altLang="en-US" sz="1400" dirty="0"/>
              <a:t>、</a:t>
            </a:r>
            <a:r>
              <a:rPr lang="zh-CN" altLang="en-US" sz="1400" b="1" dirty="0">
                <a:solidFill>
                  <a:schemeClr val="accent2"/>
                </a:solidFill>
              </a:rPr>
              <a:t>特殊分工</a:t>
            </a:r>
            <a:r>
              <a:rPr lang="zh-CN" altLang="en-US" sz="1400" dirty="0"/>
              <a:t>和</a:t>
            </a:r>
            <a:r>
              <a:rPr lang="zh-CN" altLang="en-US" sz="1400" b="1" dirty="0">
                <a:solidFill>
                  <a:schemeClr val="accent1"/>
                </a:solidFill>
              </a:rPr>
              <a:t>个别分工</a:t>
            </a:r>
            <a:r>
              <a:rPr lang="zh-CN" altLang="en-US" sz="1400" dirty="0"/>
              <a:t>。</a:t>
            </a:r>
            <a:endParaRPr lang="en-US" altLang="zh-CN" sz="1400" dirty="0"/>
          </a:p>
          <a:p>
            <a:r>
              <a:rPr lang="zh-CN" altLang="en-US" sz="1400" dirty="0"/>
              <a:t>一般分工区分出第一产业、第二产业、第三产业；</a:t>
            </a:r>
            <a:endParaRPr lang="en-US" altLang="zh-CN" sz="1400" dirty="0"/>
          </a:p>
          <a:p>
            <a:r>
              <a:rPr lang="zh-CN" altLang="en-US" sz="1400" dirty="0"/>
              <a:t>特殊分工划分了不同行业；</a:t>
            </a:r>
            <a:endParaRPr lang="en-US" altLang="zh-CN" sz="1400" dirty="0"/>
          </a:p>
          <a:p>
            <a:r>
              <a:rPr lang="zh-CN" altLang="en-US" sz="1400" dirty="0"/>
              <a:t>个别分工划分出更多的职业岗位，如为农业服务的职业，产生了化肥、塑料薄膜的生产等职业；再如计算机出现后，便有了硬件、软件操作员，计算机教师，计算机销售、维修人员等不同职业。</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2358548" y="251355"/>
            <a:ext cx="392443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五、我国职业发展变化趋势</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856489" y="1884625"/>
            <a:ext cx="8062169" cy="2062103"/>
          </a:xfrm>
          <a:prstGeom prst="rect">
            <a:avLst/>
          </a:prstGeom>
          <a:noFill/>
        </p:spPr>
        <p:txBody>
          <a:bodyPr wrap="square">
            <a:spAutoFit/>
          </a:bodyPr>
          <a:lstStyle/>
          <a:p>
            <a:r>
              <a:rPr lang="zh-CN" altLang="en-US" sz="1600" dirty="0"/>
              <a:t>同一职业活动不断增加新的内容，对从业人员的素质要求也越来越高。同样的职业，在不同的时代，工作内容会有很大变化。旧的业务知识、技术方法过时了，被新的业务知识、技术方法所取代。</a:t>
            </a:r>
            <a:endParaRPr lang="en-US" altLang="zh-CN" sz="1600" dirty="0"/>
          </a:p>
          <a:p>
            <a:r>
              <a:rPr lang="zh-CN" altLang="en-US" sz="1600" dirty="0"/>
              <a:t>如现代刑事警察这种职业，远比</a:t>
            </a:r>
            <a:r>
              <a:rPr lang="en-US" altLang="zh-CN" sz="1600" dirty="0"/>
              <a:t>20</a:t>
            </a:r>
            <a:r>
              <a:rPr lang="zh-CN" altLang="en-US" sz="1600" dirty="0"/>
              <a:t>世纪初的一般侦探要求高得多，完成任务需要掌握现代知识并具备使用现代工具的本领，要通晓法律和犯罪心理学，掌握侦探技术、电子技术、鉴定技术、擒拿技术、驾驶技术等。</a:t>
            </a:r>
            <a:endParaRPr lang="en-US" altLang="zh-CN" sz="1600" dirty="0"/>
          </a:p>
          <a:p>
            <a:r>
              <a:rPr lang="zh-CN" altLang="en-US" sz="1600" dirty="0"/>
              <a:t>虽然职业类型没有变，但内容已大为更新。现代职业除了专业性越来越强以外，还开始向综合化、多元化方向发展。</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831105" y="1459526"/>
            <a:ext cx="5690209"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职业活动的内容不断弃旧更新</a:t>
            </a:r>
            <a:endParaRPr lang="en-US" altLang="zh-CN" sz="20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358548" y="251355"/>
            <a:ext cx="392443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五、我国职业发展变化趋势</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椭圆 11"/>
          <p:cNvSpPr/>
          <p:nvPr/>
        </p:nvSpPr>
        <p:spPr>
          <a:xfrm>
            <a:off x="202434" y="1391224"/>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370972" y="1541124"/>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79109" y="1806207"/>
            <a:ext cx="8028892" cy="1815882"/>
          </a:xfrm>
          <a:prstGeom prst="rect">
            <a:avLst/>
          </a:prstGeom>
          <a:noFill/>
        </p:spPr>
        <p:txBody>
          <a:bodyPr wrap="square">
            <a:spAutoFit/>
          </a:bodyPr>
          <a:lstStyle/>
          <a:p>
            <a:r>
              <a:rPr lang="zh-CN" altLang="en-US" sz="1600" dirty="0"/>
              <a:t>随着知识经济时代的来临，与传统热门职业相比，热门职业正发生着重大变化。新职业层出不穷，老职业越老越吃香。</a:t>
            </a:r>
            <a:endParaRPr lang="en-US" altLang="zh-CN" sz="1600" dirty="0"/>
          </a:p>
          <a:p>
            <a:r>
              <a:rPr lang="zh-CN" altLang="en-US" sz="1600" dirty="0"/>
              <a:t>经过市场调查并综合专家分析，有机构预测未来几年的“金牌”职业有理财规划师、人力资源师、软件开发工程师、网络媒体高级编辑、企业高级策划</a:t>
            </a:r>
            <a:r>
              <a:rPr lang="en-US" altLang="zh-CN" sz="1600" dirty="0"/>
              <a:t>/</a:t>
            </a:r>
            <a:r>
              <a:rPr lang="zh-CN" altLang="en-US" sz="1600" dirty="0"/>
              <a:t>公关经理、游戏</a:t>
            </a:r>
            <a:r>
              <a:rPr lang="en-US" altLang="zh-CN" sz="1600" dirty="0"/>
              <a:t>/</a:t>
            </a:r>
            <a:r>
              <a:rPr lang="zh-CN" altLang="en-US" sz="1600" dirty="0"/>
              <a:t>动画设计工程师、公务员、职业规划师、律师、销售等。</a:t>
            </a:r>
            <a:endParaRPr lang="en-US" altLang="zh-CN" sz="1600" dirty="0"/>
          </a:p>
          <a:p>
            <a:r>
              <a:rPr lang="zh-CN" altLang="en-US" sz="1600" dirty="0"/>
              <a:t>总之，了解职业发展趋势，有利于大学生把握好个人职业目标的选择，找准个人职业生涯发展的方向，从而更好地适应变革中的社会职业环境，避免择业的盲目性。</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979109" y="1406097"/>
            <a:ext cx="4582550" cy="400110"/>
          </a:xfrm>
          <a:prstGeom prst="rect">
            <a:avLst/>
          </a:prstGeom>
          <a:noFill/>
        </p:spPr>
        <p:txBody>
          <a:bodyPr wrap="square">
            <a:spAutoFit/>
          </a:bodyPr>
          <a:lstStyle/>
          <a:p>
            <a:r>
              <a:rPr lang="en-US" altLang="zh-CN" sz="2000" b="1" dirty="0">
                <a:solidFill>
                  <a:schemeClr val="accent1"/>
                </a:solidFill>
                <a:latin typeface="微软雅黑" panose="020B0503020204020204" pitchFamily="34" charset="-122"/>
                <a:ea typeface="微软雅黑" panose="020B0503020204020204" pitchFamily="34" charset="-122"/>
              </a:rPr>
              <a:t>(</a:t>
            </a:r>
            <a:r>
              <a:rPr lang="zh-CN" altLang="en-US" sz="2000" b="1" dirty="0">
                <a:solidFill>
                  <a:schemeClr val="accent1"/>
                </a:solidFill>
                <a:latin typeface="微软雅黑" panose="020B0503020204020204" pitchFamily="34" charset="-122"/>
                <a:ea typeface="微软雅黑" panose="020B0503020204020204" pitchFamily="34" charset="-122"/>
              </a:rPr>
              <a:t>四</a:t>
            </a:r>
            <a:r>
              <a:rPr lang="en-US" altLang="zh-CN" sz="2000" b="1" dirty="0">
                <a:solidFill>
                  <a:schemeClr val="accent1"/>
                </a:solidFill>
                <a:latin typeface="微软雅黑" panose="020B0503020204020204" pitchFamily="34" charset="-122"/>
                <a:ea typeface="微软雅黑" panose="020B0503020204020204" pitchFamily="34" charset="-122"/>
              </a:rPr>
              <a:t>)</a:t>
            </a:r>
            <a:r>
              <a:rPr lang="zh-CN" altLang="en-US" sz="2000" b="1" dirty="0">
                <a:solidFill>
                  <a:schemeClr val="accent1"/>
                </a:solidFill>
                <a:latin typeface="微软雅黑" panose="020B0503020204020204" pitchFamily="34" charset="-122"/>
                <a:ea typeface="微软雅黑" panose="020B0503020204020204" pitchFamily="34" charset="-122"/>
              </a:rPr>
              <a:t>职业模式趋于灵活和复杂</a:t>
            </a:r>
            <a:endParaRPr lang="en-US" altLang="zh-CN" sz="2000" b="1" dirty="0">
              <a:solidFill>
                <a:schemeClr val="accent1"/>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2358548" y="251355"/>
            <a:ext cx="392443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五、我国职业发展变化趋势</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323391" y="1336995"/>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59422" y="1455320"/>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4949877" cy="414020"/>
          </a:xfrm>
          <a:prstGeom prst="rect">
            <a:avLst/>
          </a:prstGeom>
          <a:noFill/>
        </p:spPr>
        <p:txBody>
          <a:bodyPr wrap="square" rtlCol="0">
            <a:spAutoFit/>
          </a:bodyPr>
          <a:p>
            <a:r>
              <a:rPr lang="zh-CN" altLang="en-US" sz="2100" b="1">
                <a:hlinkClick r:id="rId2" tooltip="" action="ppaction://hlinkfile"/>
              </a:rPr>
              <a:t>大学生职业生涯规划现状研究</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Oval 20"/>
          <p:cNvSpPr/>
          <p:nvPr/>
        </p:nvSpPr>
        <p:spPr>
          <a:xfrm>
            <a:off x="647109" y="1564435"/>
            <a:ext cx="218527" cy="218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2" name="Oval 21"/>
          <p:cNvSpPr/>
          <p:nvPr/>
        </p:nvSpPr>
        <p:spPr>
          <a:xfrm>
            <a:off x="642361" y="2425099"/>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Oval 22"/>
          <p:cNvSpPr/>
          <p:nvPr/>
        </p:nvSpPr>
        <p:spPr>
          <a:xfrm>
            <a:off x="647109" y="3235188"/>
            <a:ext cx="218527" cy="218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116411" y="1434903"/>
            <a:ext cx="7272809" cy="400110"/>
          </a:xfrm>
          <a:prstGeom prst="rect">
            <a:avLst/>
          </a:prstGeom>
          <a:noFill/>
        </p:spPr>
        <p:txBody>
          <a:bodyPr wrap="square">
            <a:spAutoFit/>
          </a:bodyPr>
          <a:lstStyle/>
          <a:p>
            <a:r>
              <a:rPr lang="zh-CN" altLang="en-US" sz="2000" b="1" dirty="0">
                <a:solidFill>
                  <a:schemeClr val="accent2"/>
                </a:solidFill>
                <a:latin typeface="楷体" panose="02010609060101010101" pitchFamily="2" charset="-122"/>
                <a:ea typeface="楷体" panose="02010609060101010101" pitchFamily="2" charset="-122"/>
              </a:rPr>
              <a:t>知识目标：</a:t>
            </a:r>
            <a:r>
              <a:rPr lang="zh-CN" altLang="en-US" sz="2000" b="1" dirty="0">
                <a:latin typeface="楷体" panose="02010609060101010101" pitchFamily="2" charset="-122"/>
                <a:ea typeface="楷体" panose="02010609060101010101" pitchFamily="2" charset="-122"/>
              </a:rPr>
              <a:t>了解职业和职场环境，掌握职场素质的要求。</a:t>
            </a:r>
            <a:endParaRPr lang="zh-CN" altLang="en-US" sz="2000" b="1" dirty="0">
              <a:latin typeface="楷体" panose="02010609060101010101" pitchFamily="2" charset="-122"/>
              <a:ea typeface="楷体" panose="02010609060101010101" pitchFamily="2" charset="-122"/>
            </a:endParaRPr>
          </a:p>
        </p:txBody>
      </p:sp>
      <p:sp>
        <p:nvSpPr>
          <p:cNvPr id="60" name="文本框 59"/>
          <p:cNvSpPr txBox="1"/>
          <p:nvPr/>
        </p:nvSpPr>
        <p:spPr>
          <a:xfrm>
            <a:off x="1116411" y="2333926"/>
            <a:ext cx="7272809" cy="400110"/>
          </a:xfrm>
          <a:prstGeom prst="rect">
            <a:avLst/>
          </a:prstGeom>
          <a:noFill/>
        </p:spPr>
        <p:txBody>
          <a:bodyPr wrap="square">
            <a:spAutoFit/>
          </a:bodyPr>
          <a:lstStyle/>
          <a:p>
            <a:r>
              <a:rPr lang="zh-CN" altLang="en-US" sz="2000" b="1" dirty="0">
                <a:solidFill>
                  <a:srgbClr val="00B0F0"/>
                </a:solidFill>
                <a:latin typeface="楷体" panose="02010609060101010101" pitchFamily="2" charset="-122"/>
                <a:ea typeface="楷体" panose="02010609060101010101" pitchFamily="2" charset="-122"/>
              </a:rPr>
              <a:t>技能目标：</a:t>
            </a:r>
            <a:r>
              <a:rPr lang="zh-CN" altLang="en-US" sz="2000" b="1" dirty="0">
                <a:latin typeface="楷体" panose="02010609060101010101" pitchFamily="2" charset="-122"/>
                <a:ea typeface="楷体" panose="02010609060101010101" pitchFamily="2" charset="-122"/>
              </a:rPr>
              <a:t>进行具体行业职场调研。</a:t>
            </a:r>
            <a:endParaRPr lang="zh-CN" altLang="en-US" sz="2000" b="1" dirty="0">
              <a:latin typeface="楷体" panose="02010609060101010101" pitchFamily="2" charset="-122"/>
              <a:ea typeface="楷体" panose="02010609060101010101" pitchFamily="2" charset="-122"/>
            </a:endParaRPr>
          </a:p>
        </p:txBody>
      </p:sp>
      <p:sp>
        <p:nvSpPr>
          <p:cNvPr id="61" name="文本框 60"/>
          <p:cNvSpPr txBox="1"/>
          <p:nvPr/>
        </p:nvSpPr>
        <p:spPr>
          <a:xfrm>
            <a:off x="1116411" y="3099772"/>
            <a:ext cx="7272809" cy="707886"/>
          </a:xfrm>
          <a:prstGeom prst="rect">
            <a:avLst/>
          </a:prstGeom>
          <a:noFill/>
        </p:spPr>
        <p:txBody>
          <a:bodyPr wrap="square">
            <a:spAutoFit/>
          </a:bodyPr>
          <a:lstStyle/>
          <a:p>
            <a:r>
              <a:rPr lang="zh-CN" altLang="en-US" sz="2000" b="1" dirty="0">
                <a:solidFill>
                  <a:schemeClr val="accent6"/>
                </a:solidFill>
                <a:latin typeface="楷体" panose="02010609060101010101" pitchFamily="2" charset="-122"/>
                <a:ea typeface="楷体" panose="02010609060101010101" pitchFamily="2" charset="-122"/>
              </a:rPr>
              <a:t>思政目标：</a:t>
            </a:r>
            <a:r>
              <a:rPr lang="zh-CN" altLang="en-US" sz="2000" b="1" dirty="0">
                <a:latin typeface="楷体" panose="02010609060101010101" pitchFamily="2" charset="-122"/>
                <a:ea typeface="楷体" panose="02010609060101010101" pitchFamily="2" charset="-122"/>
              </a:rPr>
              <a:t>正确认识职业，积极关注职业信息，选择适合自身发展的职业，树立职业信心。</a:t>
            </a:r>
            <a:endParaRPr lang="zh-CN" altLang="en-US" sz="2000" b="1" dirty="0">
              <a:latin typeface="楷体" panose="02010609060101010101" pitchFamily="2" charset="-122"/>
              <a:ea typeface="楷体" panose="02010609060101010101" pitchFamily="2" charset="-122"/>
            </a:endParaRPr>
          </a:p>
        </p:txBody>
      </p:sp>
      <p:sp>
        <p:nvSpPr>
          <p:cNvPr id="12" name="文本框 11"/>
          <p:cNvSpPr txBox="1"/>
          <p:nvPr/>
        </p:nvSpPr>
        <p:spPr>
          <a:xfrm>
            <a:off x="3528678" y="222965"/>
            <a:ext cx="158417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学习目标</a:t>
            </a:r>
            <a:endParaRPr lang="zh-CN" altLang="en-US" sz="2400" b="1" dirty="0">
              <a:latin typeface="微软雅黑" panose="020B0503020204020204" pitchFamily="34" charset="-122"/>
              <a:ea typeface="微软雅黑" panose="020B0503020204020204" pitchFamily="34" charset="-122"/>
            </a:endParaRPr>
          </a:p>
        </p:txBody>
      </p:sp>
      <p:sp>
        <p:nvSpPr>
          <p:cNvPr id="13" name="等腰三角形 1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fade">
                                      <p:cBhvr>
                                        <p:cTn id="26" dur="1000"/>
                                        <p:tgtEl>
                                          <p:spTgt spid="59"/>
                                        </p:tgtEl>
                                      </p:cBhvr>
                                    </p:animEffect>
                                    <p:anim calcmode="lin" valueType="num">
                                      <p:cBhvr>
                                        <p:cTn id="27" dur="1000" fill="hold"/>
                                        <p:tgtEl>
                                          <p:spTgt spid="59"/>
                                        </p:tgtEl>
                                        <p:attrNameLst>
                                          <p:attrName>ppt_x</p:attrName>
                                        </p:attrNameLst>
                                      </p:cBhvr>
                                      <p:tavLst>
                                        <p:tav tm="0">
                                          <p:val>
                                            <p:strVal val="#ppt_x"/>
                                          </p:val>
                                        </p:tav>
                                        <p:tav tm="100000">
                                          <p:val>
                                            <p:strVal val="#ppt_x"/>
                                          </p:val>
                                        </p:tav>
                                      </p:tavLst>
                                    </p:anim>
                                    <p:anim calcmode="lin" valueType="num">
                                      <p:cBhvr>
                                        <p:cTn id="28"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0">
                                            <p:txEl>
                                              <p:pRg st="0" end="0"/>
                                            </p:txEl>
                                          </p:spTgt>
                                        </p:tgtEl>
                                        <p:attrNameLst>
                                          <p:attrName>style.visibility</p:attrName>
                                        </p:attrNameLst>
                                      </p:cBhvr>
                                      <p:to>
                                        <p:strVal val="visible"/>
                                      </p:to>
                                    </p:set>
                                    <p:animEffect transition="in" filter="fade">
                                      <p:cBhvr>
                                        <p:cTn id="33" dur="1000"/>
                                        <p:tgtEl>
                                          <p:spTgt spid="60">
                                            <p:txEl>
                                              <p:pRg st="0" end="0"/>
                                            </p:txEl>
                                          </p:spTgt>
                                        </p:tgtEl>
                                      </p:cBhvr>
                                    </p:animEffect>
                                    <p:anim calcmode="lin" valueType="num">
                                      <p:cBhvr>
                                        <p:cTn id="34" dur="10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1000"/>
                                        <p:tgtEl>
                                          <p:spTgt spid="61"/>
                                        </p:tgtEl>
                                      </p:cBhvr>
                                    </p:animEffect>
                                    <p:anim calcmode="lin" valueType="num">
                                      <p:cBhvr>
                                        <p:cTn id="41" dur="1000" fill="hold"/>
                                        <p:tgtEl>
                                          <p:spTgt spid="61"/>
                                        </p:tgtEl>
                                        <p:attrNameLst>
                                          <p:attrName>ppt_x</p:attrName>
                                        </p:attrNameLst>
                                      </p:cBhvr>
                                      <p:tavLst>
                                        <p:tav tm="0">
                                          <p:val>
                                            <p:strVal val="#ppt_x"/>
                                          </p:val>
                                        </p:tav>
                                        <p:tav tm="100000">
                                          <p:val>
                                            <p:strVal val="#ppt_x"/>
                                          </p:val>
                                        </p:tav>
                                      </p:tavLst>
                                    </p:anim>
                                    <p:anim calcmode="lin" valueType="num">
                                      <p:cBhvr>
                                        <p:cTn id="42"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59" grpId="0"/>
      <p:bldP spid="6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628578" y="1915311"/>
            <a:ext cx="2808035" cy="954364"/>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了解行业、专业、企业与职业</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02</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9" y="1246824"/>
            <a:ext cx="7887855"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行业的概念</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86403" y="1670209"/>
            <a:ext cx="7887855" cy="2250616"/>
          </a:xfrm>
          <a:prstGeom prst="rect">
            <a:avLst/>
          </a:prstGeom>
          <a:noFill/>
        </p:spPr>
        <p:txBody>
          <a:bodyPr wrap="square">
            <a:spAutoFit/>
          </a:bodyPr>
          <a:lstStyle/>
          <a:p>
            <a:pPr>
              <a:lnSpc>
                <a:spcPct val="150000"/>
              </a:lnSpc>
            </a:pPr>
            <a:r>
              <a:rPr lang="zh-CN" altLang="en-US" sz="1600" dirty="0"/>
              <a:t>什么是行业？一般意义上来讲，</a:t>
            </a:r>
            <a:r>
              <a:rPr lang="zh-CN" altLang="en-US" sz="1600" dirty="0">
                <a:solidFill>
                  <a:schemeClr val="accent1"/>
                </a:solidFill>
              </a:rPr>
              <a:t>行业是指从事国民经济中同性质的生产或其他经济社会的经营单位或个体的组织结构体系的详细划分</a:t>
            </a:r>
            <a:r>
              <a:rPr lang="zh-CN" altLang="en-US" sz="1600" dirty="0"/>
              <a:t>，如林业、房地产业、金融业等。</a:t>
            </a:r>
            <a:endParaRPr lang="en-US" altLang="zh-CN" sz="1600" dirty="0"/>
          </a:p>
          <a:p>
            <a:pPr>
              <a:lnSpc>
                <a:spcPct val="150000"/>
              </a:lnSpc>
            </a:pPr>
            <a:r>
              <a:rPr lang="zh-CN" altLang="en-US" sz="1600" dirty="0">
                <a:solidFill>
                  <a:schemeClr val="accent2"/>
                </a:solidFill>
              </a:rPr>
              <a:t>职业是按照工作职能进行划分的，在同一行业内，不同个体结合自身特点可以从事不同的职业</a:t>
            </a:r>
            <a:r>
              <a:rPr lang="zh-CN" altLang="en-US" sz="1600" dirty="0"/>
              <a:t>。例如，同样是从事</a:t>
            </a:r>
            <a:r>
              <a:rPr lang="en-US" altLang="zh-CN" sz="1600" dirty="0"/>
              <a:t>IT</a:t>
            </a:r>
            <a:r>
              <a:rPr lang="zh-CN" altLang="en-US" sz="1600" dirty="0"/>
              <a:t>行业，有的人是程序设计员，有的人是市场推销员。</a:t>
            </a:r>
            <a:endParaRPr lang="en-US" altLang="zh-CN" sz="1600" dirty="0"/>
          </a:p>
          <a:p>
            <a:pPr>
              <a:lnSpc>
                <a:spcPct val="150000"/>
              </a:lnSpc>
            </a:pPr>
            <a:r>
              <a:rPr lang="zh-CN" altLang="en-US" sz="1600" dirty="0"/>
              <a:t>大学生在进行职业生涯规划的时候，按照择优原则，行业的选择要先于职业的选择。若选择行业的方向发生错误，再进行改变，代价十分巨大。</a:t>
            </a:r>
            <a:endParaRPr lang="zh-CN" altLang="en-US" sz="1400" b="1" dirty="0">
              <a:latin typeface="楷体" panose="02010609060101010101" pitchFamily="2" charset="-122"/>
              <a:ea typeface="楷体" panose="02010609060101010101" pitchFamily="2" charset="-122"/>
            </a:endParaRPr>
          </a:p>
        </p:txBody>
      </p:sp>
      <p:sp>
        <p:nvSpPr>
          <p:cNvPr id="10" name="文本框 9"/>
          <p:cNvSpPr txBox="1"/>
          <p:nvPr/>
        </p:nvSpPr>
        <p:spPr>
          <a:xfrm>
            <a:off x="3060626" y="209473"/>
            <a:ext cx="234026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一、行业与职业</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314984" y="1212669"/>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5" name="任意多边形: 形状 14"/>
          <p:cNvSpPr/>
          <p:nvPr/>
        </p:nvSpPr>
        <p:spPr bwMode="auto">
          <a:xfrm>
            <a:off x="487697" y="1331097"/>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down)">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0" name="文本框 9"/>
          <p:cNvSpPr txBox="1"/>
          <p:nvPr/>
        </p:nvSpPr>
        <p:spPr>
          <a:xfrm>
            <a:off x="3060626" y="209473"/>
            <a:ext cx="234026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一、行业与职业</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pic>
        <p:nvPicPr>
          <p:cNvPr id="2" name="图片 1"/>
          <p:cNvPicPr>
            <a:picLocks noChangeAspect="1"/>
          </p:cNvPicPr>
          <p:nvPr>
            <p:custDataLst>
              <p:tags r:id="rId1"/>
            </p:custDataLst>
          </p:nvPr>
        </p:nvPicPr>
        <p:blipFill>
          <a:blip r:embed="rId2"/>
          <a:stretch>
            <a:fillRect/>
          </a:stretch>
        </p:blipFill>
        <p:spPr>
          <a:xfrm>
            <a:off x="870585" y="1238885"/>
            <a:ext cx="7404100" cy="2667000"/>
          </a:xfrm>
          <a:prstGeom prst="rect">
            <a:avLst/>
          </a:prstGeom>
        </p:spPr>
      </p:pic>
      <p:pic>
        <p:nvPicPr>
          <p:cNvPr id="3" name="图片 2"/>
          <p:cNvPicPr>
            <a:picLocks noChangeAspect="1"/>
          </p:cNvPicPr>
          <p:nvPr>
            <p:custDataLst>
              <p:tags r:id="rId3"/>
            </p:custDataLst>
          </p:nvPr>
        </p:nvPicPr>
        <p:blipFill>
          <a:blip r:embed="rId4"/>
          <a:stretch>
            <a:fillRect/>
          </a:stretch>
        </p:blipFill>
        <p:spPr>
          <a:xfrm>
            <a:off x="819785" y="3868420"/>
            <a:ext cx="7454900" cy="889000"/>
          </a:xfrm>
          <a:prstGeom prst="rect">
            <a:avLst/>
          </a:prstGeom>
        </p:spPr>
      </p:pic>
      <p:sp>
        <p:nvSpPr>
          <p:cNvPr id="4" name="文本框 3"/>
          <p:cNvSpPr txBox="1"/>
          <p:nvPr>
            <p:custDataLst>
              <p:tags r:id="rId5"/>
            </p:custDataLst>
          </p:nvPr>
        </p:nvSpPr>
        <p:spPr>
          <a:xfrm>
            <a:off x="900204" y="759144"/>
            <a:ext cx="7887855" cy="400110"/>
          </a:xfrm>
          <a:prstGeom prst="rect">
            <a:avLst/>
          </a:prstGeom>
          <a:noFill/>
        </p:spPr>
        <p:txBody>
          <a:bodyPr wrap="square">
            <a:spAutoFit/>
          </a:bodyPr>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行业的概念</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7" y="1343445"/>
            <a:ext cx="7887855"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行业与职业的关系</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42748" y="1716143"/>
            <a:ext cx="7887855" cy="2989280"/>
          </a:xfrm>
          <a:prstGeom prst="rect">
            <a:avLst/>
          </a:prstGeom>
          <a:noFill/>
        </p:spPr>
        <p:txBody>
          <a:bodyPr wrap="square">
            <a:spAutoFit/>
          </a:bodyPr>
          <a:lstStyle/>
          <a:p>
            <a:pPr>
              <a:lnSpc>
                <a:spcPct val="150000"/>
              </a:lnSpc>
            </a:pPr>
            <a:r>
              <a:rPr lang="zh-CN" altLang="en-US" sz="1600" b="1" dirty="0">
                <a:solidFill>
                  <a:schemeClr val="accent2"/>
                </a:solidFill>
              </a:rPr>
              <a:t>行业与职业之间既有区别又有密切的联系，在狭义的范围内可以相互代替。</a:t>
            </a:r>
            <a:endParaRPr lang="en-US" altLang="zh-CN" sz="1600" b="1" dirty="0">
              <a:solidFill>
                <a:schemeClr val="accent2"/>
              </a:solidFill>
            </a:endParaRPr>
          </a:p>
          <a:p>
            <a:pPr>
              <a:lnSpc>
                <a:spcPct val="150000"/>
              </a:lnSpc>
            </a:pPr>
            <a:r>
              <a:rPr lang="zh-CN" altLang="en-US" sz="1600" dirty="0"/>
              <a:t>以生产销售活动为例，这其中主要包含三种经济关系：一是生产者向消费者销售的关系；二是消费者向生产者购买的关系；三是生产者内部之间以及消费者内部之间的关系。在这些关系链条之间，任何一个关系没有得到很好的处理，都会阻碍行业的发展，影响人们对该行业中职业的选择。</a:t>
            </a:r>
            <a:endParaRPr lang="en-US" altLang="zh-CN" sz="1600" dirty="0"/>
          </a:p>
          <a:p>
            <a:pPr>
              <a:lnSpc>
                <a:spcPct val="150000"/>
              </a:lnSpc>
            </a:pPr>
            <a:r>
              <a:rPr lang="zh-CN" altLang="en-US" sz="1600" b="1" dirty="0"/>
              <a:t>可见，职业、行业具有不可分割的内在的必然联系</a:t>
            </a:r>
            <a:r>
              <a:rPr lang="zh-CN" altLang="en-US" sz="1600" dirty="0"/>
              <a:t>。在以经济活动为中心的现代社会，各种职业都是行业乃至产业的一个缩影，可以说，</a:t>
            </a:r>
            <a:r>
              <a:rPr lang="zh-CN" altLang="en-US" sz="1600" dirty="0">
                <a:solidFill>
                  <a:schemeClr val="accent1"/>
                </a:solidFill>
              </a:rPr>
              <a:t>行业的发展状况对职业的产生具有一定导向作用。</a:t>
            </a:r>
            <a:endParaRPr lang="zh-CN" altLang="en-US" sz="1400" dirty="0">
              <a:solidFill>
                <a:schemeClr val="accent1"/>
              </a:solidFill>
              <a:latin typeface="楷体" panose="02010609060101010101" pitchFamily="2" charset="-122"/>
              <a:ea typeface="楷体" panose="02010609060101010101" pitchFamily="2" charset="-122"/>
            </a:endParaRPr>
          </a:p>
        </p:txBody>
      </p:sp>
      <p:sp>
        <p:nvSpPr>
          <p:cNvPr id="10" name="文本框 9"/>
          <p:cNvSpPr txBox="1"/>
          <p:nvPr/>
        </p:nvSpPr>
        <p:spPr>
          <a:xfrm>
            <a:off x="3114632" y="276508"/>
            <a:ext cx="241226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一、行业与职业</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252314" y="1246809"/>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 name="任意多边形: 形状 14"/>
          <p:cNvSpPr/>
          <p:nvPr/>
        </p:nvSpPr>
        <p:spPr bwMode="auto">
          <a:xfrm>
            <a:off x="364834" y="1390084"/>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randombar(horizontal)">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899373" y="1505980"/>
            <a:ext cx="8062169" cy="3358612"/>
          </a:xfrm>
          <a:prstGeom prst="rect">
            <a:avLst/>
          </a:prstGeom>
          <a:noFill/>
        </p:spPr>
        <p:txBody>
          <a:bodyPr wrap="square">
            <a:spAutoFit/>
          </a:bodyPr>
          <a:lstStyle/>
          <a:p>
            <a:pPr>
              <a:lnSpc>
                <a:spcPct val="150000"/>
              </a:lnSpc>
            </a:pPr>
            <a:r>
              <a:rPr lang="zh-CN" altLang="en-US" sz="1600" dirty="0"/>
              <a:t>行业在发展的过程中受诸多因素影响，其中，</a:t>
            </a:r>
            <a:r>
              <a:rPr lang="zh-CN" altLang="en-US" sz="1600" dirty="0">
                <a:solidFill>
                  <a:schemeClr val="accent1"/>
                </a:solidFill>
              </a:rPr>
              <a:t>行业自身潜质</a:t>
            </a:r>
            <a:r>
              <a:rPr lang="zh-CN" altLang="en-US" sz="1600" dirty="0"/>
              <a:t>、</a:t>
            </a:r>
            <a:r>
              <a:rPr lang="zh-CN" altLang="en-US" sz="1600" dirty="0">
                <a:solidFill>
                  <a:schemeClr val="accent2"/>
                </a:solidFill>
              </a:rPr>
              <a:t>社会发展趋势</a:t>
            </a:r>
            <a:r>
              <a:rPr lang="zh-CN" altLang="en-US" sz="1600" dirty="0"/>
              <a:t>和</a:t>
            </a:r>
            <a:r>
              <a:rPr lang="zh-CN" altLang="en-US" sz="1600" dirty="0">
                <a:solidFill>
                  <a:schemeClr val="accent1"/>
                </a:solidFill>
              </a:rPr>
              <a:t>国家政策导向</a:t>
            </a:r>
            <a:r>
              <a:rPr lang="zh-CN" altLang="en-US" sz="1600" dirty="0"/>
              <a:t>是较为重要的因素。分析行业状况应关注国家对相关行业的政策导向，即国家是支持该行业还是限制该行业。</a:t>
            </a:r>
            <a:endParaRPr lang="en-US" altLang="zh-CN" sz="1600" dirty="0"/>
          </a:p>
          <a:p>
            <a:pPr>
              <a:lnSpc>
                <a:spcPct val="150000"/>
              </a:lnSpc>
            </a:pPr>
            <a:r>
              <a:rPr lang="zh-CN" altLang="en-US" sz="1600" dirty="0"/>
              <a:t>因此，在进行行业分析、职业选择的过程中，首先要了解自己目前所在行业的情况，并结合前述诸多影响因素洞察其未来发展趋势。需要注意的是，行业前景不同于职业前景。</a:t>
            </a:r>
            <a:r>
              <a:rPr lang="zh-CN" altLang="en-US" sz="1600" b="1" dirty="0"/>
              <a:t>市场瞬息万变，行业中没有绝对的热门，也没有永远的冷门。</a:t>
            </a:r>
            <a:endParaRPr lang="en-US" altLang="zh-CN" sz="1600" b="1" dirty="0"/>
          </a:p>
          <a:p>
            <a:pPr>
              <a:lnSpc>
                <a:spcPct val="150000"/>
              </a:lnSpc>
            </a:pPr>
            <a:r>
              <a:rPr lang="zh-CN" altLang="en-US" sz="1600" dirty="0"/>
              <a:t>大学生在选择职业时不应只局限于眼前利益，而应从长远的角度选择职业，以具有发展潜质的职业作为自己的择业目标，善于发掘冷门行业中的热门职位以及热门行业中具有较好发展前景的职业。</a:t>
            </a:r>
            <a:endParaRPr lang="zh-CN" altLang="en-US" sz="1400" b="1" dirty="0">
              <a:latin typeface="楷体" panose="02010609060101010101" pitchFamily="2" charset="-122"/>
              <a:ea typeface="楷体" panose="02010609060101010101" pitchFamily="2" charset="-122"/>
            </a:endParaRPr>
          </a:p>
        </p:txBody>
      </p:sp>
      <p:sp>
        <p:nvSpPr>
          <p:cNvPr id="9" name="文本框 8"/>
          <p:cNvSpPr txBox="1"/>
          <p:nvPr/>
        </p:nvSpPr>
        <p:spPr>
          <a:xfrm>
            <a:off x="900386" y="1087751"/>
            <a:ext cx="5690209"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行业的发展与前景对职业的导向与指引</a:t>
            </a:r>
            <a:endParaRPr lang="zh-CN" altLang="en-US" sz="20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358548" y="251355"/>
            <a:ext cx="392443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五、我国职业发展变化趋势</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椭圆 11"/>
          <p:cNvSpPr/>
          <p:nvPr/>
        </p:nvSpPr>
        <p:spPr>
          <a:xfrm>
            <a:off x="271715" y="1019449"/>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40253" y="1169349"/>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9" y="1246824"/>
            <a:ext cx="7887855"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专业与职业的关系</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894055" y="1670209"/>
            <a:ext cx="7980203" cy="3322955"/>
          </a:xfrm>
          <a:prstGeom prst="rect">
            <a:avLst/>
          </a:prstGeom>
          <a:noFill/>
        </p:spPr>
        <p:txBody>
          <a:bodyPr wrap="square">
            <a:spAutoFit/>
          </a:bodyPr>
          <a:lstStyle/>
          <a:p>
            <a:pPr>
              <a:lnSpc>
                <a:spcPct val="150000"/>
              </a:lnSpc>
            </a:pPr>
            <a:r>
              <a:rPr lang="zh-CN" altLang="en-US" sz="1400" dirty="0"/>
              <a:t> 专业教育培养的人才具有明确的职业导向性，这使得专业与职业存在许多共同之处，但是由于概念、属性、特征等因素，</a:t>
            </a:r>
            <a:r>
              <a:rPr lang="zh-CN" altLang="en-US" sz="1400" b="1" dirty="0"/>
              <a:t>专业与职业之间也有本质区别</a:t>
            </a:r>
            <a:r>
              <a:rPr lang="zh-CN" altLang="en-US" sz="1400" dirty="0"/>
              <a:t>。</a:t>
            </a:r>
            <a:endParaRPr lang="en-US" altLang="zh-CN" sz="1400" dirty="0"/>
          </a:p>
          <a:p>
            <a:pPr>
              <a:lnSpc>
                <a:spcPct val="150000"/>
              </a:lnSpc>
            </a:pPr>
            <a:r>
              <a:rPr lang="en-US" altLang="zh-CN" sz="1400" b="1" dirty="0">
                <a:solidFill>
                  <a:schemeClr val="accent1"/>
                </a:solidFill>
              </a:rPr>
              <a:t>(1)</a:t>
            </a:r>
            <a:r>
              <a:rPr lang="zh-CN" altLang="en-US" sz="1400" dirty="0"/>
              <a:t>一个专业对应一个职业群，有时甚至可以对应几个相关的职业群。从理论上来讲，专业的选择应该以职业为标准，所选择的专业应当与职业所需的知识、技能相适应。实际上，专业与职业之间可以是直接对应关系，也可以是间接对应关系。</a:t>
            </a:r>
            <a:endParaRPr lang="en-US" altLang="zh-CN" sz="1400" dirty="0"/>
          </a:p>
          <a:p>
            <a:pPr>
              <a:lnSpc>
                <a:spcPct val="150000"/>
              </a:lnSpc>
            </a:pPr>
            <a:r>
              <a:rPr lang="en-US" altLang="zh-CN" sz="1400" b="1" dirty="0">
                <a:solidFill>
                  <a:schemeClr val="accent2"/>
                </a:solidFill>
              </a:rPr>
              <a:t>(2)</a:t>
            </a:r>
            <a:r>
              <a:rPr lang="zh-CN" altLang="en-US" sz="1400" dirty="0"/>
              <a:t>职业群一般由基本操作技能相通，工作内容、社会作用以及从业者所应具备的素质接近的若干个职位所构成。职业群横向划分，是相同的职业存在于不同的产业或行业之中，如计算机专业所对应的职业群广泛分布于国民经济各个产业和行业之中。</a:t>
            </a:r>
            <a:endParaRPr lang="en-US" altLang="zh-CN" sz="1400" dirty="0"/>
          </a:p>
          <a:p>
            <a:pPr>
              <a:lnSpc>
                <a:spcPct val="150000"/>
              </a:lnSpc>
            </a:pPr>
            <a:r>
              <a:rPr lang="en-US" altLang="zh-CN" sz="1400" b="1" dirty="0">
                <a:solidFill>
                  <a:schemeClr val="accent1"/>
                </a:solidFill>
              </a:rPr>
              <a:t>(3)</a:t>
            </a:r>
            <a:r>
              <a:rPr lang="zh-CN" altLang="en-US" sz="1400" dirty="0"/>
              <a:t>一个人无论是基于主动还是基于盲从、被动而选择了某一学科，都无法保证这个专业一定是自己将来要从事的职业或事业，此时就会出现专业与职业不匹配的现象。</a:t>
            </a:r>
            <a:endParaRPr lang="en-US" altLang="zh-CN" sz="1400" dirty="0"/>
          </a:p>
        </p:txBody>
      </p:sp>
      <p:sp>
        <p:nvSpPr>
          <p:cNvPr id="10" name="文本框 9"/>
          <p:cNvSpPr txBox="1"/>
          <p:nvPr/>
        </p:nvSpPr>
        <p:spPr>
          <a:xfrm>
            <a:off x="3060626" y="209473"/>
            <a:ext cx="234026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二、专业与职业</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 name="任意多边形: 形状 12"/>
          <p:cNvSpPr/>
          <p:nvPr/>
        </p:nvSpPr>
        <p:spPr bwMode="auto">
          <a:xfrm>
            <a:off x="263703" y="1204392"/>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 name="任意多边形: 形状 13"/>
          <p:cNvSpPr/>
          <p:nvPr/>
        </p:nvSpPr>
        <p:spPr bwMode="auto">
          <a:xfrm>
            <a:off x="399734" y="1322717"/>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anim calcmode="lin" valueType="num">
                                      <p:cBhvr>
                                        <p:cTn id="11" dur="1000" fill="hold"/>
                                        <p:tgtEl>
                                          <p:spTgt spid="14"/>
                                        </p:tgtEl>
                                        <p:attrNameLst>
                                          <p:attrName>ppt_x</p:attrName>
                                        </p:attrNameLst>
                                      </p:cBhvr>
                                      <p:tavLst>
                                        <p:tav tm="0">
                                          <p:val>
                                            <p:strVal val="#ppt_x"/>
                                          </p:val>
                                        </p:tav>
                                        <p:tav tm="100000">
                                          <p:val>
                                            <p:strVal val="#ppt_x"/>
                                          </p:val>
                                        </p:tav>
                                      </p:tavLst>
                                    </p:anim>
                                    <p:anim calcmode="lin" valueType="num">
                                      <p:cBhvr>
                                        <p:cTn id="12" dur="1000" fill="hold"/>
                                        <p:tgtEl>
                                          <p:spTgt spid="14"/>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9" name="文本框 8"/>
          <p:cNvSpPr txBox="1"/>
          <p:nvPr/>
        </p:nvSpPr>
        <p:spPr>
          <a:xfrm>
            <a:off x="642074" y="782389"/>
            <a:ext cx="7502456" cy="4192058"/>
          </a:xfrm>
          <a:prstGeom prst="rect">
            <a:avLst/>
          </a:prstGeom>
          <a:noFill/>
        </p:spPr>
        <p:txBody>
          <a:bodyPr wrap="square">
            <a:noAutofit/>
          </a:bodyPr>
          <a:lstStyle/>
          <a:p>
            <a:pPr algn="l">
              <a:lnSpc>
                <a:spcPct val="150000"/>
              </a:lnSpc>
            </a:pPr>
            <a:endParaRPr lang="zh-CN" altLang="en-US" sz="1600" dirty="0">
              <a:latin typeface="楷体" panose="02010609060101010101" pitchFamily="2" charset="-122"/>
              <a:ea typeface="楷体" panose="02010609060101010101" pitchFamily="2" charset="-122"/>
              <a:sym typeface="+mn-ea"/>
            </a:endParaRPr>
          </a:p>
          <a:p>
            <a:pPr algn="l">
              <a:lnSpc>
                <a:spcPct val="150000"/>
              </a:lnSpc>
            </a:pPr>
            <a:r>
              <a:rPr lang="zh-CN" altLang="en-US" sz="1600" dirty="0">
                <a:latin typeface="楷体" panose="02010609060101010101" pitchFamily="2" charset="-122"/>
                <a:ea typeface="楷体" panose="02010609060101010101" pitchFamily="2" charset="-122"/>
                <a:sym typeface="+mn-ea"/>
              </a:rPr>
              <a:t> </a:t>
            </a:r>
            <a:r>
              <a:rPr lang="en-US" altLang="zh-CN" sz="1600" dirty="0">
                <a:latin typeface="楷体" panose="02010609060101010101" pitchFamily="2" charset="-122"/>
                <a:ea typeface="楷体" panose="02010609060101010101" pitchFamily="2" charset="-122"/>
                <a:sym typeface="+mn-ea"/>
              </a:rPr>
              <a:t>   </a:t>
            </a:r>
            <a:r>
              <a:rPr lang="zh-CN" altLang="en-US" sz="1600" dirty="0">
                <a:latin typeface="楷体" panose="02010609060101010101" pitchFamily="2" charset="-122"/>
                <a:ea typeface="楷体" panose="02010609060101010101" pitchFamily="2" charset="-122"/>
                <a:sym typeface="+mn-ea"/>
              </a:rPr>
              <a:t>写出你所学的专业对应的职业，想象自己未来有可能从事的职业。可查询有关资料，或许从你这里就能产生新的职业。</a:t>
            </a: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endParaRPr lang="zh-CN" altLang="en-US" sz="1600" dirty="0">
              <a:latin typeface="楷体" panose="02010609060101010101" pitchFamily="2" charset="-122"/>
              <a:ea typeface="楷体" panose="02010609060101010101" pitchFamily="2" charset="-122"/>
            </a:endParaRPr>
          </a:p>
          <a:p>
            <a:pPr algn="l">
              <a:lnSpc>
                <a:spcPct val="150000"/>
              </a:lnSpc>
            </a:pPr>
            <a:endParaRPr lang="zh-CN" altLang="en-US" sz="16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4178" y="94590"/>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175" y="39012"/>
            <a:ext cx="6912022" cy="46037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课堂活动</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94" y="556538"/>
            <a:ext cx="9144600" cy="0"/>
          </a:xfrm>
          <a:prstGeom prst="line">
            <a:avLst/>
          </a:prstGeom>
          <a:ln w="9525" cap="flat" cmpd="sng" algn="ctr">
            <a:solidFill>
              <a:srgbClr val="C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814968" y="1701328"/>
            <a:ext cx="7887855"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职业专业化</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828378" y="2165968"/>
            <a:ext cx="7980203" cy="2619948"/>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积极构建和开设个体的职业专业化的能力课程</a:t>
            </a:r>
            <a:endParaRPr lang="en-US" altLang="zh-CN" sz="14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个体的专业积淀是在掌握知识、技能的过程中形成和发展的，是通过在高校进行相关专业课程的学习实现的。</a:t>
            </a:r>
            <a:endParaRPr lang="en-US" altLang="zh-CN" sz="1600" dirty="0"/>
          </a:p>
          <a:p>
            <a:pPr>
              <a:lnSpc>
                <a:spcPct val="150000"/>
              </a:lnSpc>
            </a:pPr>
            <a:r>
              <a:rPr lang="zh-CN" altLang="en-US" sz="1400" dirty="0"/>
              <a:t> </a:t>
            </a:r>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充分运用目标管理的方法实现个体的职业专业化</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在教与学的过程中，注重充分发挥学生自主管理的能力，抓住施展个人才华的机会，在能力培养系统工程下，感受学习和生活的兴趣与价值，享受学习和生活的满足感和成就感，按期完成能力培养目标，使职业与专业有机结合。</a:t>
            </a:r>
            <a:endParaRPr lang="zh-CN" altLang="en-US" sz="1600" b="1" dirty="0">
              <a:latin typeface="楷体" panose="02010609060101010101" pitchFamily="2" charset="-122"/>
              <a:ea typeface="楷体" panose="02010609060101010101" pitchFamily="2" charset="-122"/>
            </a:endParaRPr>
          </a:p>
        </p:txBody>
      </p:sp>
      <p:sp>
        <p:nvSpPr>
          <p:cNvPr id="10" name="文本框 9"/>
          <p:cNvSpPr txBox="1"/>
          <p:nvPr/>
        </p:nvSpPr>
        <p:spPr>
          <a:xfrm>
            <a:off x="3060626" y="209473"/>
            <a:ext cx="234026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二、专业与职业</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235897" y="1636798"/>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5" name="任意多边形: 形状 14"/>
          <p:cNvSpPr/>
          <p:nvPr/>
        </p:nvSpPr>
        <p:spPr bwMode="auto">
          <a:xfrm>
            <a:off x="408610" y="1755226"/>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文本框 12"/>
          <p:cNvSpPr txBox="1"/>
          <p:nvPr/>
        </p:nvSpPr>
        <p:spPr>
          <a:xfrm>
            <a:off x="698621" y="843039"/>
            <a:ext cx="7887855" cy="646331"/>
          </a:xfrm>
          <a:prstGeom prst="rect">
            <a:avLst/>
          </a:prstGeom>
          <a:noFill/>
        </p:spPr>
        <p:txBody>
          <a:bodyPr wrap="square">
            <a:spAutoFit/>
          </a:bodyPr>
          <a:lstStyle/>
          <a:p>
            <a:r>
              <a:rPr lang="zh-CN" altLang="en-US" sz="1800" u="sng" dirty="0"/>
              <a:t>职业专业化是我国新时期大学教育改革发展的方向。所谓专业化，就是指普通职业个体逐渐符合专业标准，成为专门职业并获得相应专业地位的过程。</a:t>
            </a:r>
            <a:endParaRPr lang="en-US" altLang="zh-CN" sz="1800" u="sng" dirty="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down)">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randombar(horizontal)">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5" grpId="0" animBg="1"/>
      <p:bldP spid="1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307468" y="1204650"/>
            <a:ext cx="8530652" cy="2800767"/>
          </a:xfrm>
          <a:prstGeom prst="rect">
            <a:avLst/>
          </a:prstGeom>
          <a:noFill/>
        </p:spPr>
        <p:txBody>
          <a:bodyPr wrap="square">
            <a:spAutoFit/>
          </a:bodyPr>
          <a:lstStyle/>
          <a:p>
            <a:r>
              <a:rPr lang="zh-CN" altLang="en-US" sz="1600" dirty="0"/>
              <a:t>      阿伦是一名高等院校学生，学的专业是海洋捕捞。毕业那年，由于渔业资源萎缩，许多渔业公司都不太景气。此时，阿伦面临两个选择，一是回老家工作，二是到宁波象山一个边远小镇的一所水产技校去当教师。</a:t>
            </a:r>
            <a:endParaRPr lang="en-US" altLang="zh-CN" sz="1600" dirty="0"/>
          </a:p>
          <a:p>
            <a:r>
              <a:rPr lang="en-US" altLang="zh-CN" sz="1600" dirty="0"/>
              <a:t>     </a:t>
            </a:r>
            <a:r>
              <a:rPr lang="zh-CN" altLang="en-US" sz="1600" dirty="0"/>
              <a:t>阿伦家庭关系比较简单，没有什么人可以在工作上帮他，回老家就意味着到一家濒临破产的渔业公司工作。他平时在学校里喜欢写些东西，个性也比较沉稳，而且在学生会担任职务。因此，当象山的水产技校过来要人时，一下子就看中了他。阿伦二话没说就答应了。</a:t>
            </a:r>
            <a:endParaRPr lang="en-US" altLang="zh-CN" sz="1600" dirty="0"/>
          </a:p>
          <a:p>
            <a:r>
              <a:rPr lang="en-US" altLang="zh-CN" sz="1600" dirty="0"/>
              <a:t>       </a:t>
            </a:r>
            <a:r>
              <a:rPr lang="zh-CN" altLang="en-US" sz="1600" dirty="0"/>
              <a:t>到了技校后，阿伦很快融入当地的生活，他原来的组织能力和文字方面的功底以及专业方面的积累显现出了优势，很快得到了领导的赏识，不久成为学校的中层干部。几年后，他把父母接到了象山。虽然他所学的海洋捕捞方面的专业知识并没有用到多少，但</a:t>
            </a:r>
            <a:r>
              <a:rPr lang="en-US" altLang="zh-CN" sz="1600" dirty="0"/>
              <a:t>4</a:t>
            </a:r>
            <a:r>
              <a:rPr lang="zh-CN" altLang="en-US" sz="1600" dirty="0"/>
              <a:t>年的中专任教经历使他的能力结构得到了提高与改善，他的知识结构能够更加适应社会的需要，也就在职业发展中占有更多的优势。</a:t>
            </a:r>
            <a:endParaRPr lang="zh-CN" altLang="en-US" sz="1600" dirty="0">
              <a:latin typeface="楷体" panose="02010609060101010101" pitchFamily="2" charset="-122"/>
              <a:ea typeface="楷体" panose="02010609060101010101" pitchFamily="2" charset="-122"/>
            </a:endParaRPr>
          </a:p>
        </p:txBody>
      </p:sp>
      <p:sp>
        <p:nvSpPr>
          <p:cNvPr id="10"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11" name="文本框 10"/>
          <p:cNvSpPr txBox="1"/>
          <p:nvPr/>
        </p:nvSpPr>
        <p:spPr>
          <a:xfrm>
            <a:off x="543740" y="38739"/>
            <a:ext cx="6912768" cy="46166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案例故事</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9" y="1246824"/>
            <a:ext cx="7887855"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企业的含义</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06343" y="1665849"/>
            <a:ext cx="7770907" cy="3322955"/>
          </a:xfrm>
          <a:prstGeom prst="rect">
            <a:avLst/>
          </a:prstGeom>
          <a:noFill/>
        </p:spPr>
        <p:txBody>
          <a:bodyPr wrap="square">
            <a:spAutoFit/>
          </a:bodyPr>
          <a:lstStyle/>
          <a:p>
            <a:pPr>
              <a:lnSpc>
                <a:spcPct val="150000"/>
              </a:lnSpc>
            </a:pPr>
            <a:r>
              <a:rPr lang="zh-CN" altLang="en-US" sz="1400" dirty="0">
                <a:solidFill>
                  <a:schemeClr val="accent2"/>
                </a:solidFill>
              </a:rPr>
              <a:t>企业一般是指以盈利为目的，运用各种生产要素</a:t>
            </a:r>
            <a:r>
              <a:rPr lang="en-US" altLang="zh-CN" sz="1400" dirty="0">
                <a:solidFill>
                  <a:schemeClr val="accent2"/>
                </a:solidFill>
              </a:rPr>
              <a:t>(</a:t>
            </a:r>
            <a:r>
              <a:rPr lang="zh-CN" altLang="en-US" sz="1400" dirty="0">
                <a:solidFill>
                  <a:schemeClr val="accent2"/>
                </a:solidFill>
              </a:rPr>
              <a:t>土地、劳动力、资本、技术和企业家才能等</a:t>
            </a:r>
            <a:r>
              <a:rPr lang="en-US" altLang="zh-CN" sz="1400" dirty="0">
                <a:solidFill>
                  <a:schemeClr val="accent2"/>
                </a:solidFill>
              </a:rPr>
              <a:t>)</a:t>
            </a:r>
            <a:r>
              <a:rPr lang="zh-CN" altLang="en-US" sz="1400" dirty="0">
                <a:solidFill>
                  <a:schemeClr val="accent2"/>
                </a:solidFill>
              </a:rPr>
              <a:t>，向市场提供商品或服务，实行自主经营、自负盈亏、独立核算的法人或其他社会经济组织。</a:t>
            </a:r>
            <a:endParaRPr lang="en-US" altLang="zh-CN" sz="1400" dirty="0">
              <a:solidFill>
                <a:schemeClr val="accent2"/>
              </a:solidFill>
            </a:endParaRPr>
          </a:p>
          <a:p>
            <a:pPr>
              <a:lnSpc>
                <a:spcPct val="150000"/>
              </a:lnSpc>
            </a:pPr>
            <a:r>
              <a:rPr lang="zh-CN" altLang="en-US" sz="1400" dirty="0"/>
              <a:t>企业的大小、性质、目标各异</a:t>
            </a:r>
            <a:r>
              <a:rPr lang="en-US" altLang="zh-CN" sz="1400" dirty="0"/>
              <a:t>.</a:t>
            </a:r>
            <a:r>
              <a:rPr lang="zh-CN" altLang="en-US" sz="1400" dirty="0"/>
              <a:t>是市场经济活动的主要参与者；在社会主义经济体制下，各种企业并存，共同构成社会主义市场经济的微观基础。企业存在三类基本组织形式：独资企业、合伙企业和公司制企业。</a:t>
            </a:r>
            <a:r>
              <a:rPr lang="zh-CN" altLang="en-US" sz="1400" b="1" dirty="0"/>
              <a:t>公司制企业</a:t>
            </a:r>
            <a:r>
              <a:rPr lang="zh-CN" altLang="en-US" sz="1400" dirty="0"/>
              <a:t>是现代企业中</a:t>
            </a:r>
            <a:r>
              <a:rPr lang="zh-CN" altLang="en-US" sz="1400" b="1" dirty="0"/>
              <a:t>最主要</a:t>
            </a:r>
            <a:r>
              <a:rPr lang="zh-CN" altLang="en-US" sz="1400" dirty="0"/>
              <a:t>、</a:t>
            </a:r>
            <a:r>
              <a:rPr lang="zh-CN" altLang="en-US" sz="1400" b="1" dirty="0"/>
              <a:t>最典型</a:t>
            </a:r>
            <a:r>
              <a:rPr lang="zh-CN" altLang="en-US" sz="1400" dirty="0"/>
              <a:t>的组织形式。</a:t>
            </a:r>
            <a:endParaRPr lang="en-US" altLang="zh-CN" sz="1400" dirty="0"/>
          </a:p>
          <a:p>
            <a:pPr>
              <a:lnSpc>
                <a:spcPct val="150000"/>
              </a:lnSpc>
            </a:pPr>
            <a:r>
              <a:rPr lang="zh-CN" altLang="en-US" sz="1400" dirty="0">
                <a:solidFill>
                  <a:schemeClr val="accent1"/>
                </a:solidFill>
              </a:rPr>
              <a:t>职业是对性质相近的工作的总称，通常指个人服务社会并作为主要生活来源的工作。</a:t>
            </a:r>
            <a:r>
              <a:rPr lang="zh-CN" altLang="en-US" sz="1400" dirty="0"/>
              <a:t>具有以下几个特征</a:t>
            </a:r>
            <a:r>
              <a:rPr lang="en-US" altLang="zh-CN" sz="1400" dirty="0"/>
              <a:t>:</a:t>
            </a:r>
            <a:endParaRPr lang="en-US" altLang="zh-CN" sz="1400" dirty="0"/>
          </a:p>
          <a:p>
            <a:pPr>
              <a:lnSpc>
                <a:spcPct val="150000"/>
              </a:lnSpc>
            </a:pPr>
            <a:r>
              <a:rPr lang="en-US" altLang="zh-CN" sz="1400" b="1" dirty="0"/>
              <a:t>(1)</a:t>
            </a:r>
            <a:r>
              <a:rPr lang="zh-CN" altLang="en-US" sz="1400" b="1" dirty="0"/>
              <a:t>参与社会分工。</a:t>
            </a:r>
            <a:r>
              <a:rPr lang="zh-CN" altLang="en-US" sz="1400" dirty="0"/>
              <a:t>社会分工越细，职业种类越多</a:t>
            </a:r>
            <a:r>
              <a:rPr lang="en-US" altLang="zh-CN" sz="1400" dirty="0"/>
              <a:t>;</a:t>
            </a:r>
            <a:r>
              <a:rPr lang="zh-CN" altLang="en-US" sz="1400" dirty="0"/>
              <a:t>行业种类越多，职业类别也就越多。</a:t>
            </a:r>
            <a:endParaRPr lang="en-US" altLang="zh-CN" sz="1400" dirty="0"/>
          </a:p>
          <a:p>
            <a:pPr>
              <a:lnSpc>
                <a:spcPct val="150000"/>
              </a:lnSpc>
            </a:pPr>
            <a:r>
              <a:rPr lang="en-US" altLang="zh-CN" sz="1400" b="1" dirty="0"/>
              <a:t>(2)</a:t>
            </a:r>
            <a:r>
              <a:rPr lang="zh-CN" altLang="en-US" sz="1400" b="1" dirty="0"/>
              <a:t>每种职业都需要从业者具备相应的知识和技能。</a:t>
            </a:r>
            <a:endParaRPr lang="en-US" altLang="zh-CN" sz="1400" b="1" dirty="0"/>
          </a:p>
          <a:p>
            <a:pPr>
              <a:lnSpc>
                <a:spcPct val="150000"/>
              </a:lnSpc>
            </a:pPr>
            <a:r>
              <a:rPr lang="en-US" altLang="zh-CN" sz="1400" b="1" dirty="0"/>
              <a:t>(3)</a:t>
            </a:r>
            <a:r>
              <a:rPr lang="zh-CN" altLang="en-US" sz="1400" b="1" dirty="0"/>
              <a:t>通过为社会创造财富获得合理的报酬。</a:t>
            </a:r>
            <a:r>
              <a:rPr lang="zh-CN" altLang="en-US" sz="1400" dirty="0"/>
              <a:t>不创造财富不是职业行为。</a:t>
            </a:r>
            <a:endParaRPr lang="en-US" altLang="zh-CN" sz="1400" dirty="0"/>
          </a:p>
        </p:txBody>
      </p:sp>
      <p:sp>
        <p:nvSpPr>
          <p:cNvPr id="10" name="文本框 9"/>
          <p:cNvSpPr txBox="1"/>
          <p:nvPr/>
        </p:nvSpPr>
        <p:spPr>
          <a:xfrm>
            <a:off x="3060626" y="209473"/>
            <a:ext cx="234026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三、企业与职业</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 name="任意多边形: 形状 12"/>
          <p:cNvSpPr/>
          <p:nvPr/>
        </p:nvSpPr>
        <p:spPr bwMode="auto">
          <a:xfrm>
            <a:off x="263703" y="1204392"/>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 name="任意多边形: 形状 13"/>
          <p:cNvSpPr/>
          <p:nvPr/>
        </p:nvSpPr>
        <p:spPr bwMode="auto">
          <a:xfrm>
            <a:off x="399734" y="1322717"/>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anim calcmode="lin" valueType="num">
                                      <p:cBhvr>
                                        <p:cTn id="11" dur="1000" fill="hold"/>
                                        <p:tgtEl>
                                          <p:spTgt spid="14"/>
                                        </p:tgtEl>
                                        <p:attrNameLst>
                                          <p:attrName>ppt_x</p:attrName>
                                        </p:attrNameLst>
                                      </p:cBhvr>
                                      <p:tavLst>
                                        <p:tav tm="0">
                                          <p:val>
                                            <p:strVal val="#ppt_x"/>
                                          </p:val>
                                        </p:tav>
                                        <p:tav tm="100000">
                                          <p:val>
                                            <p:strVal val="#ppt_x"/>
                                          </p:val>
                                        </p:tav>
                                      </p:tavLst>
                                    </p:anim>
                                    <p:anim calcmode="lin" valueType="num">
                                      <p:cBhvr>
                                        <p:cTn id="12" dur="1000" fill="hold"/>
                                        <p:tgtEl>
                                          <p:spTgt spid="14"/>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17500" y="830580"/>
            <a:ext cx="8700135" cy="4892675"/>
          </a:xfrm>
          <a:prstGeom prst="rect">
            <a:avLst/>
          </a:prstGeom>
          <a:noFill/>
        </p:spPr>
        <p:txBody>
          <a:bodyPr wrap="square">
            <a:spAutoFit/>
          </a:bodyPr>
          <a:lstStyle/>
          <a:p>
            <a:pPr algn="ctr"/>
            <a:r>
              <a:rPr lang="en-US" altLang="zh-CN" sz="1600" b="1" dirty="0"/>
              <a:t>    </a:t>
            </a:r>
            <a:r>
              <a:rPr sz="1600" b="1" dirty="0"/>
              <a:t>新青年，新活力，新职业</a:t>
            </a:r>
            <a:endParaRPr sz="1600" b="1" dirty="0"/>
          </a:p>
          <a:p>
            <a:pPr>
              <a:lnSpc>
                <a:spcPct val="150000"/>
              </a:lnSpc>
            </a:pPr>
            <a:r>
              <a:rPr lang="en-US" sz="1600" dirty="0"/>
              <a:t>        </a:t>
            </a:r>
            <a:r>
              <a:rPr sz="1600" dirty="0"/>
              <a:t>随着社会的发展，一大批内容多元、模式新颖的新职业不断涌现，而一大批青年人更是在新职业中崭露头角，谱写新时代的青春之歌。</a:t>
            </a:r>
            <a:endParaRPr sz="1600" dirty="0"/>
          </a:p>
          <a:p>
            <a:pPr>
              <a:lnSpc>
                <a:spcPct val="150000"/>
              </a:lnSpc>
            </a:pPr>
            <a:r>
              <a:rPr lang="en-US" sz="1600" dirty="0"/>
              <a:t>       </a:t>
            </a:r>
            <a:r>
              <a:rPr sz="1600" dirty="0"/>
              <a:t>他们是伴随新技术、新消费而涌现出的一批年轻从业者，创新活力无限，光芒四射；他们往往也是认准某一不曾被大多数人关注的门类，持续发光发热，用行动照亮行业的希望之路；</a:t>
            </a:r>
            <a:r>
              <a:rPr lang="en-US" sz="1600" dirty="0"/>
              <a:t>        </a:t>
            </a:r>
            <a:endParaRPr lang="en-US" sz="1600" dirty="0"/>
          </a:p>
          <a:p>
            <a:pPr>
              <a:lnSpc>
                <a:spcPct val="150000"/>
              </a:lnSpc>
            </a:pPr>
            <a:r>
              <a:rPr sz="1600" dirty="0"/>
              <a:t>当然他们也总是坚信“兴趣抵千金”，期待在漫长岁月中实现职业价值与兴趣的双向奔赴；等等。</a:t>
            </a:r>
            <a:endParaRPr sz="1600" dirty="0"/>
          </a:p>
          <a:p>
            <a:pPr>
              <a:lnSpc>
                <a:spcPct val="150000"/>
              </a:lnSpc>
            </a:pPr>
            <a:r>
              <a:rPr lang="en-US" sz="1600" dirty="0"/>
              <a:t>        </a:t>
            </a:r>
            <a:r>
              <a:rPr sz="1600" dirty="0"/>
              <a:t>时代洪流奔涌向前，呼唤着新一代青年乘风破浪。《2023 年新职业发展趋势白皮书》数据显示，已有 17.5％的年轻人在尝试传统行业以外的新职业，58.5％的年轻人对新职业抱有强烈兴趣。</a:t>
            </a:r>
            <a:endParaRPr sz="1600" dirty="0"/>
          </a:p>
          <a:p>
            <a:pPr>
              <a:lnSpc>
                <a:spcPct val="150000"/>
              </a:lnSpc>
            </a:pPr>
            <a:r>
              <a:rPr lang="en-US" sz="1600" dirty="0"/>
              <a:t>        </a:t>
            </a:r>
            <a:r>
              <a:rPr sz="1600" dirty="0"/>
              <a:t>不被人们熟知且从业人员少的小众职业就是新职业吗？ 5 月 7 日，河南省人民政府发展研究中心博士郑广建在接受大河报·豫视频记者专访时表示，新职业是一个动态变化的概念，随着经济社会的发展而不断演变和拓展。</a:t>
            </a:r>
            <a:endParaRPr sz="1600" dirty="0"/>
          </a:p>
          <a:p>
            <a:r>
              <a:rPr lang="en-US" sz="1600" dirty="0"/>
              <a:t> </a:t>
            </a:r>
            <a:endParaRPr sz="1600" dirty="0"/>
          </a:p>
          <a:p>
            <a:endParaRPr sz="1600" dirty="0"/>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tx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案例导入</a:t>
            </a:r>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新职业诞生</a:t>
            </a:r>
            <a:endParaRPr lang="zh-CN" altLang="en-US" sz="2400" b="1" dirty="0">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2" name="任意多边形 14"/>
          <p:cNvSpPr>
            <a:spLocks noChangeArrowheads="1"/>
          </p:cNvSpPr>
          <p:nvPr/>
        </p:nvSpPr>
        <p:spPr bwMode="auto">
          <a:xfrm>
            <a:off x="3630148" y="1381503"/>
            <a:ext cx="1448000" cy="1431997"/>
          </a:xfrm>
          <a:custGeom>
            <a:avLst/>
            <a:gdLst>
              <a:gd name="connsiteX0" fmla="*/ 1021508 w 1447749"/>
              <a:gd name="connsiteY0" fmla="*/ 0 h 1431827"/>
              <a:gd name="connsiteX1" fmla="*/ 1447749 w 1447749"/>
              <a:gd name="connsiteY1" fmla="*/ 426241 h 1431827"/>
              <a:gd name="connsiteX2" fmla="*/ 1021508 w 1447749"/>
              <a:gd name="connsiteY2" fmla="*/ 852482 h 1431827"/>
              <a:gd name="connsiteX3" fmla="*/ 986004 w 1447749"/>
              <a:gd name="connsiteY3" fmla="*/ 848903 h 1431827"/>
              <a:gd name="connsiteX4" fmla="*/ 988438 w 1447749"/>
              <a:gd name="connsiteY4" fmla="*/ 851394 h 1431827"/>
              <a:gd name="connsiteX5" fmla="*/ 578130 w 1447749"/>
              <a:gd name="connsiteY5" fmla="*/ 1164812 h 1431827"/>
              <a:gd name="connsiteX6" fmla="*/ 577161 w 1447749"/>
              <a:gd name="connsiteY6" fmla="*/ 1163822 h 1431827"/>
              <a:gd name="connsiteX7" fmla="*/ 573461 w 1447749"/>
              <a:gd name="connsiteY7" fmla="*/ 1200533 h 1431827"/>
              <a:gd name="connsiteX8" fmla="*/ 289673 w 1447749"/>
              <a:gd name="connsiteY8" fmla="*/ 1431827 h 1431827"/>
              <a:gd name="connsiteX9" fmla="*/ 0 w 1447749"/>
              <a:gd name="connsiteY9" fmla="*/ 1142154 h 1431827"/>
              <a:gd name="connsiteX10" fmla="*/ 231294 w 1447749"/>
              <a:gd name="connsiteY10" fmla="*/ 858366 h 1431827"/>
              <a:gd name="connsiteX11" fmla="*/ 274089 w 1447749"/>
              <a:gd name="connsiteY11" fmla="*/ 854052 h 1431827"/>
              <a:gd name="connsiteX12" fmla="*/ 273138 w 1447749"/>
              <a:gd name="connsiteY12" fmla="*/ 853080 h 1431827"/>
              <a:gd name="connsiteX13" fmla="*/ 595824 w 1447749"/>
              <a:gd name="connsiteY13" fmla="*/ 449512 h 1431827"/>
              <a:gd name="connsiteX14" fmla="*/ 597819 w 1447749"/>
              <a:gd name="connsiteY14" fmla="*/ 451555 h 1431827"/>
              <a:gd name="connsiteX15" fmla="*/ 595267 w 1447749"/>
              <a:gd name="connsiteY15" fmla="*/ 426241 h 1431827"/>
              <a:gd name="connsiteX16" fmla="*/ 1021508 w 1447749"/>
              <a:gd name="connsiteY16" fmla="*/ 0 h 143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7749" h="1431827">
                <a:moveTo>
                  <a:pt x="1021508" y="0"/>
                </a:moveTo>
                <a:cubicBezTo>
                  <a:pt x="1256914" y="0"/>
                  <a:pt x="1447749" y="190835"/>
                  <a:pt x="1447749" y="426241"/>
                </a:cubicBezTo>
                <a:cubicBezTo>
                  <a:pt x="1447749" y="661647"/>
                  <a:pt x="1256914" y="852482"/>
                  <a:pt x="1021508" y="852482"/>
                </a:cubicBezTo>
                <a:lnTo>
                  <a:pt x="986004" y="848903"/>
                </a:lnTo>
                <a:lnTo>
                  <a:pt x="988438" y="851394"/>
                </a:lnTo>
                <a:cubicBezTo>
                  <a:pt x="681761" y="826961"/>
                  <a:pt x="594138" y="956710"/>
                  <a:pt x="578130" y="1164812"/>
                </a:cubicBezTo>
                <a:lnTo>
                  <a:pt x="577161" y="1163822"/>
                </a:lnTo>
                <a:lnTo>
                  <a:pt x="573461" y="1200533"/>
                </a:lnTo>
                <a:cubicBezTo>
                  <a:pt x="546450" y="1332532"/>
                  <a:pt x="429657" y="1431827"/>
                  <a:pt x="289673" y="1431827"/>
                </a:cubicBezTo>
                <a:cubicBezTo>
                  <a:pt x="129691" y="1431827"/>
                  <a:pt x="0" y="1302136"/>
                  <a:pt x="0" y="1142154"/>
                </a:cubicBezTo>
                <a:cubicBezTo>
                  <a:pt x="0" y="1002170"/>
                  <a:pt x="99294" y="885377"/>
                  <a:pt x="231294" y="858366"/>
                </a:cubicBezTo>
                <a:lnTo>
                  <a:pt x="274089" y="854052"/>
                </a:lnTo>
                <a:lnTo>
                  <a:pt x="273138" y="853080"/>
                </a:lnTo>
                <a:cubicBezTo>
                  <a:pt x="482083" y="841284"/>
                  <a:pt x="612674" y="757032"/>
                  <a:pt x="595824" y="449512"/>
                </a:cubicBezTo>
                <a:lnTo>
                  <a:pt x="597819" y="451555"/>
                </a:lnTo>
                <a:lnTo>
                  <a:pt x="595267" y="426241"/>
                </a:lnTo>
                <a:cubicBezTo>
                  <a:pt x="595267" y="190835"/>
                  <a:pt x="786102" y="0"/>
                  <a:pt x="1021508"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3" name="任意多边形 15"/>
          <p:cNvSpPr>
            <a:spLocks noChangeArrowheads="1"/>
          </p:cNvSpPr>
          <p:nvPr/>
        </p:nvSpPr>
        <p:spPr bwMode="auto">
          <a:xfrm>
            <a:off x="2658691" y="2034411"/>
            <a:ext cx="1430851" cy="1447922"/>
          </a:xfrm>
          <a:custGeom>
            <a:avLst/>
            <a:gdLst>
              <a:gd name="connsiteX0" fmla="*/ 426241 w 1430601"/>
              <a:gd name="connsiteY0" fmla="*/ 0 h 1447750"/>
              <a:gd name="connsiteX1" fmla="*/ 852482 w 1430601"/>
              <a:gd name="connsiteY1" fmla="*/ 426241 h 1447750"/>
              <a:gd name="connsiteX2" fmla="*/ 849018 w 1430601"/>
              <a:gd name="connsiteY2" fmla="*/ 460604 h 1447750"/>
              <a:gd name="connsiteX3" fmla="*/ 850338 w 1430601"/>
              <a:gd name="connsiteY3" fmla="*/ 459311 h 1447750"/>
              <a:gd name="connsiteX4" fmla="*/ 1163588 w 1430601"/>
              <a:gd name="connsiteY4" fmla="*/ 869619 h 1447750"/>
              <a:gd name="connsiteX5" fmla="*/ 1162650 w 1430601"/>
              <a:gd name="connsiteY5" fmla="*/ 870537 h 1447750"/>
              <a:gd name="connsiteX6" fmla="*/ 1199797 w 1430601"/>
              <a:gd name="connsiteY6" fmla="*/ 874289 h 1447750"/>
              <a:gd name="connsiteX7" fmla="*/ 1430601 w 1430601"/>
              <a:gd name="connsiteY7" fmla="*/ 1158077 h 1447750"/>
              <a:gd name="connsiteX8" fmla="*/ 1141541 w 1430601"/>
              <a:gd name="connsiteY8" fmla="*/ 1447750 h 1447750"/>
              <a:gd name="connsiteX9" fmla="*/ 858354 w 1430601"/>
              <a:gd name="connsiteY9" fmla="*/ 1216456 h 1447750"/>
              <a:gd name="connsiteX10" fmla="*/ 853954 w 1430601"/>
              <a:gd name="connsiteY10" fmla="*/ 1172720 h 1447750"/>
              <a:gd name="connsiteX11" fmla="*/ 852022 w 1430601"/>
              <a:gd name="connsiteY11" fmla="*/ 1174611 h 1447750"/>
              <a:gd name="connsiteX12" fmla="*/ 449512 w 1430601"/>
              <a:gd name="connsiteY12" fmla="*/ 851925 h 1447750"/>
              <a:gd name="connsiteX13" fmla="*/ 451548 w 1430601"/>
              <a:gd name="connsiteY13" fmla="*/ 849931 h 1447750"/>
              <a:gd name="connsiteX14" fmla="*/ 426241 w 1430601"/>
              <a:gd name="connsiteY14" fmla="*/ 852482 h 1447750"/>
              <a:gd name="connsiteX15" fmla="*/ 0 w 1430601"/>
              <a:gd name="connsiteY15" fmla="*/ 426241 h 1447750"/>
              <a:gd name="connsiteX16" fmla="*/ 426241 w 1430601"/>
              <a:gd name="connsiteY16" fmla="*/ 0 h 14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0601" h="1447750">
                <a:moveTo>
                  <a:pt x="426241" y="0"/>
                </a:moveTo>
                <a:cubicBezTo>
                  <a:pt x="661647" y="0"/>
                  <a:pt x="852482" y="190835"/>
                  <a:pt x="852482" y="426241"/>
                </a:cubicBezTo>
                <a:lnTo>
                  <a:pt x="849018" y="460604"/>
                </a:lnTo>
                <a:lnTo>
                  <a:pt x="850338" y="459311"/>
                </a:lnTo>
                <a:cubicBezTo>
                  <a:pt x="825917" y="765988"/>
                  <a:pt x="955597" y="853611"/>
                  <a:pt x="1163588" y="869619"/>
                </a:cubicBezTo>
                <a:lnTo>
                  <a:pt x="1162650" y="870537"/>
                </a:lnTo>
                <a:lnTo>
                  <a:pt x="1199797" y="874289"/>
                </a:lnTo>
                <a:cubicBezTo>
                  <a:pt x="1331516" y="901300"/>
                  <a:pt x="1430601" y="1018093"/>
                  <a:pt x="1430601" y="1158077"/>
                </a:cubicBezTo>
                <a:cubicBezTo>
                  <a:pt x="1430601" y="1318059"/>
                  <a:pt x="1301184" y="1447750"/>
                  <a:pt x="1141541" y="1447750"/>
                </a:cubicBezTo>
                <a:cubicBezTo>
                  <a:pt x="1001854" y="1447750"/>
                  <a:pt x="885308" y="1348455"/>
                  <a:pt x="858354" y="1216456"/>
                </a:cubicBezTo>
                <a:lnTo>
                  <a:pt x="853954" y="1172720"/>
                </a:lnTo>
                <a:lnTo>
                  <a:pt x="852022" y="1174611"/>
                </a:lnTo>
                <a:cubicBezTo>
                  <a:pt x="840233" y="965666"/>
                  <a:pt x="756026" y="834233"/>
                  <a:pt x="449512" y="851925"/>
                </a:cubicBezTo>
                <a:lnTo>
                  <a:pt x="451548" y="849931"/>
                </a:lnTo>
                <a:lnTo>
                  <a:pt x="426241" y="852482"/>
                </a:lnTo>
                <a:cubicBezTo>
                  <a:pt x="190835" y="852482"/>
                  <a:pt x="0" y="661647"/>
                  <a:pt x="0" y="426241"/>
                </a:cubicBezTo>
                <a:cubicBezTo>
                  <a:pt x="0" y="190835"/>
                  <a:pt x="190835" y="0"/>
                  <a:pt x="426241"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4" name="任意多边形 16"/>
          <p:cNvSpPr>
            <a:spLocks noChangeArrowheads="1"/>
          </p:cNvSpPr>
          <p:nvPr/>
        </p:nvSpPr>
        <p:spPr bwMode="auto">
          <a:xfrm>
            <a:off x="3420667" y="3004594"/>
            <a:ext cx="1448000" cy="1431997"/>
          </a:xfrm>
          <a:custGeom>
            <a:avLst/>
            <a:gdLst>
              <a:gd name="connsiteX0" fmla="*/ 1158689 w 1447749"/>
              <a:gd name="connsiteY0" fmla="*/ 0 h 1431827"/>
              <a:gd name="connsiteX1" fmla="*/ 1447749 w 1447749"/>
              <a:gd name="connsiteY1" fmla="*/ 289673 h 1431827"/>
              <a:gd name="connsiteX2" fmla="*/ 1216945 w 1447749"/>
              <a:gd name="connsiteY2" fmla="*/ 573461 h 1431827"/>
              <a:gd name="connsiteX3" fmla="*/ 1173716 w 1447749"/>
              <a:gd name="connsiteY3" fmla="*/ 577828 h 1431827"/>
              <a:gd name="connsiteX4" fmla="*/ 1174611 w 1447749"/>
              <a:gd name="connsiteY4" fmla="*/ 578745 h 1431827"/>
              <a:gd name="connsiteX5" fmla="*/ 851926 w 1447749"/>
              <a:gd name="connsiteY5" fmla="*/ 982313 h 1431827"/>
              <a:gd name="connsiteX6" fmla="*/ 849930 w 1447749"/>
              <a:gd name="connsiteY6" fmla="*/ 980270 h 1431827"/>
              <a:gd name="connsiteX7" fmla="*/ 852482 w 1447749"/>
              <a:gd name="connsiteY7" fmla="*/ 1005586 h 1431827"/>
              <a:gd name="connsiteX8" fmla="*/ 426241 w 1447749"/>
              <a:gd name="connsiteY8" fmla="*/ 1431827 h 1431827"/>
              <a:gd name="connsiteX9" fmla="*/ 0 w 1447749"/>
              <a:gd name="connsiteY9" fmla="*/ 1005586 h 1431827"/>
              <a:gd name="connsiteX10" fmla="*/ 426241 w 1447749"/>
              <a:gd name="connsiteY10" fmla="*/ 579345 h 1431827"/>
              <a:gd name="connsiteX11" fmla="*/ 461747 w 1447749"/>
              <a:gd name="connsiteY11" fmla="*/ 582924 h 1431827"/>
              <a:gd name="connsiteX12" fmla="*/ 459311 w 1447749"/>
              <a:gd name="connsiteY12" fmla="*/ 580431 h 1431827"/>
              <a:gd name="connsiteX13" fmla="*/ 870461 w 1447749"/>
              <a:gd name="connsiteY13" fmla="*/ 267013 h 1431827"/>
              <a:gd name="connsiteX14" fmla="*/ 871773 w 1447749"/>
              <a:gd name="connsiteY14" fmla="*/ 268358 h 1431827"/>
              <a:gd name="connsiteX15" fmla="*/ 875502 w 1447749"/>
              <a:gd name="connsiteY15" fmla="*/ 231294 h 1431827"/>
              <a:gd name="connsiteX16" fmla="*/ 1158689 w 1447749"/>
              <a:gd name="connsiteY16" fmla="*/ 0 h 143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7749" h="1431827">
                <a:moveTo>
                  <a:pt x="1158689" y="0"/>
                </a:moveTo>
                <a:cubicBezTo>
                  <a:pt x="1318332" y="0"/>
                  <a:pt x="1447749" y="129691"/>
                  <a:pt x="1447749" y="289673"/>
                </a:cubicBezTo>
                <a:cubicBezTo>
                  <a:pt x="1447749" y="429657"/>
                  <a:pt x="1348664" y="546450"/>
                  <a:pt x="1216945" y="573461"/>
                </a:cubicBezTo>
                <a:lnTo>
                  <a:pt x="1173716" y="577828"/>
                </a:lnTo>
                <a:lnTo>
                  <a:pt x="1174611" y="578745"/>
                </a:lnTo>
                <a:cubicBezTo>
                  <a:pt x="966509" y="590541"/>
                  <a:pt x="835075" y="674793"/>
                  <a:pt x="851926" y="982313"/>
                </a:cubicBezTo>
                <a:lnTo>
                  <a:pt x="849930" y="980270"/>
                </a:lnTo>
                <a:lnTo>
                  <a:pt x="852482" y="1005586"/>
                </a:lnTo>
                <a:cubicBezTo>
                  <a:pt x="852482" y="1240992"/>
                  <a:pt x="661647" y="1431827"/>
                  <a:pt x="426241" y="1431827"/>
                </a:cubicBezTo>
                <a:cubicBezTo>
                  <a:pt x="190835" y="1431827"/>
                  <a:pt x="0" y="1240992"/>
                  <a:pt x="0" y="1005586"/>
                </a:cubicBezTo>
                <a:cubicBezTo>
                  <a:pt x="0" y="770180"/>
                  <a:pt x="190835" y="579345"/>
                  <a:pt x="426241" y="579345"/>
                </a:cubicBezTo>
                <a:lnTo>
                  <a:pt x="461747" y="582924"/>
                </a:lnTo>
                <a:lnTo>
                  <a:pt x="459311" y="580431"/>
                </a:lnTo>
                <a:cubicBezTo>
                  <a:pt x="765989" y="604864"/>
                  <a:pt x="853611" y="475115"/>
                  <a:pt x="870461" y="267013"/>
                </a:cubicBezTo>
                <a:lnTo>
                  <a:pt x="871773" y="268358"/>
                </a:lnTo>
                <a:lnTo>
                  <a:pt x="875502" y="231294"/>
                </a:lnTo>
                <a:cubicBezTo>
                  <a:pt x="902456" y="99295"/>
                  <a:pt x="1019002" y="0"/>
                  <a:pt x="1158689"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5" name="椭圆 14"/>
          <p:cNvSpPr/>
          <p:nvPr/>
        </p:nvSpPr>
        <p:spPr>
          <a:xfrm>
            <a:off x="5020448" y="2994874"/>
            <a:ext cx="681437" cy="681399"/>
          </a:xfrm>
          <a:prstGeom prst="ellipse">
            <a:avLst/>
          </a:prstGeom>
          <a:solidFill>
            <a:schemeClr val="accent4"/>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7" name="椭圆 16"/>
          <p:cNvSpPr/>
          <p:nvPr/>
        </p:nvSpPr>
        <p:spPr>
          <a:xfrm>
            <a:off x="3491844" y="3676274"/>
            <a:ext cx="681437" cy="681399"/>
          </a:xfrm>
          <a:prstGeom prst="ellipse">
            <a:avLst/>
          </a:prstGeom>
          <a:solidFill>
            <a:schemeClr val="accent3"/>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8" name="椭圆 17"/>
          <p:cNvSpPr/>
          <p:nvPr/>
        </p:nvSpPr>
        <p:spPr>
          <a:xfrm>
            <a:off x="2741220" y="2115291"/>
            <a:ext cx="681437" cy="681399"/>
          </a:xfrm>
          <a:prstGeom prst="ellipse">
            <a:avLst/>
          </a:prstGeom>
          <a:solidFill>
            <a:schemeClr val="accent1"/>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9" name="AutoShape 112"/>
          <p:cNvSpPr/>
          <p:nvPr/>
        </p:nvSpPr>
        <p:spPr bwMode="auto">
          <a:xfrm>
            <a:off x="2901726" y="2276579"/>
            <a:ext cx="360424" cy="35881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0" name="AutoShape 113"/>
          <p:cNvSpPr/>
          <p:nvPr/>
        </p:nvSpPr>
        <p:spPr bwMode="auto">
          <a:xfrm>
            <a:off x="3709135" y="3837063"/>
            <a:ext cx="246854" cy="3598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5" name="AutoShape 114"/>
          <p:cNvSpPr/>
          <p:nvPr/>
        </p:nvSpPr>
        <p:spPr bwMode="auto">
          <a:xfrm>
            <a:off x="3765014" y="3893553"/>
            <a:ext cx="73074" cy="730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6" name="椭圆 25"/>
          <p:cNvSpPr/>
          <p:nvPr/>
        </p:nvSpPr>
        <p:spPr>
          <a:xfrm>
            <a:off x="4334673" y="1461728"/>
            <a:ext cx="681437" cy="681399"/>
          </a:xfrm>
          <a:prstGeom prst="ellipse">
            <a:avLst/>
          </a:prstGeom>
          <a:solidFill>
            <a:schemeClr val="accent2"/>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grpSp>
        <p:nvGrpSpPr>
          <p:cNvPr id="27" name="组合 26"/>
          <p:cNvGrpSpPr/>
          <p:nvPr/>
        </p:nvGrpSpPr>
        <p:grpSpPr>
          <a:xfrm>
            <a:off x="4495778" y="1622822"/>
            <a:ext cx="359229" cy="359209"/>
            <a:chOff x="3191434" y="2145028"/>
            <a:chExt cx="359165" cy="359165"/>
          </a:xfrm>
          <a:solidFill>
            <a:schemeClr val="bg1"/>
          </a:solidFill>
        </p:grpSpPr>
        <p:sp>
          <p:nvSpPr>
            <p:cNvPr id="28"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9"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0"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grpSp>
      <p:sp>
        <p:nvSpPr>
          <p:cNvPr id="31" name="AutoShape 126"/>
          <p:cNvSpPr/>
          <p:nvPr/>
        </p:nvSpPr>
        <p:spPr bwMode="auto">
          <a:xfrm>
            <a:off x="5181552" y="3155968"/>
            <a:ext cx="359229" cy="3592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2" name="AutoShape 127"/>
          <p:cNvSpPr/>
          <p:nvPr/>
        </p:nvSpPr>
        <p:spPr bwMode="auto">
          <a:xfrm>
            <a:off x="5327086" y="3211844"/>
            <a:ext cx="84740" cy="841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3" name="任意多边形 35"/>
          <p:cNvSpPr>
            <a:spLocks noChangeArrowheads="1"/>
          </p:cNvSpPr>
          <p:nvPr/>
        </p:nvSpPr>
        <p:spPr bwMode="auto">
          <a:xfrm>
            <a:off x="4357823" y="2314932"/>
            <a:ext cx="1432076" cy="1447922"/>
          </a:xfrm>
          <a:custGeom>
            <a:avLst/>
            <a:gdLst>
              <a:gd name="connsiteX0" fmla="*/ 289673 w 1431827"/>
              <a:gd name="connsiteY0" fmla="*/ 0 h 1447749"/>
              <a:gd name="connsiteX1" fmla="*/ 573461 w 1431827"/>
              <a:gd name="connsiteY1" fmla="*/ 231294 h 1447749"/>
              <a:gd name="connsiteX2" fmla="*/ 577802 w 1431827"/>
              <a:gd name="connsiteY2" fmla="*/ 274359 h 1447749"/>
              <a:gd name="connsiteX3" fmla="*/ 579053 w 1431827"/>
              <a:gd name="connsiteY3" fmla="*/ 273136 h 1447749"/>
              <a:gd name="connsiteX4" fmla="*/ 981089 w 1431827"/>
              <a:gd name="connsiteY4" fmla="*/ 596664 h 1447749"/>
              <a:gd name="connsiteX5" fmla="*/ 978477 w 1431827"/>
              <a:gd name="connsiteY5" fmla="*/ 599220 h 1447749"/>
              <a:gd name="connsiteX6" fmla="*/ 1005586 w 1431827"/>
              <a:gd name="connsiteY6" fmla="*/ 596491 h 1447749"/>
              <a:gd name="connsiteX7" fmla="*/ 1431827 w 1431827"/>
              <a:gd name="connsiteY7" fmla="*/ 1022120 h 1447749"/>
              <a:gd name="connsiteX8" fmla="*/ 1005586 w 1431827"/>
              <a:gd name="connsiteY8" fmla="*/ 1447749 h 1447749"/>
              <a:gd name="connsiteX9" fmla="*/ 579345 w 1431827"/>
              <a:gd name="connsiteY9" fmla="*/ 1022120 h 1447749"/>
              <a:gd name="connsiteX10" fmla="*/ 582966 w 1431827"/>
              <a:gd name="connsiteY10" fmla="*/ 986254 h 1447749"/>
              <a:gd name="connsiteX11" fmla="*/ 580736 w 1431827"/>
              <a:gd name="connsiteY11" fmla="*/ 988436 h 1447749"/>
              <a:gd name="connsiteX12" fmla="*/ 267013 w 1431827"/>
              <a:gd name="connsiteY12" fmla="*/ 578128 h 1447749"/>
              <a:gd name="connsiteX13" fmla="*/ 268002 w 1431827"/>
              <a:gd name="connsiteY13" fmla="*/ 577161 h 1447749"/>
              <a:gd name="connsiteX14" fmla="*/ 231294 w 1431827"/>
              <a:gd name="connsiteY14" fmla="*/ 573461 h 1447749"/>
              <a:gd name="connsiteX15" fmla="*/ 0 w 1431827"/>
              <a:gd name="connsiteY15" fmla="*/ 289673 h 1447749"/>
              <a:gd name="connsiteX16" fmla="*/ 289673 w 1431827"/>
              <a:gd name="connsiteY16" fmla="*/ 0 h 1447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1827" h="1447749">
                <a:moveTo>
                  <a:pt x="289673" y="0"/>
                </a:moveTo>
                <a:cubicBezTo>
                  <a:pt x="429657" y="0"/>
                  <a:pt x="546450" y="99295"/>
                  <a:pt x="573461" y="231294"/>
                </a:cubicBezTo>
                <a:lnTo>
                  <a:pt x="577802" y="274359"/>
                </a:lnTo>
                <a:lnTo>
                  <a:pt x="579053" y="273136"/>
                </a:lnTo>
                <a:cubicBezTo>
                  <a:pt x="589988" y="482081"/>
                  <a:pt x="674937" y="613514"/>
                  <a:pt x="981089" y="596664"/>
                </a:cubicBezTo>
                <a:lnTo>
                  <a:pt x="978477" y="599220"/>
                </a:lnTo>
                <a:lnTo>
                  <a:pt x="1005586" y="596491"/>
                </a:lnTo>
                <a:cubicBezTo>
                  <a:pt x="1240992" y="596491"/>
                  <a:pt x="1431827" y="787052"/>
                  <a:pt x="1431827" y="1022120"/>
                </a:cubicBezTo>
                <a:cubicBezTo>
                  <a:pt x="1431827" y="1257188"/>
                  <a:pt x="1240992" y="1447749"/>
                  <a:pt x="1005586" y="1447749"/>
                </a:cubicBezTo>
                <a:cubicBezTo>
                  <a:pt x="770180" y="1447749"/>
                  <a:pt x="579345" y="1257188"/>
                  <a:pt x="579345" y="1022120"/>
                </a:cubicBezTo>
                <a:lnTo>
                  <a:pt x="582966" y="986254"/>
                </a:lnTo>
                <a:lnTo>
                  <a:pt x="580736" y="988436"/>
                </a:lnTo>
                <a:cubicBezTo>
                  <a:pt x="604286" y="681759"/>
                  <a:pt x="475600" y="594979"/>
                  <a:pt x="267013" y="578128"/>
                </a:cubicBezTo>
                <a:lnTo>
                  <a:pt x="268002" y="577161"/>
                </a:lnTo>
                <a:lnTo>
                  <a:pt x="231294" y="573461"/>
                </a:lnTo>
                <a:cubicBezTo>
                  <a:pt x="99294" y="546450"/>
                  <a:pt x="0" y="429657"/>
                  <a:pt x="0" y="289673"/>
                </a:cubicBezTo>
                <a:cubicBezTo>
                  <a:pt x="0" y="129691"/>
                  <a:pt x="129691" y="0"/>
                  <a:pt x="289673"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34" name="矩形 33"/>
          <p:cNvSpPr/>
          <p:nvPr/>
        </p:nvSpPr>
        <p:spPr>
          <a:xfrm>
            <a:off x="900386" y="1984219"/>
            <a:ext cx="1631660" cy="707896"/>
          </a:xfrm>
          <a:prstGeom prst="rect">
            <a:avLst/>
          </a:prstGeom>
        </p:spPr>
        <p:txBody>
          <a:bodyPr wrap="square" lIns="91453" tIns="45725" rIns="91453" bIns="45725">
            <a:spAutoFit/>
          </a:bodyPr>
          <a:lstStyle/>
          <a:p>
            <a:pPr algn="r"/>
            <a:r>
              <a:rPr lang="en-US" altLang="zh-CN" sz="2000" b="1" dirty="0">
                <a:solidFill>
                  <a:schemeClr val="accent1"/>
                </a:solidFill>
                <a:latin typeface="楷体" panose="02010609060101010101" pitchFamily="2" charset="-122"/>
                <a:ea typeface="楷体" panose="02010609060101010101" pitchFamily="2" charset="-122"/>
              </a:rPr>
              <a:t>1.</a:t>
            </a:r>
            <a:r>
              <a:rPr lang="zh-CN" altLang="en-US" sz="2000" b="1" dirty="0">
                <a:solidFill>
                  <a:schemeClr val="accent1"/>
                </a:solidFill>
                <a:latin typeface="楷体" panose="02010609060101010101" pitchFamily="2" charset="-122"/>
                <a:ea typeface="楷体" panose="02010609060101010101" pitchFamily="2" charset="-122"/>
              </a:rPr>
              <a:t>企业由不同职业组成</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37" name="矩形 36"/>
          <p:cNvSpPr/>
          <p:nvPr/>
        </p:nvSpPr>
        <p:spPr>
          <a:xfrm>
            <a:off x="5238288" y="1300577"/>
            <a:ext cx="2079443" cy="707896"/>
          </a:xfrm>
          <a:prstGeom prst="rect">
            <a:avLst/>
          </a:prstGeom>
        </p:spPr>
        <p:txBody>
          <a:bodyPr wrap="square" lIns="91453" tIns="45725" rIns="91453" bIns="45725">
            <a:spAutoFit/>
          </a:bodyPr>
          <a:lstStyle/>
          <a:p>
            <a:r>
              <a:rPr lang="en-US" altLang="zh-CN" sz="2000" b="1" dirty="0">
                <a:solidFill>
                  <a:schemeClr val="accent2">
                    <a:lumMod val="75000"/>
                  </a:schemeClr>
                </a:solidFill>
                <a:latin typeface="楷体" panose="02010609060101010101" pitchFamily="2" charset="-122"/>
                <a:ea typeface="楷体" panose="02010609060101010101" pitchFamily="2" charset="-122"/>
              </a:rPr>
              <a:t>2.</a:t>
            </a:r>
            <a:r>
              <a:rPr lang="zh-CN" altLang="en-US" sz="2000" b="1" dirty="0">
                <a:solidFill>
                  <a:schemeClr val="accent2">
                    <a:lumMod val="75000"/>
                  </a:schemeClr>
                </a:solidFill>
                <a:latin typeface="楷体" panose="02010609060101010101" pitchFamily="2" charset="-122"/>
                <a:ea typeface="楷体" panose="02010609060101010101" pitchFamily="2" charset="-122"/>
              </a:rPr>
              <a:t>企业决定职业的权责与技能</a:t>
            </a:r>
            <a:endParaRPr lang="zh-CN" altLang="en-US" sz="2000" b="1" dirty="0">
              <a:solidFill>
                <a:schemeClr val="accent2">
                  <a:lumMod val="75000"/>
                </a:schemeClr>
              </a:solidFill>
              <a:latin typeface="楷体" panose="02010609060101010101" pitchFamily="2" charset="-122"/>
              <a:ea typeface="楷体" panose="02010609060101010101" pitchFamily="2" charset="-122"/>
            </a:endParaRPr>
          </a:p>
        </p:txBody>
      </p:sp>
      <p:sp>
        <p:nvSpPr>
          <p:cNvPr id="39" name="矩形 38"/>
          <p:cNvSpPr/>
          <p:nvPr/>
        </p:nvSpPr>
        <p:spPr>
          <a:xfrm>
            <a:off x="5919669" y="2900974"/>
            <a:ext cx="1927924" cy="707896"/>
          </a:xfrm>
          <a:prstGeom prst="rect">
            <a:avLst/>
          </a:prstGeom>
        </p:spPr>
        <p:txBody>
          <a:bodyPr wrap="square" lIns="91453" tIns="45725" rIns="91453" bIns="45725">
            <a:spAutoFit/>
          </a:bodyPr>
          <a:lstStyle/>
          <a:p>
            <a:r>
              <a:rPr lang="en-US" altLang="zh-CN" sz="2000" b="1" dirty="0">
                <a:solidFill>
                  <a:schemeClr val="accent2">
                    <a:lumMod val="75000"/>
                  </a:schemeClr>
                </a:solidFill>
                <a:latin typeface="楷体" panose="02010609060101010101" pitchFamily="2" charset="-122"/>
                <a:ea typeface="楷体" panose="02010609060101010101" pitchFamily="2" charset="-122"/>
              </a:rPr>
              <a:t>4.</a:t>
            </a:r>
            <a:r>
              <a:rPr lang="zh-CN" altLang="en-US" sz="2000" b="1" dirty="0">
                <a:solidFill>
                  <a:schemeClr val="accent2">
                    <a:lumMod val="75000"/>
                  </a:schemeClr>
                </a:solidFill>
                <a:latin typeface="楷体" panose="02010609060101010101" pitchFamily="2" charset="-122"/>
                <a:ea typeface="楷体" panose="02010609060101010101" pitchFamily="2" charset="-122"/>
              </a:rPr>
              <a:t>职业道德影响企业发展</a:t>
            </a:r>
            <a:endParaRPr lang="zh-CN" altLang="en-US" sz="2000" b="1" dirty="0">
              <a:solidFill>
                <a:schemeClr val="accent2">
                  <a:lumMod val="75000"/>
                </a:schemeClr>
              </a:solidFill>
              <a:latin typeface="楷体" panose="02010609060101010101" pitchFamily="2" charset="-122"/>
              <a:ea typeface="楷体" panose="02010609060101010101" pitchFamily="2" charset="-122"/>
            </a:endParaRPr>
          </a:p>
        </p:txBody>
      </p:sp>
      <p:sp>
        <p:nvSpPr>
          <p:cNvPr id="41" name="矩形 40"/>
          <p:cNvSpPr/>
          <p:nvPr/>
        </p:nvSpPr>
        <p:spPr>
          <a:xfrm>
            <a:off x="972393" y="3557523"/>
            <a:ext cx="2284777" cy="707896"/>
          </a:xfrm>
          <a:prstGeom prst="rect">
            <a:avLst/>
          </a:prstGeom>
        </p:spPr>
        <p:txBody>
          <a:bodyPr wrap="square" lIns="91453" tIns="45725" rIns="91453" bIns="45725">
            <a:spAutoFit/>
          </a:bodyPr>
          <a:lstStyle/>
          <a:p>
            <a:pPr algn="r"/>
            <a:r>
              <a:rPr lang="en-US" altLang="zh-CN" sz="2000" b="1" dirty="0">
                <a:solidFill>
                  <a:schemeClr val="accent1"/>
                </a:solidFill>
                <a:latin typeface="楷体" panose="02010609060101010101" pitchFamily="2" charset="-122"/>
                <a:ea typeface="楷体" panose="02010609060101010101" pitchFamily="2" charset="-122"/>
              </a:rPr>
              <a:t>3.</a:t>
            </a:r>
            <a:r>
              <a:rPr lang="zh-CN" altLang="en-US" sz="2000" b="1" dirty="0">
                <a:solidFill>
                  <a:schemeClr val="accent1"/>
                </a:solidFill>
                <a:latin typeface="楷体" panose="02010609060101010101" pitchFamily="2" charset="-122"/>
                <a:ea typeface="楷体" panose="02010609060101010101" pitchFamily="2" charset="-122"/>
              </a:rPr>
              <a:t>企业为职业的作用发挥创造平台</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35" name="文本框 34"/>
          <p:cNvSpPr txBox="1"/>
          <p:nvPr/>
        </p:nvSpPr>
        <p:spPr>
          <a:xfrm>
            <a:off x="2675220" y="209291"/>
            <a:ext cx="3291091" cy="46166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二</a:t>
            </a:r>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企业与职业的关系</a:t>
            </a:r>
            <a:endParaRPr lang="zh-CN" altLang="en-US" sz="2400" b="1" dirty="0">
              <a:latin typeface="微软雅黑" panose="020B0503020204020204" pitchFamily="34" charset="-122"/>
              <a:ea typeface="微软雅黑" panose="020B0503020204020204" pitchFamily="34" charset="-122"/>
            </a:endParaRPr>
          </a:p>
        </p:txBody>
      </p:sp>
      <p:sp>
        <p:nvSpPr>
          <p:cNvPr id="38" name="等腰三角形 3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7">
                                            <p:txEl>
                                              <p:pRg st="0" end="0"/>
                                            </p:txEl>
                                          </p:spTgt>
                                        </p:tgtEl>
                                        <p:attrNameLst>
                                          <p:attrName>style.visibility</p:attrName>
                                        </p:attrNameLst>
                                      </p:cBhvr>
                                      <p:to>
                                        <p:strVal val="visible"/>
                                      </p:to>
                                    </p:set>
                                    <p:animEffect transition="in" filter="fade">
                                      <p:cBhvr>
                                        <p:cTn id="14" dur="1000"/>
                                        <p:tgtEl>
                                          <p:spTgt spid="37">
                                            <p:txEl>
                                              <p:pRg st="0" end="0"/>
                                            </p:txEl>
                                          </p:spTgt>
                                        </p:tgtEl>
                                      </p:cBhvr>
                                    </p:animEffect>
                                    <p:anim calcmode="lin" valueType="num">
                                      <p:cBhvr>
                                        <p:cTn id="15" dur="1000" fill="hold"/>
                                        <p:tgtEl>
                                          <p:spTgt spid="3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1000"/>
                                        <p:tgtEl>
                                          <p:spTgt spid="39"/>
                                        </p:tgtEl>
                                      </p:cBhvr>
                                    </p:animEffect>
                                    <p:anim calcmode="lin" valueType="num">
                                      <p:cBhvr>
                                        <p:cTn id="22" dur="1000" fill="hold"/>
                                        <p:tgtEl>
                                          <p:spTgt spid="39"/>
                                        </p:tgtEl>
                                        <p:attrNameLst>
                                          <p:attrName>ppt_x</p:attrName>
                                        </p:attrNameLst>
                                      </p:cBhvr>
                                      <p:tavLst>
                                        <p:tav tm="0">
                                          <p:val>
                                            <p:strVal val="#ppt_x"/>
                                          </p:val>
                                        </p:tav>
                                        <p:tav tm="100000">
                                          <p:val>
                                            <p:strVal val="#ppt_x"/>
                                          </p:val>
                                        </p:tav>
                                      </p:tavLst>
                                    </p:anim>
                                    <p:anim calcmode="lin" valueType="num">
                                      <p:cBhvr>
                                        <p:cTn id="23"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1000"/>
                                        <p:tgtEl>
                                          <p:spTgt spid="41"/>
                                        </p:tgtEl>
                                      </p:cBhvr>
                                    </p:animEffect>
                                    <p:anim calcmode="lin" valueType="num">
                                      <p:cBhvr>
                                        <p:cTn id="29" dur="1000" fill="hold"/>
                                        <p:tgtEl>
                                          <p:spTgt spid="41"/>
                                        </p:tgtEl>
                                        <p:attrNameLst>
                                          <p:attrName>ppt_x</p:attrName>
                                        </p:attrNameLst>
                                      </p:cBhvr>
                                      <p:tavLst>
                                        <p:tav tm="0">
                                          <p:val>
                                            <p:strVal val="#ppt_x"/>
                                          </p:val>
                                        </p:tav>
                                        <p:tav tm="100000">
                                          <p:val>
                                            <p:strVal val="#ppt_x"/>
                                          </p:val>
                                        </p:tav>
                                      </p:tavLst>
                                    </p:anim>
                                    <p:anim calcmode="lin" valueType="num">
                                      <p:cBhvr>
                                        <p:cTn id="30"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9" grpId="0"/>
      <p:bldP spid="4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31591" y="1020322"/>
            <a:ext cx="8511108" cy="1604285"/>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1.</a:t>
            </a:r>
            <a:r>
              <a:rPr lang="zh-CN" altLang="en-US" b="1" dirty="0">
                <a:solidFill>
                  <a:schemeClr val="accent1"/>
                </a:solidFill>
                <a:latin typeface="微软雅黑" panose="020B0503020204020204" pitchFamily="34" charset="-122"/>
                <a:ea typeface="微软雅黑" panose="020B0503020204020204" pitchFamily="34" charset="-122"/>
              </a:rPr>
              <a:t>企业由不同职业组成</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企业根据自身运营的需要，把整个机构分为若干职能部门。通过职能分解，将部门职能转换为具体工作内容，进而对业务活动进行归类，形成细分职能，以职位呈现。也就是说，将不同职业根据自身的特征和功能有序地组合在一起，构成各个职能部门，最后组成一个企业。</a:t>
            </a:r>
            <a:endParaRPr lang="zh-CN" altLang="en-US" sz="1600" dirty="0">
              <a:latin typeface="楷体" panose="02010609060101010101" pitchFamily="2" charset="-122"/>
              <a:ea typeface="楷体" panose="02010609060101010101" pitchFamily="2" charset="-122"/>
            </a:endParaRPr>
          </a:p>
        </p:txBody>
      </p:sp>
      <p:sp>
        <p:nvSpPr>
          <p:cNvPr id="8" name="文本框 7"/>
          <p:cNvSpPr txBox="1"/>
          <p:nvPr/>
        </p:nvSpPr>
        <p:spPr>
          <a:xfrm>
            <a:off x="431591" y="2716560"/>
            <a:ext cx="8360010" cy="1604285"/>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2.</a:t>
            </a:r>
            <a:r>
              <a:rPr lang="zh-CN" altLang="en-US" b="1" dirty="0">
                <a:solidFill>
                  <a:schemeClr val="accent2"/>
                </a:solidFill>
                <a:latin typeface="微软雅黑" panose="020B0503020204020204" pitchFamily="34" charset="-122"/>
                <a:ea typeface="微软雅黑" panose="020B0503020204020204" pitchFamily="34" charset="-122"/>
              </a:rPr>
              <a:t>企业决定职业的权责与技能</a:t>
            </a:r>
            <a:endParaRPr lang="zh-CN" altLang="en-US"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同种职业会因所在企业的不同，在特征、职能、责任、专业技能等方面产生差异。</a:t>
            </a:r>
            <a:endParaRPr lang="en-US" altLang="zh-CN" sz="1600" dirty="0"/>
          </a:p>
          <a:p>
            <a:pPr>
              <a:lnSpc>
                <a:spcPct val="150000"/>
              </a:lnSpc>
            </a:pPr>
            <a:r>
              <a:rPr lang="zh-CN" altLang="en-US" sz="1600" dirty="0"/>
              <a:t>例如，绝大多数企业都有采购的职位，但不同行业对采购的资质要求是不同的，特别是在专业知识、技能水平方面。</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2675220" y="209291"/>
            <a:ext cx="3291091" cy="46166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二</a:t>
            </a:r>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企业与职业的关系</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randombar(horizontal)">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7" dur="500"/>
                                        <p:tgtEl>
                                          <p:spTgt spid="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randombar(horizontal)">
                                      <p:cBhvr>
                                        <p:cTn id="22"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31236" y="1080969"/>
            <a:ext cx="8511108" cy="1234953"/>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3.</a:t>
            </a:r>
            <a:r>
              <a:rPr lang="zh-CN" altLang="en-US" b="1" dirty="0">
                <a:solidFill>
                  <a:schemeClr val="accent1"/>
                </a:solidFill>
                <a:latin typeface="微软雅黑" panose="020B0503020204020204" pitchFamily="34" charset="-122"/>
                <a:ea typeface="微软雅黑" panose="020B0503020204020204" pitchFamily="34" charset="-122"/>
              </a:rPr>
              <a:t>企业为职业的作用发挥创造平台</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企业是职业发挥作用的重要渠道。在企业中，不同职业履行不同职责，为企业和社会的运行和发展发挥作用，创造价值。</a:t>
            </a:r>
            <a:endParaRPr lang="zh-CN" altLang="en-US" dirty="0">
              <a:latin typeface="楷体" panose="02010609060101010101" pitchFamily="2" charset="-122"/>
              <a:ea typeface="楷体" panose="02010609060101010101" pitchFamily="2" charset="-122"/>
            </a:endParaRPr>
          </a:p>
        </p:txBody>
      </p:sp>
      <p:sp>
        <p:nvSpPr>
          <p:cNvPr id="8" name="文本框 7"/>
          <p:cNvSpPr txBox="1"/>
          <p:nvPr/>
        </p:nvSpPr>
        <p:spPr>
          <a:xfrm>
            <a:off x="431236" y="2315922"/>
            <a:ext cx="8360010" cy="2712281"/>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4.</a:t>
            </a:r>
            <a:r>
              <a:rPr lang="zh-CN" altLang="en-US" b="1" dirty="0">
                <a:solidFill>
                  <a:schemeClr val="accent2"/>
                </a:solidFill>
                <a:latin typeface="微软雅黑" panose="020B0503020204020204" pitchFamily="34" charset="-122"/>
                <a:ea typeface="微软雅黑" panose="020B0503020204020204" pitchFamily="34" charset="-122"/>
              </a:rPr>
              <a:t>职业道德影响企业发展</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dirty="0"/>
              <a:t> </a:t>
            </a:r>
            <a:r>
              <a:rPr lang="zh-CN" altLang="en-US" sz="1600" b="1" dirty="0"/>
              <a:t>职业道德与企业的兴旺发达密切相关。</a:t>
            </a:r>
            <a:r>
              <a:rPr lang="zh-CN" altLang="en-US" sz="1600" dirty="0"/>
              <a:t>良好的职业道德，不仅有利于协调职业之间、职位与企业之间的关系，增强企业的凝聚力，而且有利于企业的科技创新，降低产品成本，提高产品和服务质量，从而树立良好的企业形象，提高产品的市场竞争力。</a:t>
            </a:r>
            <a:endParaRPr lang="en-US" altLang="zh-CN" sz="1600" dirty="0"/>
          </a:p>
          <a:p>
            <a:pPr>
              <a:lnSpc>
                <a:spcPct val="150000"/>
              </a:lnSpc>
            </a:pPr>
            <a:r>
              <a:rPr lang="zh-CN" altLang="en-US" sz="1600" dirty="0"/>
              <a:t>因此，现代企业十分重视职业教育。总之，企业和职业之间相互依赖，相互作用，维持人们的生计，维系社会的存在，发挥和发展人的个性与能力。企业与职业活动是在社会中实现自我价值的手段。</a:t>
            </a:r>
            <a:endParaRPr lang="zh-CN" altLang="en-US" sz="1600" dirty="0">
              <a:latin typeface="楷体" panose="02010609060101010101" pitchFamily="2" charset="-122"/>
              <a:ea typeface="楷体" panose="02010609060101010101" pitchFamily="2" charset="-122"/>
            </a:endParaRPr>
          </a:p>
        </p:txBody>
      </p:sp>
      <p:sp>
        <p:nvSpPr>
          <p:cNvPr id="9" name="文本框 8"/>
          <p:cNvSpPr txBox="1"/>
          <p:nvPr/>
        </p:nvSpPr>
        <p:spPr>
          <a:xfrm>
            <a:off x="2675220" y="209291"/>
            <a:ext cx="3291091" cy="46166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二</a:t>
            </a:r>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企业与职业的关系</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randombar(horizontal)">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7" dur="500"/>
                                        <p:tgtEl>
                                          <p:spTgt spid="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randombar(horizontal)">
                                      <p:cBhvr>
                                        <p:cTn id="22"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055092" y="2505224"/>
            <a:ext cx="5697694" cy="414020"/>
          </a:xfrm>
          <a:prstGeom prst="rect">
            <a:avLst/>
          </a:prstGeom>
          <a:noFill/>
        </p:spPr>
        <p:txBody>
          <a:bodyPr wrap="square" rtlCol="0">
            <a:spAutoFit/>
          </a:bodyPr>
          <a:p>
            <a:pPr indent="0" fontAlgn="auto"/>
            <a:r>
              <a:rPr lang="zh-CN" altLang="en-US" sz="2100" b="1">
                <a:hlinkClick r:id="rId2" tooltip="" action="ppaction://hlinkfile"/>
              </a:rPr>
              <a:t>在淬炼青春的社会实践中上好“行走的思政课”</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700586" y="2130819"/>
            <a:ext cx="2664019" cy="523348"/>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分析职业环境</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03</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00386" y="1569603"/>
            <a:ext cx="8511108"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（一）劳动年龄人口日趋减少，不同年龄劳动力供给分化趋势加剧</a:t>
            </a:r>
            <a:endParaRPr lang="zh-CN" altLang="en-US" sz="16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900386" y="2045933"/>
            <a:ext cx="7776864" cy="1896801"/>
          </a:xfrm>
          <a:prstGeom prst="rect">
            <a:avLst/>
          </a:prstGeom>
          <a:noFill/>
        </p:spPr>
        <p:txBody>
          <a:bodyPr wrap="square">
            <a:spAutoFit/>
          </a:bodyPr>
          <a:lstStyle/>
          <a:p>
            <a:pPr>
              <a:lnSpc>
                <a:spcPct val="150000"/>
              </a:lnSpc>
            </a:pPr>
            <a:r>
              <a:rPr lang="zh-CN" altLang="en-US" sz="1600" dirty="0"/>
              <a:t>受生育率持续下降等因素影响，</a:t>
            </a:r>
            <a:r>
              <a:rPr lang="en-US" altLang="zh-CN" sz="1600" dirty="0"/>
              <a:t>2012</a:t>
            </a:r>
            <a:r>
              <a:rPr lang="zh-CN" altLang="en-US" sz="1600" dirty="0"/>
              <a:t>年，我国</a:t>
            </a:r>
            <a:r>
              <a:rPr lang="en-US" altLang="zh-CN" sz="1600" dirty="0"/>
              <a:t>15—59</a:t>
            </a:r>
            <a:r>
              <a:rPr lang="zh-CN" altLang="en-US" sz="1600" dirty="0"/>
              <a:t>岁的劳动年龄人口占总人口的比重首次出现下降，绝对量也较上年减少了</a:t>
            </a:r>
            <a:r>
              <a:rPr lang="en-US" altLang="zh-CN" sz="1600" dirty="0"/>
              <a:t>345</a:t>
            </a:r>
            <a:r>
              <a:rPr lang="zh-CN" altLang="en-US" sz="1600" dirty="0"/>
              <a:t>万人。</a:t>
            </a:r>
            <a:endParaRPr lang="en-US" altLang="zh-CN" sz="1600" dirty="0"/>
          </a:p>
          <a:p>
            <a:pPr>
              <a:lnSpc>
                <a:spcPct val="150000"/>
              </a:lnSpc>
            </a:pPr>
            <a:r>
              <a:rPr lang="zh-CN" altLang="en-US" sz="1600" dirty="0"/>
              <a:t>我们认为，我国的劳动力总规模已过拐点，未来将保持稳步下滑的态势。</a:t>
            </a:r>
            <a:endParaRPr lang="en-US" altLang="zh-CN" sz="1600" dirty="0"/>
          </a:p>
          <a:p>
            <a:pPr>
              <a:lnSpc>
                <a:spcPct val="150000"/>
              </a:lnSpc>
            </a:pPr>
            <a:r>
              <a:rPr lang="en-US" altLang="zh-CN" sz="1600" dirty="0"/>
              <a:t>5</a:t>
            </a:r>
            <a:r>
              <a:rPr lang="zh-CN" altLang="en-US" sz="1600" dirty="0"/>
              <a:t>年来，我国劳动年龄人口总量进一步减少，总体劳动力供给不足局面逐步显现，推动劳动力成本继续加快上升，我国的“人口红利期”已步入尾声。</a:t>
            </a:r>
            <a:endParaRPr lang="en-US" altLang="zh-CN" sz="1600" dirty="0"/>
          </a:p>
        </p:txBody>
      </p:sp>
      <p:sp>
        <p:nvSpPr>
          <p:cNvPr id="9" name="文本框 8"/>
          <p:cNvSpPr txBox="1"/>
          <p:nvPr/>
        </p:nvSpPr>
        <p:spPr>
          <a:xfrm>
            <a:off x="2075835" y="227100"/>
            <a:ext cx="4489861"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一、我国劳动力市场的基本状况</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252314" y="1478761"/>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2" name="任意多边形: 形状 11"/>
          <p:cNvSpPr/>
          <p:nvPr/>
        </p:nvSpPr>
        <p:spPr bwMode="auto">
          <a:xfrm>
            <a:off x="425027" y="1597189"/>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2"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9" y="1246824"/>
            <a:ext cx="7887855"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（二）就业参与率仍处于较高水平，但总体趋于下降</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06343" y="1665849"/>
            <a:ext cx="7770907" cy="2635465"/>
          </a:xfrm>
          <a:prstGeom prst="rect">
            <a:avLst/>
          </a:prstGeom>
          <a:noFill/>
        </p:spPr>
        <p:txBody>
          <a:bodyPr wrap="square">
            <a:spAutoFit/>
          </a:bodyPr>
          <a:lstStyle/>
          <a:p>
            <a:pPr>
              <a:lnSpc>
                <a:spcPct val="150000"/>
              </a:lnSpc>
            </a:pPr>
            <a:r>
              <a:rPr lang="zh-CN" altLang="en-US" sz="1600" dirty="0"/>
              <a:t> 影响劳动力供给的因素除了劳动年龄人口总量外，还包括劳动参与率。</a:t>
            </a:r>
            <a:endParaRPr lang="en-US" altLang="zh-CN" sz="1600" dirty="0"/>
          </a:p>
          <a:p>
            <a:pPr>
              <a:lnSpc>
                <a:spcPct val="150000"/>
              </a:lnSpc>
            </a:pPr>
            <a:r>
              <a:rPr lang="zh-CN" altLang="en-US" sz="1600" dirty="0"/>
              <a:t>长期以来，我国都属于全球劳动参与率较高的国家。不过随着收入水平的提高、社会保障体系日益完备以及人口老龄化程度不断加深，我国劳动年龄人口的劳动参与率正处于逐年下滑的状态。</a:t>
            </a:r>
            <a:endParaRPr lang="en-US" altLang="zh-CN" sz="1600" dirty="0"/>
          </a:p>
          <a:p>
            <a:pPr>
              <a:lnSpc>
                <a:spcPct val="150000"/>
              </a:lnSpc>
            </a:pPr>
            <a:r>
              <a:rPr lang="zh-CN" altLang="en-US" sz="1600" dirty="0"/>
              <a:t>劳动参与率下降意味着平均每年有</a:t>
            </a:r>
            <a:r>
              <a:rPr lang="en-US" altLang="zh-CN" sz="1600" dirty="0"/>
              <a:t>200</a:t>
            </a:r>
            <a:r>
              <a:rPr lang="zh-CN" altLang="en-US" sz="1600" dirty="0"/>
              <a:t>万人的劳动力退出劳动力市场。在劳动年龄人口不断减少的大背景下，如果未来劳动参与率继续维持下降势头，将加剧劳动年龄人口下降带来的劳动力供给紧张局面。</a:t>
            </a:r>
            <a:endParaRPr lang="en-US" altLang="zh-CN" sz="1600" dirty="0"/>
          </a:p>
        </p:txBody>
      </p:sp>
      <p:sp>
        <p:nvSpPr>
          <p:cNvPr id="10" name="文本框 9"/>
          <p:cNvSpPr txBox="1"/>
          <p:nvPr/>
        </p:nvSpPr>
        <p:spPr>
          <a:xfrm>
            <a:off x="1908498" y="259886"/>
            <a:ext cx="496855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一、我国劳动力市场的基本状况</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 name="任意多边形: 形状 12"/>
          <p:cNvSpPr/>
          <p:nvPr/>
        </p:nvSpPr>
        <p:spPr bwMode="auto">
          <a:xfrm>
            <a:off x="263703" y="1204392"/>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 name="任意多边形: 形状 13"/>
          <p:cNvSpPr/>
          <p:nvPr/>
        </p:nvSpPr>
        <p:spPr bwMode="auto">
          <a:xfrm>
            <a:off x="399734" y="1322717"/>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anim calcmode="lin" valueType="num">
                                      <p:cBhvr>
                                        <p:cTn id="11" dur="1000" fill="hold"/>
                                        <p:tgtEl>
                                          <p:spTgt spid="14"/>
                                        </p:tgtEl>
                                        <p:attrNameLst>
                                          <p:attrName>ppt_x</p:attrName>
                                        </p:attrNameLst>
                                      </p:cBhvr>
                                      <p:tavLst>
                                        <p:tav tm="0">
                                          <p:val>
                                            <p:strVal val="#ppt_x"/>
                                          </p:val>
                                        </p:tav>
                                        <p:tav tm="100000">
                                          <p:val>
                                            <p:strVal val="#ppt_x"/>
                                          </p:val>
                                        </p:tav>
                                      </p:tavLst>
                                    </p:anim>
                                    <p:anim calcmode="lin" valueType="num">
                                      <p:cBhvr>
                                        <p:cTn id="12" dur="1000" fill="hold"/>
                                        <p:tgtEl>
                                          <p:spTgt spid="14"/>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00386" y="1748398"/>
            <a:ext cx="8062169" cy="1511952"/>
          </a:xfrm>
          <a:prstGeom prst="rect">
            <a:avLst/>
          </a:prstGeom>
          <a:noFill/>
        </p:spPr>
        <p:txBody>
          <a:bodyPr wrap="square">
            <a:spAutoFit/>
          </a:bodyPr>
          <a:lstStyle/>
          <a:p>
            <a:pPr>
              <a:lnSpc>
                <a:spcPct val="150000"/>
              </a:lnSpc>
            </a:pPr>
            <a:r>
              <a:rPr lang="zh-CN" altLang="en-US" sz="1600" dirty="0"/>
              <a:t> 改革开放以来，我国农村地区一直发挥着劳动力蓄水池的作用，为城镇第二、第三产业发展提供源源不断的劳动力。</a:t>
            </a:r>
            <a:endParaRPr lang="en-US" altLang="zh-CN" sz="1600" dirty="0"/>
          </a:p>
          <a:p>
            <a:pPr>
              <a:lnSpc>
                <a:spcPct val="150000"/>
              </a:lnSpc>
            </a:pPr>
            <a:r>
              <a:rPr lang="zh-CN" altLang="en-US" sz="1600" dirty="0"/>
              <a:t>在劳动人口数量持续减少的背景下，农村剩余劳动力保持增长势头为劳动力市场供需平衡做出重要贡献。</a:t>
            </a:r>
            <a:endParaRPr lang="zh-CN" altLang="en-US" sz="1400" b="1" dirty="0">
              <a:latin typeface="楷体" panose="02010609060101010101" pitchFamily="2" charset="-122"/>
              <a:ea typeface="楷体" panose="02010609060101010101" pitchFamily="2" charset="-122"/>
            </a:endParaRPr>
          </a:p>
        </p:txBody>
      </p:sp>
      <p:sp>
        <p:nvSpPr>
          <p:cNvPr id="9" name="文本框 8"/>
          <p:cNvSpPr txBox="1"/>
          <p:nvPr/>
        </p:nvSpPr>
        <p:spPr>
          <a:xfrm>
            <a:off x="901700" y="1330325"/>
            <a:ext cx="6974205"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（三）农村剩余劳动力转移继续增长，但潜力日趋枯竭</a:t>
            </a:r>
            <a:endParaRPr lang="zh-CN" altLang="en-US" sz="20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052514" y="264582"/>
            <a:ext cx="453650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一、我国劳动力市场的基本状况</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椭圆 11"/>
          <p:cNvSpPr/>
          <p:nvPr/>
        </p:nvSpPr>
        <p:spPr>
          <a:xfrm>
            <a:off x="272728" y="1261867"/>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41266" y="1411767"/>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3"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64"/>
          <p:cNvGrpSpPr/>
          <p:nvPr/>
        </p:nvGrpSpPr>
        <p:grpSpPr>
          <a:xfrm>
            <a:off x="1376217" y="3278780"/>
            <a:ext cx="101962" cy="356848"/>
            <a:chOff x="2752726" y="4344988"/>
            <a:chExt cx="184150" cy="644525"/>
          </a:xfrm>
          <a:solidFill>
            <a:schemeClr val="accent1"/>
          </a:solidFill>
        </p:grpSpPr>
        <p:sp>
          <p:nvSpPr>
            <p:cNvPr id="66" name="Freeform 101"/>
            <p:cNvSpPr/>
            <p:nvPr/>
          </p:nvSpPr>
          <p:spPr bwMode="auto">
            <a:xfrm>
              <a:off x="2762251" y="4427538"/>
              <a:ext cx="174625" cy="519113"/>
            </a:xfrm>
            <a:custGeom>
              <a:avLst/>
              <a:gdLst>
                <a:gd name="T0" fmla="*/ 34 w 110"/>
                <a:gd name="T1" fmla="*/ 267 h 327"/>
                <a:gd name="T2" fmla="*/ 67 w 110"/>
                <a:gd name="T3" fmla="*/ 327 h 327"/>
                <a:gd name="T4" fmla="*/ 95 w 110"/>
                <a:gd name="T5" fmla="*/ 323 h 327"/>
                <a:gd name="T6" fmla="*/ 110 w 110"/>
                <a:gd name="T7" fmla="*/ 256 h 327"/>
                <a:gd name="T8" fmla="*/ 76 w 110"/>
                <a:gd name="T9" fmla="*/ 0 h 327"/>
                <a:gd name="T10" fmla="*/ 0 w 110"/>
                <a:gd name="T11" fmla="*/ 10 h 327"/>
                <a:gd name="T12" fmla="*/ 34 w 110"/>
                <a:gd name="T13" fmla="*/ 267 h 327"/>
              </a:gdLst>
              <a:ahLst/>
              <a:cxnLst>
                <a:cxn ang="0">
                  <a:pos x="T0" y="T1"/>
                </a:cxn>
                <a:cxn ang="0">
                  <a:pos x="T2" y="T3"/>
                </a:cxn>
                <a:cxn ang="0">
                  <a:pos x="T4" y="T5"/>
                </a:cxn>
                <a:cxn ang="0">
                  <a:pos x="T6" y="T7"/>
                </a:cxn>
                <a:cxn ang="0">
                  <a:pos x="T8" y="T9"/>
                </a:cxn>
                <a:cxn ang="0">
                  <a:pos x="T10" y="T11"/>
                </a:cxn>
                <a:cxn ang="0">
                  <a:pos x="T12" y="T13"/>
                </a:cxn>
              </a:cxnLst>
              <a:rect l="0" t="0" r="r" b="b"/>
              <a:pathLst>
                <a:path w="110" h="327">
                  <a:moveTo>
                    <a:pt x="34" y="267"/>
                  </a:moveTo>
                  <a:lnTo>
                    <a:pt x="67" y="327"/>
                  </a:lnTo>
                  <a:lnTo>
                    <a:pt x="95" y="323"/>
                  </a:lnTo>
                  <a:lnTo>
                    <a:pt x="110" y="256"/>
                  </a:lnTo>
                  <a:lnTo>
                    <a:pt x="76" y="0"/>
                  </a:lnTo>
                  <a:lnTo>
                    <a:pt x="0" y="10"/>
                  </a:lnTo>
                  <a:lnTo>
                    <a:pt x="34" y="26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7" name="Freeform 102"/>
            <p:cNvSpPr/>
            <p:nvPr/>
          </p:nvSpPr>
          <p:spPr bwMode="auto">
            <a:xfrm>
              <a:off x="2754313" y="4344988"/>
              <a:ext cx="128588" cy="146050"/>
            </a:xfrm>
            <a:custGeom>
              <a:avLst/>
              <a:gdLst>
                <a:gd name="T0" fmla="*/ 5 w 81"/>
                <a:gd name="T1" fmla="*/ 58 h 92"/>
                <a:gd name="T2" fmla="*/ 5 w 81"/>
                <a:gd name="T3" fmla="*/ 58 h 92"/>
                <a:gd name="T4" fmla="*/ 7 w 81"/>
                <a:gd name="T5" fmla="*/ 66 h 92"/>
                <a:gd name="T6" fmla="*/ 10 w 81"/>
                <a:gd name="T7" fmla="*/ 73 h 92"/>
                <a:gd name="T8" fmla="*/ 15 w 81"/>
                <a:gd name="T9" fmla="*/ 78 h 92"/>
                <a:gd name="T10" fmla="*/ 20 w 81"/>
                <a:gd name="T11" fmla="*/ 84 h 92"/>
                <a:gd name="T12" fmla="*/ 26 w 81"/>
                <a:gd name="T13" fmla="*/ 88 h 92"/>
                <a:gd name="T14" fmla="*/ 33 w 81"/>
                <a:gd name="T15" fmla="*/ 90 h 92"/>
                <a:gd name="T16" fmla="*/ 39 w 81"/>
                <a:gd name="T17" fmla="*/ 92 h 92"/>
                <a:gd name="T18" fmla="*/ 47 w 81"/>
                <a:gd name="T19" fmla="*/ 90 h 92"/>
                <a:gd name="T20" fmla="*/ 49 w 81"/>
                <a:gd name="T21" fmla="*/ 90 h 92"/>
                <a:gd name="T22" fmla="*/ 49 w 81"/>
                <a:gd name="T23" fmla="*/ 90 h 92"/>
                <a:gd name="T24" fmla="*/ 56 w 81"/>
                <a:gd name="T25" fmla="*/ 89 h 92"/>
                <a:gd name="T26" fmla="*/ 62 w 81"/>
                <a:gd name="T27" fmla="*/ 86 h 92"/>
                <a:gd name="T28" fmla="*/ 69 w 81"/>
                <a:gd name="T29" fmla="*/ 81 h 92"/>
                <a:gd name="T30" fmla="*/ 73 w 81"/>
                <a:gd name="T31" fmla="*/ 77 h 92"/>
                <a:gd name="T32" fmla="*/ 77 w 81"/>
                <a:gd name="T33" fmla="*/ 70 h 92"/>
                <a:gd name="T34" fmla="*/ 80 w 81"/>
                <a:gd name="T35" fmla="*/ 63 h 92"/>
                <a:gd name="T36" fmla="*/ 81 w 81"/>
                <a:gd name="T37" fmla="*/ 56 h 92"/>
                <a:gd name="T38" fmla="*/ 81 w 81"/>
                <a:gd name="T39" fmla="*/ 48 h 92"/>
                <a:gd name="T40" fmla="*/ 76 w 81"/>
                <a:gd name="T41" fmla="*/ 13 h 92"/>
                <a:gd name="T42" fmla="*/ 76 w 81"/>
                <a:gd name="T43" fmla="*/ 13 h 92"/>
                <a:gd name="T44" fmla="*/ 75 w 81"/>
                <a:gd name="T45" fmla="*/ 8 h 92"/>
                <a:gd name="T46" fmla="*/ 72 w 81"/>
                <a:gd name="T47" fmla="*/ 2 h 92"/>
                <a:gd name="T48" fmla="*/ 68 w 81"/>
                <a:gd name="T49" fmla="*/ 1 h 92"/>
                <a:gd name="T50" fmla="*/ 64 w 81"/>
                <a:gd name="T51" fmla="*/ 0 h 92"/>
                <a:gd name="T52" fmla="*/ 51 w 81"/>
                <a:gd name="T53" fmla="*/ 0 h 92"/>
                <a:gd name="T54" fmla="*/ 37 w 81"/>
                <a:gd name="T55" fmla="*/ 2 h 92"/>
                <a:gd name="T56" fmla="*/ 35 w 81"/>
                <a:gd name="T57" fmla="*/ 2 h 92"/>
                <a:gd name="T58" fmla="*/ 35 w 81"/>
                <a:gd name="T59" fmla="*/ 2 h 92"/>
                <a:gd name="T60" fmla="*/ 22 w 81"/>
                <a:gd name="T61" fmla="*/ 4 h 92"/>
                <a:gd name="T62" fmla="*/ 10 w 81"/>
                <a:gd name="T63" fmla="*/ 6 h 92"/>
                <a:gd name="T64" fmla="*/ 5 w 81"/>
                <a:gd name="T65" fmla="*/ 9 h 92"/>
                <a:gd name="T66" fmla="*/ 3 w 81"/>
                <a:gd name="T67" fmla="*/ 12 h 92"/>
                <a:gd name="T68" fmla="*/ 0 w 81"/>
                <a:gd name="T69" fmla="*/ 17 h 92"/>
                <a:gd name="T70" fmla="*/ 0 w 81"/>
                <a:gd name="T71" fmla="*/ 24 h 92"/>
                <a:gd name="T72" fmla="*/ 5 w 81"/>
                <a:gd name="T73"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 h="92">
                  <a:moveTo>
                    <a:pt x="5" y="58"/>
                  </a:moveTo>
                  <a:lnTo>
                    <a:pt x="5" y="58"/>
                  </a:lnTo>
                  <a:lnTo>
                    <a:pt x="7" y="66"/>
                  </a:lnTo>
                  <a:lnTo>
                    <a:pt x="10" y="73"/>
                  </a:lnTo>
                  <a:lnTo>
                    <a:pt x="15" y="78"/>
                  </a:lnTo>
                  <a:lnTo>
                    <a:pt x="20" y="84"/>
                  </a:lnTo>
                  <a:lnTo>
                    <a:pt x="26" y="88"/>
                  </a:lnTo>
                  <a:lnTo>
                    <a:pt x="33" y="90"/>
                  </a:lnTo>
                  <a:lnTo>
                    <a:pt x="39" y="92"/>
                  </a:lnTo>
                  <a:lnTo>
                    <a:pt x="47" y="90"/>
                  </a:lnTo>
                  <a:lnTo>
                    <a:pt x="49" y="90"/>
                  </a:lnTo>
                  <a:lnTo>
                    <a:pt x="49" y="90"/>
                  </a:lnTo>
                  <a:lnTo>
                    <a:pt x="56" y="89"/>
                  </a:lnTo>
                  <a:lnTo>
                    <a:pt x="62" y="86"/>
                  </a:lnTo>
                  <a:lnTo>
                    <a:pt x="69" y="81"/>
                  </a:lnTo>
                  <a:lnTo>
                    <a:pt x="73" y="77"/>
                  </a:lnTo>
                  <a:lnTo>
                    <a:pt x="77" y="70"/>
                  </a:lnTo>
                  <a:lnTo>
                    <a:pt x="80" y="63"/>
                  </a:lnTo>
                  <a:lnTo>
                    <a:pt x="81" y="56"/>
                  </a:lnTo>
                  <a:lnTo>
                    <a:pt x="81" y="48"/>
                  </a:lnTo>
                  <a:lnTo>
                    <a:pt x="76" y="13"/>
                  </a:lnTo>
                  <a:lnTo>
                    <a:pt x="76" y="13"/>
                  </a:lnTo>
                  <a:lnTo>
                    <a:pt x="75" y="8"/>
                  </a:lnTo>
                  <a:lnTo>
                    <a:pt x="72" y="2"/>
                  </a:lnTo>
                  <a:lnTo>
                    <a:pt x="68" y="1"/>
                  </a:lnTo>
                  <a:lnTo>
                    <a:pt x="64" y="0"/>
                  </a:lnTo>
                  <a:lnTo>
                    <a:pt x="51" y="0"/>
                  </a:lnTo>
                  <a:lnTo>
                    <a:pt x="37" y="2"/>
                  </a:lnTo>
                  <a:lnTo>
                    <a:pt x="35" y="2"/>
                  </a:lnTo>
                  <a:lnTo>
                    <a:pt x="35" y="2"/>
                  </a:lnTo>
                  <a:lnTo>
                    <a:pt x="22" y="4"/>
                  </a:lnTo>
                  <a:lnTo>
                    <a:pt x="10" y="6"/>
                  </a:lnTo>
                  <a:lnTo>
                    <a:pt x="5" y="9"/>
                  </a:lnTo>
                  <a:lnTo>
                    <a:pt x="3" y="12"/>
                  </a:lnTo>
                  <a:lnTo>
                    <a:pt x="0" y="17"/>
                  </a:lnTo>
                  <a:lnTo>
                    <a:pt x="0" y="24"/>
                  </a:lnTo>
                  <a:lnTo>
                    <a:pt x="5" y="5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8" name="Freeform 103"/>
            <p:cNvSpPr/>
            <p:nvPr/>
          </p:nvSpPr>
          <p:spPr bwMode="auto">
            <a:xfrm>
              <a:off x="2752726" y="4394200"/>
              <a:ext cx="149225" cy="142875"/>
            </a:xfrm>
            <a:custGeom>
              <a:avLst/>
              <a:gdLst>
                <a:gd name="T0" fmla="*/ 11 w 94"/>
                <a:gd name="T1" fmla="*/ 90 h 90"/>
                <a:gd name="T2" fmla="*/ 94 w 94"/>
                <a:gd name="T3" fmla="*/ 80 h 90"/>
                <a:gd name="T4" fmla="*/ 84 w 94"/>
                <a:gd name="T5" fmla="*/ 0 h 90"/>
                <a:gd name="T6" fmla="*/ 0 w 94"/>
                <a:gd name="T7" fmla="*/ 11 h 90"/>
                <a:gd name="T8" fmla="*/ 11 w 94"/>
                <a:gd name="T9" fmla="*/ 90 h 90"/>
              </a:gdLst>
              <a:ahLst/>
              <a:cxnLst>
                <a:cxn ang="0">
                  <a:pos x="T0" y="T1"/>
                </a:cxn>
                <a:cxn ang="0">
                  <a:pos x="T2" y="T3"/>
                </a:cxn>
                <a:cxn ang="0">
                  <a:pos x="T4" y="T5"/>
                </a:cxn>
                <a:cxn ang="0">
                  <a:pos x="T6" y="T7"/>
                </a:cxn>
                <a:cxn ang="0">
                  <a:pos x="T8" y="T9"/>
                </a:cxn>
              </a:cxnLst>
              <a:rect l="0" t="0" r="r" b="b"/>
              <a:pathLst>
                <a:path w="94" h="90">
                  <a:moveTo>
                    <a:pt x="11" y="90"/>
                  </a:moveTo>
                  <a:lnTo>
                    <a:pt x="94" y="80"/>
                  </a:lnTo>
                  <a:lnTo>
                    <a:pt x="84" y="0"/>
                  </a:lnTo>
                  <a:lnTo>
                    <a:pt x="0" y="11"/>
                  </a:lnTo>
                  <a:lnTo>
                    <a:pt x="11" y="9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9" name="Freeform 104"/>
            <p:cNvSpPr/>
            <p:nvPr/>
          </p:nvSpPr>
          <p:spPr bwMode="auto">
            <a:xfrm>
              <a:off x="2868613" y="4933950"/>
              <a:ext cx="44450" cy="55563"/>
            </a:xfrm>
            <a:custGeom>
              <a:avLst/>
              <a:gdLst>
                <a:gd name="T0" fmla="*/ 28 w 28"/>
                <a:gd name="T1" fmla="*/ 2 h 35"/>
                <a:gd name="T2" fmla="*/ 28 w 28"/>
                <a:gd name="T3" fmla="*/ 2 h 35"/>
                <a:gd name="T4" fmla="*/ 27 w 28"/>
                <a:gd name="T5" fmla="*/ 14 h 35"/>
                <a:gd name="T6" fmla="*/ 21 w 28"/>
                <a:gd name="T7" fmla="*/ 31 h 35"/>
                <a:gd name="T8" fmla="*/ 21 w 28"/>
                <a:gd name="T9" fmla="*/ 31 h 35"/>
                <a:gd name="T10" fmla="*/ 20 w 28"/>
                <a:gd name="T11" fmla="*/ 35 h 35"/>
                <a:gd name="T12" fmla="*/ 19 w 28"/>
                <a:gd name="T13" fmla="*/ 35 h 35"/>
                <a:gd name="T14" fmla="*/ 16 w 28"/>
                <a:gd name="T15" fmla="*/ 35 h 35"/>
                <a:gd name="T16" fmla="*/ 13 w 28"/>
                <a:gd name="T17" fmla="*/ 32 h 35"/>
                <a:gd name="T18" fmla="*/ 11 w 28"/>
                <a:gd name="T19" fmla="*/ 27 h 35"/>
                <a:gd name="T20" fmla="*/ 0 w 28"/>
                <a:gd name="T21" fmla="*/ 8 h 35"/>
                <a:gd name="T22" fmla="*/ 0 w 28"/>
                <a:gd name="T23" fmla="*/ 8 h 35"/>
                <a:gd name="T24" fmla="*/ 3 w 28"/>
                <a:gd name="T25" fmla="*/ 5 h 35"/>
                <a:gd name="T26" fmla="*/ 8 w 28"/>
                <a:gd name="T27" fmla="*/ 2 h 35"/>
                <a:gd name="T28" fmla="*/ 12 w 28"/>
                <a:gd name="T29" fmla="*/ 1 h 35"/>
                <a:gd name="T30" fmla="*/ 16 w 28"/>
                <a:gd name="T31" fmla="*/ 0 h 35"/>
                <a:gd name="T32" fmla="*/ 23 w 28"/>
                <a:gd name="T33" fmla="*/ 0 h 35"/>
                <a:gd name="T34" fmla="*/ 28 w 28"/>
                <a:gd name="T35" fmla="*/ 2 h 35"/>
                <a:gd name="T36" fmla="*/ 28 w 28"/>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35">
                  <a:moveTo>
                    <a:pt x="28" y="2"/>
                  </a:moveTo>
                  <a:lnTo>
                    <a:pt x="28" y="2"/>
                  </a:lnTo>
                  <a:lnTo>
                    <a:pt x="27" y="14"/>
                  </a:lnTo>
                  <a:lnTo>
                    <a:pt x="21" y="31"/>
                  </a:lnTo>
                  <a:lnTo>
                    <a:pt x="21" y="31"/>
                  </a:lnTo>
                  <a:lnTo>
                    <a:pt x="20" y="35"/>
                  </a:lnTo>
                  <a:lnTo>
                    <a:pt x="19" y="35"/>
                  </a:lnTo>
                  <a:lnTo>
                    <a:pt x="16" y="35"/>
                  </a:lnTo>
                  <a:lnTo>
                    <a:pt x="13" y="32"/>
                  </a:lnTo>
                  <a:lnTo>
                    <a:pt x="11" y="27"/>
                  </a:lnTo>
                  <a:lnTo>
                    <a:pt x="0" y="8"/>
                  </a:lnTo>
                  <a:lnTo>
                    <a:pt x="0" y="8"/>
                  </a:lnTo>
                  <a:lnTo>
                    <a:pt x="3" y="5"/>
                  </a:lnTo>
                  <a:lnTo>
                    <a:pt x="8" y="2"/>
                  </a:lnTo>
                  <a:lnTo>
                    <a:pt x="12" y="1"/>
                  </a:lnTo>
                  <a:lnTo>
                    <a:pt x="16" y="0"/>
                  </a:lnTo>
                  <a:lnTo>
                    <a:pt x="23" y="0"/>
                  </a:lnTo>
                  <a:lnTo>
                    <a:pt x="28" y="2"/>
                  </a:lnTo>
                  <a:lnTo>
                    <a:pt x="28" y="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4" name="组合 69"/>
          <p:cNvGrpSpPr/>
          <p:nvPr/>
        </p:nvGrpSpPr>
        <p:grpSpPr>
          <a:xfrm>
            <a:off x="1038688" y="3603107"/>
            <a:ext cx="783174" cy="853445"/>
            <a:chOff x="2143126" y="4930775"/>
            <a:chExt cx="1414463" cy="1541463"/>
          </a:xfrm>
          <a:solidFill>
            <a:schemeClr val="tx2"/>
          </a:solidFill>
        </p:grpSpPr>
        <p:sp>
          <p:nvSpPr>
            <p:cNvPr id="71" name="Freeform 5"/>
            <p:cNvSpPr/>
            <p:nvPr/>
          </p:nvSpPr>
          <p:spPr bwMode="auto">
            <a:xfrm>
              <a:off x="2143126" y="5083175"/>
              <a:ext cx="1414463" cy="1257300"/>
            </a:xfrm>
            <a:custGeom>
              <a:avLst/>
              <a:gdLst>
                <a:gd name="T0" fmla="*/ 334 w 891"/>
                <a:gd name="T1" fmla="*/ 790 h 792"/>
                <a:gd name="T2" fmla="*/ 228 w 891"/>
                <a:gd name="T3" fmla="*/ 775 h 792"/>
                <a:gd name="T4" fmla="*/ 212 w 891"/>
                <a:gd name="T5" fmla="*/ 764 h 792"/>
                <a:gd name="T6" fmla="*/ 190 w 891"/>
                <a:gd name="T7" fmla="*/ 734 h 792"/>
                <a:gd name="T8" fmla="*/ 110 w 891"/>
                <a:gd name="T9" fmla="*/ 683 h 792"/>
                <a:gd name="T10" fmla="*/ 65 w 891"/>
                <a:gd name="T11" fmla="*/ 631 h 792"/>
                <a:gd name="T12" fmla="*/ 56 w 891"/>
                <a:gd name="T13" fmla="*/ 597 h 792"/>
                <a:gd name="T14" fmla="*/ 61 w 891"/>
                <a:gd name="T15" fmla="*/ 560 h 792"/>
                <a:gd name="T16" fmla="*/ 45 w 891"/>
                <a:gd name="T17" fmla="*/ 545 h 792"/>
                <a:gd name="T18" fmla="*/ 26 w 891"/>
                <a:gd name="T19" fmla="*/ 528 h 792"/>
                <a:gd name="T20" fmla="*/ 48 w 891"/>
                <a:gd name="T21" fmla="*/ 513 h 792"/>
                <a:gd name="T22" fmla="*/ 61 w 891"/>
                <a:gd name="T23" fmla="*/ 501 h 792"/>
                <a:gd name="T24" fmla="*/ 56 w 891"/>
                <a:gd name="T25" fmla="*/ 465 h 792"/>
                <a:gd name="T26" fmla="*/ 65 w 891"/>
                <a:gd name="T27" fmla="*/ 442 h 792"/>
                <a:gd name="T28" fmla="*/ 48 w 891"/>
                <a:gd name="T29" fmla="*/ 435 h 792"/>
                <a:gd name="T30" fmla="*/ 23 w 891"/>
                <a:gd name="T31" fmla="*/ 425 h 792"/>
                <a:gd name="T32" fmla="*/ 34 w 891"/>
                <a:gd name="T33" fmla="*/ 405 h 792"/>
                <a:gd name="T34" fmla="*/ 56 w 891"/>
                <a:gd name="T35" fmla="*/ 393 h 792"/>
                <a:gd name="T36" fmla="*/ 55 w 891"/>
                <a:gd name="T37" fmla="*/ 365 h 792"/>
                <a:gd name="T38" fmla="*/ 56 w 891"/>
                <a:gd name="T39" fmla="*/ 343 h 792"/>
                <a:gd name="T40" fmla="*/ 53 w 891"/>
                <a:gd name="T41" fmla="*/ 320 h 792"/>
                <a:gd name="T42" fmla="*/ 32 w 891"/>
                <a:gd name="T43" fmla="*/ 310 h 792"/>
                <a:gd name="T44" fmla="*/ 36 w 891"/>
                <a:gd name="T45" fmla="*/ 291 h 792"/>
                <a:gd name="T46" fmla="*/ 60 w 891"/>
                <a:gd name="T47" fmla="*/ 281 h 792"/>
                <a:gd name="T48" fmla="*/ 64 w 891"/>
                <a:gd name="T49" fmla="*/ 262 h 792"/>
                <a:gd name="T50" fmla="*/ 61 w 891"/>
                <a:gd name="T51" fmla="*/ 245 h 792"/>
                <a:gd name="T52" fmla="*/ 71 w 891"/>
                <a:gd name="T53" fmla="*/ 218 h 792"/>
                <a:gd name="T54" fmla="*/ 59 w 891"/>
                <a:gd name="T55" fmla="*/ 214 h 792"/>
                <a:gd name="T56" fmla="*/ 34 w 891"/>
                <a:gd name="T57" fmla="*/ 203 h 792"/>
                <a:gd name="T58" fmla="*/ 0 w 891"/>
                <a:gd name="T59" fmla="*/ 0 h 792"/>
                <a:gd name="T60" fmla="*/ 873 w 891"/>
                <a:gd name="T61" fmla="*/ 147 h 792"/>
                <a:gd name="T62" fmla="*/ 854 w 891"/>
                <a:gd name="T63" fmla="*/ 164 h 792"/>
                <a:gd name="T64" fmla="*/ 835 w 891"/>
                <a:gd name="T65" fmla="*/ 168 h 792"/>
                <a:gd name="T66" fmla="*/ 832 w 891"/>
                <a:gd name="T67" fmla="*/ 180 h 792"/>
                <a:gd name="T68" fmla="*/ 839 w 891"/>
                <a:gd name="T69" fmla="*/ 205 h 792"/>
                <a:gd name="T70" fmla="*/ 832 w 891"/>
                <a:gd name="T71" fmla="*/ 228 h 792"/>
                <a:gd name="T72" fmla="*/ 848 w 891"/>
                <a:gd name="T73" fmla="*/ 237 h 792"/>
                <a:gd name="T74" fmla="*/ 871 w 891"/>
                <a:gd name="T75" fmla="*/ 254 h 792"/>
                <a:gd name="T76" fmla="*/ 854 w 891"/>
                <a:gd name="T77" fmla="*/ 271 h 792"/>
                <a:gd name="T78" fmla="*/ 841 w 891"/>
                <a:gd name="T79" fmla="*/ 281 h 792"/>
                <a:gd name="T80" fmla="*/ 845 w 891"/>
                <a:gd name="T81" fmla="*/ 310 h 792"/>
                <a:gd name="T82" fmla="*/ 841 w 891"/>
                <a:gd name="T83" fmla="*/ 336 h 792"/>
                <a:gd name="T84" fmla="*/ 856 w 891"/>
                <a:gd name="T85" fmla="*/ 355 h 792"/>
                <a:gd name="T86" fmla="*/ 877 w 891"/>
                <a:gd name="T87" fmla="*/ 369 h 792"/>
                <a:gd name="T88" fmla="*/ 863 w 891"/>
                <a:gd name="T89" fmla="*/ 386 h 792"/>
                <a:gd name="T90" fmla="*/ 836 w 891"/>
                <a:gd name="T91" fmla="*/ 390 h 792"/>
                <a:gd name="T92" fmla="*/ 843 w 891"/>
                <a:gd name="T93" fmla="*/ 411 h 792"/>
                <a:gd name="T94" fmla="*/ 841 w 891"/>
                <a:gd name="T95" fmla="*/ 435 h 792"/>
                <a:gd name="T96" fmla="*/ 844 w 891"/>
                <a:gd name="T97" fmla="*/ 463 h 792"/>
                <a:gd name="T98" fmla="*/ 867 w 891"/>
                <a:gd name="T99" fmla="*/ 474 h 792"/>
                <a:gd name="T100" fmla="*/ 870 w 891"/>
                <a:gd name="T101" fmla="*/ 490 h 792"/>
                <a:gd name="T102" fmla="*/ 845 w 891"/>
                <a:gd name="T103" fmla="*/ 503 h 792"/>
                <a:gd name="T104" fmla="*/ 841 w 891"/>
                <a:gd name="T105" fmla="*/ 535 h 792"/>
                <a:gd name="T106" fmla="*/ 844 w 891"/>
                <a:gd name="T107" fmla="*/ 554 h 792"/>
                <a:gd name="T108" fmla="*/ 858 w 891"/>
                <a:gd name="T109" fmla="*/ 572 h 792"/>
                <a:gd name="T110" fmla="*/ 856 w 891"/>
                <a:gd name="T111" fmla="*/ 595 h 792"/>
                <a:gd name="T112" fmla="*/ 820 w 891"/>
                <a:gd name="T113" fmla="*/ 653 h 792"/>
                <a:gd name="T114" fmla="*/ 776 w 891"/>
                <a:gd name="T115" fmla="*/ 695 h 792"/>
                <a:gd name="T116" fmla="*/ 711 w 891"/>
                <a:gd name="T117" fmla="*/ 742 h 792"/>
                <a:gd name="T118" fmla="*/ 695 w 891"/>
                <a:gd name="T119" fmla="*/ 764 h 792"/>
                <a:gd name="T120" fmla="*/ 675 w 891"/>
                <a:gd name="T121" fmla="*/ 775 h 792"/>
                <a:gd name="T122" fmla="*/ 548 w 891"/>
                <a:gd name="T123" fmla="*/ 790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91" h="792">
                  <a:moveTo>
                    <a:pt x="435" y="792"/>
                  </a:moveTo>
                  <a:lnTo>
                    <a:pt x="435" y="792"/>
                  </a:lnTo>
                  <a:lnTo>
                    <a:pt x="370" y="791"/>
                  </a:lnTo>
                  <a:lnTo>
                    <a:pt x="334" y="790"/>
                  </a:lnTo>
                  <a:lnTo>
                    <a:pt x="298" y="787"/>
                  </a:lnTo>
                  <a:lnTo>
                    <a:pt x="266" y="783"/>
                  </a:lnTo>
                  <a:lnTo>
                    <a:pt x="237" y="778"/>
                  </a:lnTo>
                  <a:lnTo>
                    <a:pt x="228" y="775"/>
                  </a:lnTo>
                  <a:lnTo>
                    <a:pt x="220" y="772"/>
                  </a:lnTo>
                  <a:lnTo>
                    <a:pt x="213" y="768"/>
                  </a:lnTo>
                  <a:lnTo>
                    <a:pt x="212" y="764"/>
                  </a:lnTo>
                  <a:lnTo>
                    <a:pt x="212" y="764"/>
                  </a:lnTo>
                  <a:lnTo>
                    <a:pt x="209" y="756"/>
                  </a:lnTo>
                  <a:lnTo>
                    <a:pt x="205" y="749"/>
                  </a:lnTo>
                  <a:lnTo>
                    <a:pt x="198" y="741"/>
                  </a:lnTo>
                  <a:lnTo>
                    <a:pt x="190" y="734"/>
                  </a:lnTo>
                  <a:lnTo>
                    <a:pt x="164" y="717"/>
                  </a:lnTo>
                  <a:lnTo>
                    <a:pt x="129" y="695"/>
                  </a:lnTo>
                  <a:lnTo>
                    <a:pt x="129" y="695"/>
                  </a:lnTo>
                  <a:lnTo>
                    <a:pt x="110" y="683"/>
                  </a:lnTo>
                  <a:lnTo>
                    <a:pt x="95" y="669"/>
                  </a:lnTo>
                  <a:lnTo>
                    <a:pt x="82" y="657"/>
                  </a:lnTo>
                  <a:lnTo>
                    <a:pt x="72" y="643"/>
                  </a:lnTo>
                  <a:lnTo>
                    <a:pt x="65" y="631"/>
                  </a:lnTo>
                  <a:lnTo>
                    <a:pt x="60" y="619"/>
                  </a:lnTo>
                  <a:lnTo>
                    <a:pt x="57" y="608"/>
                  </a:lnTo>
                  <a:lnTo>
                    <a:pt x="56" y="597"/>
                  </a:lnTo>
                  <a:lnTo>
                    <a:pt x="56" y="597"/>
                  </a:lnTo>
                  <a:lnTo>
                    <a:pt x="57" y="589"/>
                  </a:lnTo>
                  <a:lnTo>
                    <a:pt x="59" y="581"/>
                  </a:lnTo>
                  <a:lnTo>
                    <a:pt x="61" y="566"/>
                  </a:lnTo>
                  <a:lnTo>
                    <a:pt x="61" y="560"/>
                  </a:lnTo>
                  <a:lnTo>
                    <a:pt x="59" y="554"/>
                  </a:lnTo>
                  <a:lnTo>
                    <a:pt x="55" y="549"/>
                  </a:lnTo>
                  <a:lnTo>
                    <a:pt x="45" y="545"/>
                  </a:lnTo>
                  <a:lnTo>
                    <a:pt x="45" y="545"/>
                  </a:lnTo>
                  <a:lnTo>
                    <a:pt x="36" y="541"/>
                  </a:lnTo>
                  <a:lnTo>
                    <a:pt x="30" y="537"/>
                  </a:lnTo>
                  <a:lnTo>
                    <a:pt x="28" y="532"/>
                  </a:lnTo>
                  <a:lnTo>
                    <a:pt x="26" y="528"/>
                  </a:lnTo>
                  <a:lnTo>
                    <a:pt x="29" y="524"/>
                  </a:lnTo>
                  <a:lnTo>
                    <a:pt x="33" y="522"/>
                  </a:lnTo>
                  <a:lnTo>
                    <a:pt x="40" y="518"/>
                  </a:lnTo>
                  <a:lnTo>
                    <a:pt x="48" y="513"/>
                  </a:lnTo>
                  <a:lnTo>
                    <a:pt x="48" y="513"/>
                  </a:lnTo>
                  <a:lnTo>
                    <a:pt x="55" y="511"/>
                  </a:lnTo>
                  <a:lnTo>
                    <a:pt x="59" y="505"/>
                  </a:lnTo>
                  <a:lnTo>
                    <a:pt x="61" y="501"/>
                  </a:lnTo>
                  <a:lnTo>
                    <a:pt x="61" y="496"/>
                  </a:lnTo>
                  <a:lnTo>
                    <a:pt x="59" y="482"/>
                  </a:lnTo>
                  <a:lnTo>
                    <a:pt x="57" y="474"/>
                  </a:lnTo>
                  <a:lnTo>
                    <a:pt x="56" y="465"/>
                  </a:lnTo>
                  <a:lnTo>
                    <a:pt x="56" y="465"/>
                  </a:lnTo>
                  <a:lnTo>
                    <a:pt x="57" y="457"/>
                  </a:lnTo>
                  <a:lnTo>
                    <a:pt x="60" y="450"/>
                  </a:lnTo>
                  <a:lnTo>
                    <a:pt x="65" y="442"/>
                  </a:lnTo>
                  <a:lnTo>
                    <a:pt x="65" y="439"/>
                  </a:lnTo>
                  <a:lnTo>
                    <a:pt x="64" y="436"/>
                  </a:lnTo>
                  <a:lnTo>
                    <a:pt x="59" y="435"/>
                  </a:lnTo>
                  <a:lnTo>
                    <a:pt x="48" y="435"/>
                  </a:lnTo>
                  <a:lnTo>
                    <a:pt x="48" y="435"/>
                  </a:lnTo>
                  <a:lnTo>
                    <a:pt x="36" y="432"/>
                  </a:lnTo>
                  <a:lnTo>
                    <a:pt x="28" y="430"/>
                  </a:lnTo>
                  <a:lnTo>
                    <a:pt x="23" y="425"/>
                  </a:lnTo>
                  <a:lnTo>
                    <a:pt x="22" y="420"/>
                  </a:lnTo>
                  <a:lnTo>
                    <a:pt x="23" y="415"/>
                  </a:lnTo>
                  <a:lnTo>
                    <a:pt x="28" y="409"/>
                  </a:lnTo>
                  <a:lnTo>
                    <a:pt x="34" y="405"/>
                  </a:lnTo>
                  <a:lnTo>
                    <a:pt x="42" y="401"/>
                  </a:lnTo>
                  <a:lnTo>
                    <a:pt x="42" y="401"/>
                  </a:lnTo>
                  <a:lnTo>
                    <a:pt x="51" y="397"/>
                  </a:lnTo>
                  <a:lnTo>
                    <a:pt x="56" y="393"/>
                  </a:lnTo>
                  <a:lnTo>
                    <a:pt x="59" y="389"/>
                  </a:lnTo>
                  <a:lnTo>
                    <a:pt x="59" y="384"/>
                  </a:lnTo>
                  <a:lnTo>
                    <a:pt x="56" y="371"/>
                  </a:lnTo>
                  <a:lnTo>
                    <a:pt x="55" y="365"/>
                  </a:lnTo>
                  <a:lnTo>
                    <a:pt x="55" y="356"/>
                  </a:lnTo>
                  <a:lnTo>
                    <a:pt x="55" y="356"/>
                  </a:lnTo>
                  <a:lnTo>
                    <a:pt x="55" y="350"/>
                  </a:lnTo>
                  <a:lnTo>
                    <a:pt x="56" y="343"/>
                  </a:lnTo>
                  <a:lnTo>
                    <a:pt x="59" y="332"/>
                  </a:lnTo>
                  <a:lnTo>
                    <a:pt x="59" y="328"/>
                  </a:lnTo>
                  <a:lnTo>
                    <a:pt x="57" y="324"/>
                  </a:lnTo>
                  <a:lnTo>
                    <a:pt x="53" y="320"/>
                  </a:lnTo>
                  <a:lnTo>
                    <a:pt x="45" y="317"/>
                  </a:lnTo>
                  <a:lnTo>
                    <a:pt x="45" y="317"/>
                  </a:lnTo>
                  <a:lnTo>
                    <a:pt x="37" y="314"/>
                  </a:lnTo>
                  <a:lnTo>
                    <a:pt x="32" y="310"/>
                  </a:lnTo>
                  <a:lnTo>
                    <a:pt x="29" y="305"/>
                  </a:lnTo>
                  <a:lnTo>
                    <a:pt x="29" y="301"/>
                  </a:lnTo>
                  <a:lnTo>
                    <a:pt x="30" y="296"/>
                  </a:lnTo>
                  <a:lnTo>
                    <a:pt x="36" y="291"/>
                  </a:lnTo>
                  <a:lnTo>
                    <a:pt x="42" y="287"/>
                  </a:lnTo>
                  <a:lnTo>
                    <a:pt x="52" y="283"/>
                  </a:lnTo>
                  <a:lnTo>
                    <a:pt x="52" y="283"/>
                  </a:lnTo>
                  <a:lnTo>
                    <a:pt x="60" y="281"/>
                  </a:lnTo>
                  <a:lnTo>
                    <a:pt x="65" y="278"/>
                  </a:lnTo>
                  <a:lnTo>
                    <a:pt x="68" y="275"/>
                  </a:lnTo>
                  <a:lnTo>
                    <a:pt x="68" y="271"/>
                  </a:lnTo>
                  <a:lnTo>
                    <a:pt x="64" y="262"/>
                  </a:lnTo>
                  <a:lnTo>
                    <a:pt x="63" y="256"/>
                  </a:lnTo>
                  <a:lnTo>
                    <a:pt x="61" y="251"/>
                  </a:lnTo>
                  <a:lnTo>
                    <a:pt x="61" y="251"/>
                  </a:lnTo>
                  <a:lnTo>
                    <a:pt x="61" y="245"/>
                  </a:lnTo>
                  <a:lnTo>
                    <a:pt x="63" y="239"/>
                  </a:lnTo>
                  <a:lnTo>
                    <a:pt x="68" y="228"/>
                  </a:lnTo>
                  <a:lnTo>
                    <a:pt x="70" y="222"/>
                  </a:lnTo>
                  <a:lnTo>
                    <a:pt x="71" y="218"/>
                  </a:lnTo>
                  <a:lnTo>
                    <a:pt x="70" y="216"/>
                  </a:lnTo>
                  <a:lnTo>
                    <a:pt x="65" y="216"/>
                  </a:lnTo>
                  <a:lnTo>
                    <a:pt x="65" y="216"/>
                  </a:lnTo>
                  <a:lnTo>
                    <a:pt x="59" y="214"/>
                  </a:lnTo>
                  <a:lnTo>
                    <a:pt x="53" y="213"/>
                  </a:lnTo>
                  <a:lnTo>
                    <a:pt x="46" y="210"/>
                  </a:lnTo>
                  <a:lnTo>
                    <a:pt x="40" y="207"/>
                  </a:lnTo>
                  <a:lnTo>
                    <a:pt x="34" y="203"/>
                  </a:lnTo>
                  <a:lnTo>
                    <a:pt x="30" y="198"/>
                  </a:lnTo>
                  <a:lnTo>
                    <a:pt x="28" y="193"/>
                  </a:lnTo>
                  <a:lnTo>
                    <a:pt x="25" y="187"/>
                  </a:lnTo>
                  <a:lnTo>
                    <a:pt x="0" y="0"/>
                  </a:lnTo>
                  <a:lnTo>
                    <a:pt x="891" y="0"/>
                  </a:lnTo>
                  <a:lnTo>
                    <a:pt x="874" y="140"/>
                  </a:lnTo>
                  <a:lnTo>
                    <a:pt x="874" y="140"/>
                  </a:lnTo>
                  <a:lnTo>
                    <a:pt x="873" y="147"/>
                  </a:lnTo>
                  <a:lnTo>
                    <a:pt x="870" y="152"/>
                  </a:lnTo>
                  <a:lnTo>
                    <a:pt x="864" y="157"/>
                  </a:lnTo>
                  <a:lnTo>
                    <a:pt x="859" y="161"/>
                  </a:lnTo>
                  <a:lnTo>
                    <a:pt x="854" y="164"/>
                  </a:lnTo>
                  <a:lnTo>
                    <a:pt x="847" y="167"/>
                  </a:lnTo>
                  <a:lnTo>
                    <a:pt x="840" y="168"/>
                  </a:lnTo>
                  <a:lnTo>
                    <a:pt x="835" y="168"/>
                  </a:lnTo>
                  <a:lnTo>
                    <a:pt x="835" y="168"/>
                  </a:lnTo>
                  <a:lnTo>
                    <a:pt x="831" y="170"/>
                  </a:lnTo>
                  <a:lnTo>
                    <a:pt x="829" y="172"/>
                  </a:lnTo>
                  <a:lnTo>
                    <a:pt x="829" y="176"/>
                  </a:lnTo>
                  <a:lnTo>
                    <a:pt x="832" y="180"/>
                  </a:lnTo>
                  <a:lnTo>
                    <a:pt x="837" y="193"/>
                  </a:lnTo>
                  <a:lnTo>
                    <a:pt x="839" y="198"/>
                  </a:lnTo>
                  <a:lnTo>
                    <a:pt x="839" y="205"/>
                  </a:lnTo>
                  <a:lnTo>
                    <a:pt x="839" y="205"/>
                  </a:lnTo>
                  <a:lnTo>
                    <a:pt x="837" y="210"/>
                  </a:lnTo>
                  <a:lnTo>
                    <a:pt x="835" y="216"/>
                  </a:lnTo>
                  <a:lnTo>
                    <a:pt x="832" y="224"/>
                  </a:lnTo>
                  <a:lnTo>
                    <a:pt x="832" y="228"/>
                  </a:lnTo>
                  <a:lnTo>
                    <a:pt x="833" y="232"/>
                  </a:lnTo>
                  <a:lnTo>
                    <a:pt x="839" y="235"/>
                  </a:lnTo>
                  <a:lnTo>
                    <a:pt x="848" y="237"/>
                  </a:lnTo>
                  <a:lnTo>
                    <a:pt x="848" y="237"/>
                  </a:lnTo>
                  <a:lnTo>
                    <a:pt x="858" y="240"/>
                  </a:lnTo>
                  <a:lnTo>
                    <a:pt x="864" y="244"/>
                  </a:lnTo>
                  <a:lnTo>
                    <a:pt x="868" y="249"/>
                  </a:lnTo>
                  <a:lnTo>
                    <a:pt x="871" y="254"/>
                  </a:lnTo>
                  <a:lnTo>
                    <a:pt x="870" y="259"/>
                  </a:lnTo>
                  <a:lnTo>
                    <a:pt x="867" y="263"/>
                  </a:lnTo>
                  <a:lnTo>
                    <a:pt x="862" y="267"/>
                  </a:lnTo>
                  <a:lnTo>
                    <a:pt x="854" y="271"/>
                  </a:lnTo>
                  <a:lnTo>
                    <a:pt x="854" y="271"/>
                  </a:lnTo>
                  <a:lnTo>
                    <a:pt x="847" y="274"/>
                  </a:lnTo>
                  <a:lnTo>
                    <a:pt x="843" y="277"/>
                  </a:lnTo>
                  <a:lnTo>
                    <a:pt x="841" y="281"/>
                  </a:lnTo>
                  <a:lnTo>
                    <a:pt x="840" y="286"/>
                  </a:lnTo>
                  <a:lnTo>
                    <a:pt x="843" y="297"/>
                  </a:lnTo>
                  <a:lnTo>
                    <a:pt x="844" y="304"/>
                  </a:lnTo>
                  <a:lnTo>
                    <a:pt x="845" y="310"/>
                  </a:lnTo>
                  <a:lnTo>
                    <a:pt x="845" y="310"/>
                  </a:lnTo>
                  <a:lnTo>
                    <a:pt x="844" y="317"/>
                  </a:lnTo>
                  <a:lnTo>
                    <a:pt x="843" y="324"/>
                  </a:lnTo>
                  <a:lnTo>
                    <a:pt x="841" y="336"/>
                  </a:lnTo>
                  <a:lnTo>
                    <a:pt x="841" y="342"/>
                  </a:lnTo>
                  <a:lnTo>
                    <a:pt x="844" y="347"/>
                  </a:lnTo>
                  <a:lnTo>
                    <a:pt x="848" y="351"/>
                  </a:lnTo>
                  <a:lnTo>
                    <a:pt x="856" y="355"/>
                  </a:lnTo>
                  <a:lnTo>
                    <a:pt x="856" y="355"/>
                  </a:lnTo>
                  <a:lnTo>
                    <a:pt x="866" y="359"/>
                  </a:lnTo>
                  <a:lnTo>
                    <a:pt x="873" y="363"/>
                  </a:lnTo>
                  <a:lnTo>
                    <a:pt x="877" y="369"/>
                  </a:lnTo>
                  <a:lnTo>
                    <a:pt x="878" y="374"/>
                  </a:lnTo>
                  <a:lnTo>
                    <a:pt x="877" y="378"/>
                  </a:lnTo>
                  <a:lnTo>
                    <a:pt x="871" y="384"/>
                  </a:lnTo>
                  <a:lnTo>
                    <a:pt x="863" y="386"/>
                  </a:lnTo>
                  <a:lnTo>
                    <a:pt x="852" y="388"/>
                  </a:lnTo>
                  <a:lnTo>
                    <a:pt x="852" y="388"/>
                  </a:lnTo>
                  <a:lnTo>
                    <a:pt x="841" y="389"/>
                  </a:lnTo>
                  <a:lnTo>
                    <a:pt x="836" y="390"/>
                  </a:lnTo>
                  <a:lnTo>
                    <a:pt x="833" y="392"/>
                  </a:lnTo>
                  <a:lnTo>
                    <a:pt x="835" y="396"/>
                  </a:lnTo>
                  <a:lnTo>
                    <a:pt x="840" y="404"/>
                  </a:lnTo>
                  <a:lnTo>
                    <a:pt x="843" y="411"/>
                  </a:lnTo>
                  <a:lnTo>
                    <a:pt x="843" y="419"/>
                  </a:lnTo>
                  <a:lnTo>
                    <a:pt x="843" y="419"/>
                  </a:lnTo>
                  <a:lnTo>
                    <a:pt x="843" y="428"/>
                  </a:lnTo>
                  <a:lnTo>
                    <a:pt x="841" y="435"/>
                  </a:lnTo>
                  <a:lnTo>
                    <a:pt x="839" y="449"/>
                  </a:lnTo>
                  <a:lnTo>
                    <a:pt x="839" y="455"/>
                  </a:lnTo>
                  <a:lnTo>
                    <a:pt x="840" y="459"/>
                  </a:lnTo>
                  <a:lnTo>
                    <a:pt x="844" y="463"/>
                  </a:lnTo>
                  <a:lnTo>
                    <a:pt x="852" y="467"/>
                  </a:lnTo>
                  <a:lnTo>
                    <a:pt x="852" y="467"/>
                  </a:lnTo>
                  <a:lnTo>
                    <a:pt x="860" y="472"/>
                  </a:lnTo>
                  <a:lnTo>
                    <a:pt x="867" y="474"/>
                  </a:lnTo>
                  <a:lnTo>
                    <a:pt x="871" y="478"/>
                  </a:lnTo>
                  <a:lnTo>
                    <a:pt x="873" y="482"/>
                  </a:lnTo>
                  <a:lnTo>
                    <a:pt x="873" y="486"/>
                  </a:lnTo>
                  <a:lnTo>
                    <a:pt x="870" y="490"/>
                  </a:lnTo>
                  <a:lnTo>
                    <a:pt x="863" y="495"/>
                  </a:lnTo>
                  <a:lnTo>
                    <a:pt x="854" y="499"/>
                  </a:lnTo>
                  <a:lnTo>
                    <a:pt x="854" y="499"/>
                  </a:lnTo>
                  <a:lnTo>
                    <a:pt x="845" y="503"/>
                  </a:lnTo>
                  <a:lnTo>
                    <a:pt x="840" y="508"/>
                  </a:lnTo>
                  <a:lnTo>
                    <a:pt x="839" y="513"/>
                  </a:lnTo>
                  <a:lnTo>
                    <a:pt x="837" y="520"/>
                  </a:lnTo>
                  <a:lnTo>
                    <a:pt x="841" y="535"/>
                  </a:lnTo>
                  <a:lnTo>
                    <a:pt x="843" y="543"/>
                  </a:lnTo>
                  <a:lnTo>
                    <a:pt x="843" y="551"/>
                  </a:lnTo>
                  <a:lnTo>
                    <a:pt x="843" y="551"/>
                  </a:lnTo>
                  <a:lnTo>
                    <a:pt x="844" y="554"/>
                  </a:lnTo>
                  <a:lnTo>
                    <a:pt x="845" y="557"/>
                  </a:lnTo>
                  <a:lnTo>
                    <a:pt x="852" y="564"/>
                  </a:lnTo>
                  <a:lnTo>
                    <a:pt x="855" y="568"/>
                  </a:lnTo>
                  <a:lnTo>
                    <a:pt x="858" y="572"/>
                  </a:lnTo>
                  <a:lnTo>
                    <a:pt x="859" y="576"/>
                  </a:lnTo>
                  <a:lnTo>
                    <a:pt x="859" y="581"/>
                  </a:lnTo>
                  <a:lnTo>
                    <a:pt x="859" y="581"/>
                  </a:lnTo>
                  <a:lnTo>
                    <a:pt x="856" y="595"/>
                  </a:lnTo>
                  <a:lnTo>
                    <a:pt x="850" y="610"/>
                  </a:lnTo>
                  <a:lnTo>
                    <a:pt x="841" y="625"/>
                  </a:lnTo>
                  <a:lnTo>
                    <a:pt x="832" y="638"/>
                  </a:lnTo>
                  <a:lnTo>
                    <a:pt x="820" y="653"/>
                  </a:lnTo>
                  <a:lnTo>
                    <a:pt x="806" y="668"/>
                  </a:lnTo>
                  <a:lnTo>
                    <a:pt x="793" y="681"/>
                  </a:lnTo>
                  <a:lnTo>
                    <a:pt x="776" y="695"/>
                  </a:lnTo>
                  <a:lnTo>
                    <a:pt x="776" y="695"/>
                  </a:lnTo>
                  <a:lnTo>
                    <a:pt x="761" y="707"/>
                  </a:lnTo>
                  <a:lnTo>
                    <a:pt x="747" y="718"/>
                  </a:lnTo>
                  <a:lnTo>
                    <a:pt x="722" y="734"/>
                  </a:lnTo>
                  <a:lnTo>
                    <a:pt x="711" y="742"/>
                  </a:lnTo>
                  <a:lnTo>
                    <a:pt x="703" y="749"/>
                  </a:lnTo>
                  <a:lnTo>
                    <a:pt x="698" y="756"/>
                  </a:lnTo>
                  <a:lnTo>
                    <a:pt x="695" y="764"/>
                  </a:lnTo>
                  <a:lnTo>
                    <a:pt x="695" y="764"/>
                  </a:lnTo>
                  <a:lnTo>
                    <a:pt x="694" y="765"/>
                  </a:lnTo>
                  <a:lnTo>
                    <a:pt x="692" y="768"/>
                  </a:lnTo>
                  <a:lnTo>
                    <a:pt x="686" y="772"/>
                  </a:lnTo>
                  <a:lnTo>
                    <a:pt x="675" y="775"/>
                  </a:lnTo>
                  <a:lnTo>
                    <a:pt x="663" y="778"/>
                  </a:lnTo>
                  <a:lnTo>
                    <a:pt x="629" y="783"/>
                  </a:lnTo>
                  <a:lnTo>
                    <a:pt x="590" y="787"/>
                  </a:lnTo>
                  <a:lnTo>
                    <a:pt x="548" y="790"/>
                  </a:lnTo>
                  <a:lnTo>
                    <a:pt x="504" y="791"/>
                  </a:lnTo>
                  <a:lnTo>
                    <a:pt x="435" y="792"/>
                  </a:lnTo>
                  <a:lnTo>
                    <a:pt x="435" y="7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2" name="Freeform 6"/>
            <p:cNvSpPr/>
            <p:nvPr/>
          </p:nvSpPr>
          <p:spPr bwMode="auto">
            <a:xfrm>
              <a:off x="2446338" y="5083175"/>
              <a:ext cx="400050" cy="1257300"/>
            </a:xfrm>
            <a:custGeom>
              <a:avLst/>
              <a:gdLst>
                <a:gd name="T0" fmla="*/ 92 w 252"/>
                <a:gd name="T1" fmla="*/ 790 h 792"/>
                <a:gd name="T2" fmla="*/ 59 w 252"/>
                <a:gd name="T3" fmla="*/ 772 h 792"/>
                <a:gd name="T4" fmla="*/ 55 w 252"/>
                <a:gd name="T5" fmla="*/ 749 h 792"/>
                <a:gd name="T6" fmla="*/ 33 w 252"/>
                <a:gd name="T7" fmla="*/ 695 h 792"/>
                <a:gd name="T8" fmla="*/ 14 w 252"/>
                <a:gd name="T9" fmla="*/ 619 h 792"/>
                <a:gd name="T10" fmla="*/ 14 w 252"/>
                <a:gd name="T11" fmla="*/ 566 h 792"/>
                <a:gd name="T12" fmla="*/ 10 w 252"/>
                <a:gd name="T13" fmla="*/ 545 h 792"/>
                <a:gd name="T14" fmla="*/ 10 w 252"/>
                <a:gd name="T15" fmla="*/ 513 h 792"/>
                <a:gd name="T16" fmla="*/ 14 w 252"/>
                <a:gd name="T17" fmla="*/ 496 h 792"/>
                <a:gd name="T18" fmla="*/ 14 w 252"/>
                <a:gd name="T19" fmla="*/ 450 h 792"/>
                <a:gd name="T20" fmla="*/ 13 w 252"/>
                <a:gd name="T21" fmla="*/ 435 h 792"/>
                <a:gd name="T22" fmla="*/ 4 w 252"/>
                <a:gd name="T23" fmla="*/ 430 h 792"/>
                <a:gd name="T24" fmla="*/ 6 w 252"/>
                <a:gd name="T25" fmla="*/ 405 h 792"/>
                <a:gd name="T26" fmla="*/ 13 w 252"/>
                <a:gd name="T27" fmla="*/ 393 h 792"/>
                <a:gd name="T28" fmla="*/ 13 w 252"/>
                <a:gd name="T29" fmla="*/ 332 h 792"/>
                <a:gd name="T30" fmla="*/ 10 w 252"/>
                <a:gd name="T31" fmla="*/ 317 h 792"/>
                <a:gd name="T32" fmla="*/ 6 w 252"/>
                <a:gd name="T33" fmla="*/ 291 h 792"/>
                <a:gd name="T34" fmla="*/ 14 w 252"/>
                <a:gd name="T35" fmla="*/ 281 h 792"/>
                <a:gd name="T36" fmla="*/ 14 w 252"/>
                <a:gd name="T37" fmla="*/ 251 h 792"/>
                <a:gd name="T38" fmla="*/ 17 w 252"/>
                <a:gd name="T39" fmla="*/ 216 h 792"/>
                <a:gd name="T40" fmla="*/ 7 w 252"/>
                <a:gd name="T41" fmla="*/ 207 h 792"/>
                <a:gd name="T42" fmla="*/ 4 w 252"/>
                <a:gd name="T43" fmla="*/ 174 h 792"/>
                <a:gd name="T44" fmla="*/ 7 w 252"/>
                <a:gd name="T45" fmla="*/ 133 h 792"/>
                <a:gd name="T46" fmla="*/ 7 w 252"/>
                <a:gd name="T47" fmla="*/ 65 h 792"/>
                <a:gd name="T48" fmla="*/ 252 w 252"/>
                <a:gd name="T49" fmla="*/ 0 h 792"/>
                <a:gd name="T50" fmla="*/ 250 w 252"/>
                <a:gd name="T51" fmla="*/ 34 h 792"/>
                <a:gd name="T52" fmla="*/ 244 w 252"/>
                <a:gd name="T53" fmla="*/ 87 h 792"/>
                <a:gd name="T54" fmla="*/ 247 w 252"/>
                <a:gd name="T55" fmla="*/ 140 h 792"/>
                <a:gd name="T56" fmla="*/ 240 w 252"/>
                <a:gd name="T57" fmla="*/ 167 h 792"/>
                <a:gd name="T58" fmla="*/ 235 w 252"/>
                <a:gd name="T59" fmla="*/ 172 h 792"/>
                <a:gd name="T60" fmla="*/ 237 w 252"/>
                <a:gd name="T61" fmla="*/ 205 h 792"/>
                <a:gd name="T62" fmla="*/ 240 w 252"/>
                <a:gd name="T63" fmla="*/ 237 h 792"/>
                <a:gd name="T64" fmla="*/ 247 w 252"/>
                <a:gd name="T65" fmla="*/ 254 h 792"/>
                <a:gd name="T66" fmla="*/ 241 w 252"/>
                <a:gd name="T67" fmla="*/ 271 h 792"/>
                <a:gd name="T68" fmla="*/ 239 w 252"/>
                <a:gd name="T69" fmla="*/ 310 h 792"/>
                <a:gd name="T70" fmla="*/ 240 w 252"/>
                <a:gd name="T71" fmla="*/ 351 h 792"/>
                <a:gd name="T72" fmla="*/ 247 w 252"/>
                <a:gd name="T73" fmla="*/ 363 h 792"/>
                <a:gd name="T74" fmla="*/ 244 w 252"/>
                <a:gd name="T75" fmla="*/ 386 h 792"/>
                <a:gd name="T76" fmla="*/ 236 w 252"/>
                <a:gd name="T77" fmla="*/ 390 h 792"/>
                <a:gd name="T78" fmla="*/ 239 w 252"/>
                <a:gd name="T79" fmla="*/ 419 h 792"/>
                <a:gd name="T80" fmla="*/ 237 w 252"/>
                <a:gd name="T81" fmla="*/ 459 h 792"/>
                <a:gd name="T82" fmla="*/ 245 w 252"/>
                <a:gd name="T83" fmla="*/ 474 h 792"/>
                <a:gd name="T84" fmla="*/ 241 w 252"/>
                <a:gd name="T85" fmla="*/ 499 h 792"/>
                <a:gd name="T86" fmla="*/ 237 w 252"/>
                <a:gd name="T87" fmla="*/ 535 h 792"/>
                <a:gd name="T88" fmla="*/ 241 w 252"/>
                <a:gd name="T89" fmla="*/ 564 h 792"/>
                <a:gd name="T90" fmla="*/ 240 w 252"/>
                <a:gd name="T91" fmla="*/ 610 h 792"/>
                <a:gd name="T92" fmla="*/ 220 w 252"/>
                <a:gd name="T93" fmla="*/ 695 h 792"/>
                <a:gd name="T94" fmla="*/ 197 w 252"/>
                <a:gd name="T95" fmla="*/ 756 h 792"/>
                <a:gd name="T96" fmla="*/ 193 w 252"/>
                <a:gd name="T97" fmla="*/ 772 h 792"/>
                <a:gd name="T98" fmla="*/ 166 w 252"/>
                <a:gd name="T99" fmla="*/ 787 h 792"/>
                <a:gd name="T100" fmla="*/ 121 w 252"/>
                <a:gd name="T101" fmla="*/ 792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2" h="792">
                  <a:moveTo>
                    <a:pt x="121" y="792"/>
                  </a:moveTo>
                  <a:lnTo>
                    <a:pt x="121" y="792"/>
                  </a:lnTo>
                  <a:lnTo>
                    <a:pt x="103" y="791"/>
                  </a:lnTo>
                  <a:lnTo>
                    <a:pt x="92" y="790"/>
                  </a:lnTo>
                  <a:lnTo>
                    <a:pt x="82" y="787"/>
                  </a:lnTo>
                  <a:lnTo>
                    <a:pt x="72" y="783"/>
                  </a:lnTo>
                  <a:lnTo>
                    <a:pt x="64" y="778"/>
                  </a:lnTo>
                  <a:lnTo>
                    <a:pt x="59" y="772"/>
                  </a:lnTo>
                  <a:lnTo>
                    <a:pt x="57" y="768"/>
                  </a:lnTo>
                  <a:lnTo>
                    <a:pt x="57" y="764"/>
                  </a:lnTo>
                  <a:lnTo>
                    <a:pt x="57" y="764"/>
                  </a:lnTo>
                  <a:lnTo>
                    <a:pt x="55" y="749"/>
                  </a:lnTo>
                  <a:lnTo>
                    <a:pt x="50" y="734"/>
                  </a:lnTo>
                  <a:lnTo>
                    <a:pt x="44" y="717"/>
                  </a:lnTo>
                  <a:lnTo>
                    <a:pt x="33" y="695"/>
                  </a:lnTo>
                  <a:lnTo>
                    <a:pt x="33" y="695"/>
                  </a:lnTo>
                  <a:lnTo>
                    <a:pt x="27" y="683"/>
                  </a:lnTo>
                  <a:lnTo>
                    <a:pt x="23" y="669"/>
                  </a:lnTo>
                  <a:lnTo>
                    <a:pt x="17" y="643"/>
                  </a:lnTo>
                  <a:lnTo>
                    <a:pt x="14" y="619"/>
                  </a:lnTo>
                  <a:lnTo>
                    <a:pt x="13" y="597"/>
                  </a:lnTo>
                  <a:lnTo>
                    <a:pt x="13" y="597"/>
                  </a:lnTo>
                  <a:lnTo>
                    <a:pt x="13" y="581"/>
                  </a:lnTo>
                  <a:lnTo>
                    <a:pt x="14" y="566"/>
                  </a:lnTo>
                  <a:lnTo>
                    <a:pt x="13" y="554"/>
                  </a:lnTo>
                  <a:lnTo>
                    <a:pt x="11" y="549"/>
                  </a:lnTo>
                  <a:lnTo>
                    <a:pt x="10" y="545"/>
                  </a:lnTo>
                  <a:lnTo>
                    <a:pt x="10" y="545"/>
                  </a:lnTo>
                  <a:lnTo>
                    <a:pt x="4" y="537"/>
                  </a:lnTo>
                  <a:lnTo>
                    <a:pt x="4" y="528"/>
                  </a:lnTo>
                  <a:lnTo>
                    <a:pt x="6" y="522"/>
                  </a:lnTo>
                  <a:lnTo>
                    <a:pt x="10" y="513"/>
                  </a:lnTo>
                  <a:lnTo>
                    <a:pt x="10" y="513"/>
                  </a:lnTo>
                  <a:lnTo>
                    <a:pt x="13" y="511"/>
                  </a:lnTo>
                  <a:lnTo>
                    <a:pt x="13" y="505"/>
                  </a:lnTo>
                  <a:lnTo>
                    <a:pt x="14" y="496"/>
                  </a:lnTo>
                  <a:lnTo>
                    <a:pt x="13" y="482"/>
                  </a:lnTo>
                  <a:lnTo>
                    <a:pt x="13" y="465"/>
                  </a:lnTo>
                  <a:lnTo>
                    <a:pt x="13" y="465"/>
                  </a:lnTo>
                  <a:lnTo>
                    <a:pt x="14" y="450"/>
                  </a:lnTo>
                  <a:lnTo>
                    <a:pt x="15" y="442"/>
                  </a:lnTo>
                  <a:lnTo>
                    <a:pt x="15" y="439"/>
                  </a:lnTo>
                  <a:lnTo>
                    <a:pt x="14" y="436"/>
                  </a:lnTo>
                  <a:lnTo>
                    <a:pt x="13" y="435"/>
                  </a:lnTo>
                  <a:lnTo>
                    <a:pt x="10" y="435"/>
                  </a:lnTo>
                  <a:lnTo>
                    <a:pt x="10" y="435"/>
                  </a:lnTo>
                  <a:lnTo>
                    <a:pt x="7" y="432"/>
                  </a:lnTo>
                  <a:lnTo>
                    <a:pt x="4" y="430"/>
                  </a:lnTo>
                  <a:lnTo>
                    <a:pt x="3" y="425"/>
                  </a:lnTo>
                  <a:lnTo>
                    <a:pt x="3" y="420"/>
                  </a:lnTo>
                  <a:lnTo>
                    <a:pt x="4" y="409"/>
                  </a:lnTo>
                  <a:lnTo>
                    <a:pt x="6" y="405"/>
                  </a:lnTo>
                  <a:lnTo>
                    <a:pt x="9" y="401"/>
                  </a:lnTo>
                  <a:lnTo>
                    <a:pt x="9" y="401"/>
                  </a:lnTo>
                  <a:lnTo>
                    <a:pt x="11" y="397"/>
                  </a:lnTo>
                  <a:lnTo>
                    <a:pt x="13" y="393"/>
                  </a:lnTo>
                  <a:lnTo>
                    <a:pt x="13" y="384"/>
                  </a:lnTo>
                  <a:lnTo>
                    <a:pt x="11" y="356"/>
                  </a:lnTo>
                  <a:lnTo>
                    <a:pt x="11" y="356"/>
                  </a:lnTo>
                  <a:lnTo>
                    <a:pt x="13" y="332"/>
                  </a:lnTo>
                  <a:lnTo>
                    <a:pt x="13" y="324"/>
                  </a:lnTo>
                  <a:lnTo>
                    <a:pt x="11" y="320"/>
                  </a:lnTo>
                  <a:lnTo>
                    <a:pt x="10" y="317"/>
                  </a:lnTo>
                  <a:lnTo>
                    <a:pt x="10" y="317"/>
                  </a:lnTo>
                  <a:lnTo>
                    <a:pt x="7" y="314"/>
                  </a:lnTo>
                  <a:lnTo>
                    <a:pt x="6" y="310"/>
                  </a:lnTo>
                  <a:lnTo>
                    <a:pt x="4" y="301"/>
                  </a:lnTo>
                  <a:lnTo>
                    <a:pt x="6" y="291"/>
                  </a:lnTo>
                  <a:lnTo>
                    <a:pt x="9" y="287"/>
                  </a:lnTo>
                  <a:lnTo>
                    <a:pt x="11" y="283"/>
                  </a:lnTo>
                  <a:lnTo>
                    <a:pt x="11" y="283"/>
                  </a:lnTo>
                  <a:lnTo>
                    <a:pt x="14" y="281"/>
                  </a:lnTo>
                  <a:lnTo>
                    <a:pt x="15" y="278"/>
                  </a:lnTo>
                  <a:lnTo>
                    <a:pt x="15" y="271"/>
                  </a:lnTo>
                  <a:lnTo>
                    <a:pt x="14" y="251"/>
                  </a:lnTo>
                  <a:lnTo>
                    <a:pt x="14" y="251"/>
                  </a:lnTo>
                  <a:lnTo>
                    <a:pt x="14" y="239"/>
                  </a:lnTo>
                  <a:lnTo>
                    <a:pt x="15" y="228"/>
                  </a:lnTo>
                  <a:lnTo>
                    <a:pt x="17" y="218"/>
                  </a:lnTo>
                  <a:lnTo>
                    <a:pt x="17" y="216"/>
                  </a:lnTo>
                  <a:lnTo>
                    <a:pt x="15" y="216"/>
                  </a:lnTo>
                  <a:lnTo>
                    <a:pt x="15" y="216"/>
                  </a:lnTo>
                  <a:lnTo>
                    <a:pt x="11" y="213"/>
                  </a:lnTo>
                  <a:lnTo>
                    <a:pt x="7" y="207"/>
                  </a:lnTo>
                  <a:lnTo>
                    <a:pt x="4" y="198"/>
                  </a:lnTo>
                  <a:lnTo>
                    <a:pt x="3" y="187"/>
                  </a:lnTo>
                  <a:lnTo>
                    <a:pt x="3" y="187"/>
                  </a:lnTo>
                  <a:lnTo>
                    <a:pt x="4" y="174"/>
                  </a:lnTo>
                  <a:lnTo>
                    <a:pt x="6" y="163"/>
                  </a:lnTo>
                  <a:lnTo>
                    <a:pt x="7" y="149"/>
                  </a:lnTo>
                  <a:lnTo>
                    <a:pt x="7" y="133"/>
                  </a:lnTo>
                  <a:lnTo>
                    <a:pt x="7" y="133"/>
                  </a:lnTo>
                  <a:lnTo>
                    <a:pt x="9" y="96"/>
                  </a:lnTo>
                  <a:lnTo>
                    <a:pt x="7" y="80"/>
                  </a:lnTo>
                  <a:lnTo>
                    <a:pt x="7" y="65"/>
                  </a:lnTo>
                  <a:lnTo>
                    <a:pt x="7" y="65"/>
                  </a:lnTo>
                  <a:lnTo>
                    <a:pt x="3" y="34"/>
                  </a:lnTo>
                  <a:lnTo>
                    <a:pt x="0" y="0"/>
                  </a:lnTo>
                  <a:lnTo>
                    <a:pt x="252" y="0"/>
                  </a:lnTo>
                  <a:lnTo>
                    <a:pt x="252" y="0"/>
                  </a:lnTo>
                  <a:lnTo>
                    <a:pt x="252" y="21"/>
                  </a:lnTo>
                  <a:lnTo>
                    <a:pt x="251" y="27"/>
                  </a:lnTo>
                  <a:lnTo>
                    <a:pt x="250" y="34"/>
                  </a:lnTo>
                  <a:lnTo>
                    <a:pt x="250" y="34"/>
                  </a:lnTo>
                  <a:lnTo>
                    <a:pt x="245" y="46"/>
                  </a:lnTo>
                  <a:lnTo>
                    <a:pt x="244" y="59"/>
                  </a:lnTo>
                  <a:lnTo>
                    <a:pt x="244" y="87"/>
                  </a:lnTo>
                  <a:lnTo>
                    <a:pt x="244" y="87"/>
                  </a:lnTo>
                  <a:lnTo>
                    <a:pt x="244" y="103"/>
                  </a:lnTo>
                  <a:lnTo>
                    <a:pt x="245" y="115"/>
                  </a:lnTo>
                  <a:lnTo>
                    <a:pt x="247" y="128"/>
                  </a:lnTo>
                  <a:lnTo>
                    <a:pt x="247" y="140"/>
                  </a:lnTo>
                  <a:lnTo>
                    <a:pt x="247" y="140"/>
                  </a:lnTo>
                  <a:lnTo>
                    <a:pt x="247" y="152"/>
                  </a:lnTo>
                  <a:lnTo>
                    <a:pt x="243" y="161"/>
                  </a:lnTo>
                  <a:lnTo>
                    <a:pt x="240" y="167"/>
                  </a:lnTo>
                  <a:lnTo>
                    <a:pt x="236" y="168"/>
                  </a:lnTo>
                  <a:lnTo>
                    <a:pt x="236" y="168"/>
                  </a:lnTo>
                  <a:lnTo>
                    <a:pt x="235" y="170"/>
                  </a:lnTo>
                  <a:lnTo>
                    <a:pt x="235" y="172"/>
                  </a:lnTo>
                  <a:lnTo>
                    <a:pt x="235" y="180"/>
                  </a:lnTo>
                  <a:lnTo>
                    <a:pt x="236" y="193"/>
                  </a:lnTo>
                  <a:lnTo>
                    <a:pt x="237" y="205"/>
                  </a:lnTo>
                  <a:lnTo>
                    <a:pt x="237" y="205"/>
                  </a:lnTo>
                  <a:lnTo>
                    <a:pt x="235" y="224"/>
                  </a:lnTo>
                  <a:lnTo>
                    <a:pt x="236" y="232"/>
                  </a:lnTo>
                  <a:lnTo>
                    <a:pt x="237" y="235"/>
                  </a:lnTo>
                  <a:lnTo>
                    <a:pt x="240" y="237"/>
                  </a:lnTo>
                  <a:lnTo>
                    <a:pt x="240" y="237"/>
                  </a:lnTo>
                  <a:lnTo>
                    <a:pt x="243" y="240"/>
                  </a:lnTo>
                  <a:lnTo>
                    <a:pt x="244" y="244"/>
                  </a:lnTo>
                  <a:lnTo>
                    <a:pt x="247" y="254"/>
                  </a:lnTo>
                  <a:lnTo>
                    <a:pt x="245" y="263"/>
                  </a:lnTo>
                  <a:lnTo>
                    <a:pt x="244" y="267"/>
                  </a:lnTo>
                  <a:lnTo>
                    <a:pt x="241" y="271"/>
                  </a:lnTo>
                  <a:lnTo>
                    <a:pt x="241" y="271"/>
                  </a:lnTo>
                  <a:lnTo>
                    <a:pt x="240" y="274"/>
                  </a:lnTo>
                  <a:lnTo>
                    <a:pt x="239" y="277"/>
                  </a:lnTo>
                  <a:lnTo>
                    <a:pt x="237" y="286"/>
                  </a:lnTo>
                  <a:lnTo>
                    <a:pt x="239" y="310"/>
                  </a:lnTo>
                  <a:lnTo>
                    <a:pt x="239" y="310"/>
                  </a:lnTo>
                  <a:lnTo>
                    <a:pt x="237" y="336"/>
                  </a:lnTo>
                  <a:lnTo>
                    <a:pt x="239" y="347"/>
                  </a:lnTo>
                  <a:lnTo>
                    <a:pt x="240" y="351"/>
                  </a:lnTo>
                  <a:lnTo>
                    <a:pt x="243" y="355"/>
                  </a:lnTo>
                  <a:lnTo>
                    <a:pt x="243" y="355"/>
                  </a:lnTo>
                  <a:lnTo>
                    <a:pt x="245" y="359"/>
                  </a:lnTo>
                  <a:lnTo>
                    <a:pt x="247" y="363"/>
                  </a:lnTo>
                  <a:lnTo>
                    <a:pt x="248" y="374"/>
                  </a:lnTo>
                  <a:lnTo>
                    <a:pt x="248" y="378"/>
                  </a:lnTo>
                  <a:lnTo>
                    <a:pt x="247" y="384"/>
                  </a:lnTo>
                  <a:lnTo>
                    <a:pt x="244" y="386"/>
                  </a:lnTo>
                  <a:lnTo>
                    <a:pt x="241" y="388"/>
                  </a:lnTo>
                  <a:lnTo>
                    <a:pt x="241" y="388"/>
                  </a:lnTo>
                  <a:lnTo>
                    <a:pt x="237" y="389"/>
                  </a:lnTo>
                  <a:lnTo>
                    <a:pt x="236" y="390"/>
                  </a:lnTo>
                  <a:lnTo>
                    <a:pt x="236" y="392"/>
                  </a:lnTo>
                  <a:lnTo>
                    <a:pt x="236" y="396"/>
                  </a:lnTo>
                  <a:lnTo>
                    <a:pt x="237" y="404"/>
                  </a:lnTo>
                  <a:lnTo>
                    <a:pt x="239" y="419"/>
                  </a:lnTo>
                  <a:lnTo>
                    <a:pt x="239" y="419"/>
                  </a:lnTo>
                  <a:lnTo>
                    <a:pt x="237" y="435"/>
                  </a:lnTo>
                  <a:lnTo>
                    <a:pt x="237" y="449"/>
                  </a:lnTo>
                  <a:lnTo>
                    <a:pt x="237" y="459"/>
                  </a:lnTo>
                  <a:lnTo>
                    <a:pt x="239" y="463"/>
                  </a:lnTo>
                  <a:lnTo>
                    <a:pt x="241" y="467"/>
                  </a:lnTo>
                  <a:lnTo>
                    <a:pt x="241" y="467"/>
                  </a:lnTo>
                  <a:lnTo>
                    <a:pt x="245" y="474"/>
                  </a:lnTo>
                  <a:lnTo>
                    <a:pt x="247" y="482"/>
                  </a:lnTo>
                  <a:lnTo>
                    <a:pt x="245" y="490"/>
                  </a:lnTo>
                  <a:lnTo>
                    <a:pt x="241" y="499"/>
                  </a:lnTo>
                  <a:lnTo>
                    <a:pt x="241" y="499"/>
                  </a:lnTo>
                  <a:lnTo>
                    <a:pt x="239" y="503"/>
                  </a:lnTo>
                  <a:lnTo>
                    <a:pt x="237" y="508"/>
                  </a:lnTo>
                  <a:lnTo>
                    <a:pt x="237" y="520"/>
                  </a:lnTo>
                  <a:lnTo>
                    <a:pt x="237" y="535"/>
                  </a:lnTo>
                  <a:lnTo>
                    <a:pt x="239" y="551"/>
                  </a:lnTo>
                  <a:lnTo>
                    <a:pt x="239" y="551"/>
                  </a:lnTo>
                  <a:lnTo>
                    <a:pt x="239" y="557"/>
                  </a:lnTo>
                  <a:lnTo>
                    <a:pt x="241" y="564"/>
                  </a:lnTo>
                  <a:lnTo>
                    <a:pt x="243" y="572"/>
                  </a:lnTo>
                  <a:lnTo>
                    <a:pt x="243" y="581"/>
                  </a:lnTo>
                  <a:lnTo>
                    <a:pt x="243" y="581"/>
                  </a:lnTo>
                  <a:lnTo>
                    <a:pt x="240" y="610"/>
                  </a:lnTo>
                  <a:lnTo>
                    <a:pt x="235" y="638"/>
                  </a:lnTo>
                  <a:lnTo>
                    <a:pt x="228" y="668"/>
                  </a:lnTo>
                  <a:lnTo>
                    <a:pt x="220" y="695"/>
                  </a:lnTo>
                  <a:lnTo>
                    <a:pt x="220" y="695"/>
                  </a:lnTo>
                  <a:lnTo>
                    <a:pt x="210" y="718"/>
                  </a:lnTo>
                  <a:lnTo>
                    <a:pt x="204" y="734"/>
                  </a:lnTo>
                  <a:lnTo>
                    <a:pt x="198" y="749"/>
                  </a:lnTo>
                  <a:lnTo>
                    <a:pt x="197" y="756"/>
                  </a:lnTo>
                  <a:lnTo>
                    <a:pt x="195" y="764"/>
                  </a:lnTo>
                  <a:lnTo>
                    <a:pt x="195" y="764"/>
                  </a:lnTo>
                  <a:lnTo>
                    <a:pt x="195" y="768"/>
                  </a:lnTo>
                  <a:lnTo>
                    <a:pt x="193" y="772"/>
                  </a:lnTo>
                  <a:lnTo>
                    <a:pt x="190" y="775"/>
                  </a:lnTo>
                  <a:lnTo>
                    <a:pt x="186" y="778"/>
                  </a:lnTo>
                  <a:lnTo>
                    <a:pt x="176" y="783"/>
                  </a:lnTo>
                  <a:lnTo>
                    <a:pt x="166" y="787"/>
                  </a:lnTo>
                  <a:lnTo>
                    <a:pt x="153" y="790"/>
                  </a:lnTo>
                  <a:lnTo>
                    <a:pt x="141" y="791"/>
                  </a:lnTo>
                  <a:lnTo>
                    <a:pt x="121" y="792"/>
                  </a:lnTo>
                  <a:lnTo>
                    <a:pt x="121" y="7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3" name="Freeform 7"/>
            <p:cNvSpPr/>
            <p:nvPr/>
          </p:nvSpPr>
          <p:spPr bwMode="auto">
            <a:xfrm>
              <a:off x="2700338" y="6330950"/>
              <a:ext cx="322263" cy="141288"/>
            </a:xfrm>
            <a:custGeom>
              <a:avLst/>
              <a:gdLst>
                <a:gd name="T0" fmla="*/ 102 w 203"/>
                <a:gd name="T1" fmla="*/ 0 h 89"/>
                <a:gd name="T2" fmla="*/ 102 w 203"/>
                <a:gd name="T3" fmla="*/ 0 h 89"/>
                <a:gd name="T4" fmla="*/ 122 w 203"/>
                <a:gd name="T5" fmla="*/ 1 h 89"/>
                <a:gd name="T6" fmla="*/ 141 w 203"/>
                <a:gd name="T7" fmla="*/ 4 h 89"/>
                <a:gd name="T8" fmla="*/ 159 w 203"/>
                <a:gd name="T9" fmla="*/ 8 h 89"/>
                <a:gd name="T10" fmla="*/ 174 w 203"/>
                <a:gd name="T11" fmla="*/ 13 h 89"/>
                <a:gd name="T12" fmla="*/ 186 w 203"/>
                <a:gd name="T13" fmla="*/ 20 h 89"/>
                <a:gd name="T14" fmla="*/ 195 w 203"/>
                <a:gd name="T15" fmla="*/ 27 h 89"/>
                <a:gd name="T16" fmla="*/ 199 w 203"/>
                <a:gd name="T17" fmla="*/ 31 h 89"/>
                <a:gd name="T18" fmla="*/ 202 w 203"/>
                <a:gd name="T19" fmla="*/ 36 h 89"/>
                <a:gd name="T20" fmla="*/ 203 w 203"/>
                <a:gd name="T21" fmla="*/ 40 h 89"/>
                <a:gd name="T22" fmla="*/ 203 w 203"/>
                <a:gd name="T23" fmla="*/ 44 h 89"/>
                <a:gd name="T24" fmla="*/ 203 w 203"/>
                <a:gd name="T25" fmla="*/ 44 h 89"/>
                <a:gd name="T26" fmla="*/ 203 w 203"/>
                <a:gd name="T27" fmla="*/ 50 h 89"/>
                <a:gd name="T28" fmla="*/ 202 w 203"/>
                <a:gd name="T29" fmla="*/ 54 h 89"/>
                <a:gd name="T30" fmla="*/ 199 w 203"/>
                <a:gd name="T31" fmla="*/ 58 h 89"/>
                <a:gd name="T32" fmla="*/ 195 w 203"/>
                <a:gd name="T33" fmla="*/ 62 h 89"/>
                <a:gd name="T34" fmla="*/ 186 w 203"/>
                <a:gd name="T35" fmla="*/ 70 h 89"/>
                <a:gd name="T36" fmla="*/ 174 w 203"/>
                <a:gd name="T37" fmla="*/ 77 h 89"/>
                <a:gd name="T38" fmla="*/ 159 w 203"/>
                <a:gd name="T39" fmla="*/ 82 h 89"/>
                <a:gd name="T40" fmla="*/ 141 w 203"/>
                <a:gd name="T41" fmla="*/ 86 h 89"/>
                <a:gd name="T42" fmla="*/ 122 w 203"/>
                <a:gd name="T43" fmla="*/ 89 h 89"/>
                <a:gd name="T44" fmla="*/ 102 w 203"/>
                <a:gd name="T45" fmla="*/ 89 h 89"/>
                <a:gd name="T46" fmla="*/ 102 w 203"/>
                <a:gd name="T47" fmla="*/ 89 h 89"/>
                <a:gd name="T48" fmla="*/ 81 w 203"/>
                <a:gd name="T49" fmla="*/ 89 h 89"/>
                <a:gd name="T50" fmla="*/ 62 w 203"/>
                <a:gd name="T51" fmla="*/ 86 h 89"/>
                <a:gd name="T52" fmla="*/ 45 w 203"/>
                <a:gd name="T53" fmla="*/ 82 h 89"/>
                <a:gd name="T54" fmla="*/ 30 w 203"/>
                <a:gd name="T55" fmla="*/ 77 h 89"/>
                <a:gd name="T56" fmla="*/ 18 w 203"/>
                <a:gd name="T57" fmla="*/ 70 h 89"/>
                <a:gd name="T58" fmla="*/ 8 w 203"/>
                <a:gd name="T59" fmla="*/ 62 h 89"/>
                <a:gd name="T60" fmla="*/ 4 w 203"/>
                <a:gd name="T61" fmla="*/ 58 h 89"/>
                <a:gd name="T62" fmla="*/ 2 w 203"/>
                <a:gd name="T63" fmla="*/ 54 h 89"/>
                <a:gd name="T64" fmla="*/ 0 w 203"/>
                <a:gd name="T65" fmla="*/ 50 h 89"/>
                <a:gd name="T66" fmla="*/ 0 w 203"/>
                <a:gd name="T67" fmla="*/ 44 h 89"/>
                <a:gd name="T68" fmla="*/ 0 w 203"/>
                <a:gd name="T69" fmla="*/ 44 h 89"/>
                <a:gd name="T70" fmla="*/ 0 w 203"/>
                <a:gd name="T71" fmla="*/ 40 h 89"/>
                <a:gd name="T72" fmla="*/ 2 w 203"/>
                <a:gd name="T73" fmla="*/ 36 h 89"/>
                <a:gd name="T74" fmla="*/ 4 w 203"/>
                <a:gd name="T75" fmla="*/ 31 h 89"/>
                <a:gd name="T76" fmla="*/ 8 w 203"/>
                <a:gd name="T77" fmla="*/ 27 h 89"/>
                <a:gd name="T78" fmla="*/ 18 w 203"/>
                <a:gd name="T79" fmla="*/ 20 h 89"/>
                <a:gd name="T80" fmla="*/ 30 w 203"/>
                <a:gd name="T81" fmla="*/ 13 h 89"/>
                <a:gd name="T82" fmla="*/ 45 w 203"/>
                <a:gd name="T83" fmla="*/ 8 h 89"/>
                <a:gd name="T84" fmla="*/ 62 w 203"/>
                <a:gd name="T85" fmla="*/ 4 h 89"/>
                <a:gd name="T86" fmla="*/ 81 w 203"/>
                <a:gd name="T87" fmla="*/ 1 h 89"/>
                <a:gd name="T88" fmla="*/ 102 w 203"/>
                <a:gd name="T89" fmla="*/ 0 h 89"/>
                <a:gd name="T90" fmla="*/ 102 w 203"/>
                <a:gd name="T91"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3" h="89">
                  <a:moveTo>
                    <a:pt x="102" y="0"/>
                  </a:moveTo>
                  <a:lnTo>
                    <a:pt x="102" y="0"/>
                  </a:lnTo>
                  <a:lnTo>
                    <a:pt x="122" y="1"/>
                  </a:lnTo>
                  <a:lnTo>
                    <a:pt x="141" y="4"/>
                  </a:lnTo>
                  <a:lnTo>
                    <a:pt x="159" y="8"/>
                  </a:lnTo>
                  <a:lnTo>
                    <a:pt x="174" y="13"/>
                  </a:lnTo>
                  <a:lnTo>
                    <a:pt x="186" y="20"/>
                  </a:lnTo>
                  <a:lnTo>
                    <a:pt x="195" y="27"/>
                  </a:lnTo>
                  <a:lnTo>
                    <a:pt x="199" y="31"/>
                  </a:lnTo>
                  <a:lnTo>
                    <a:pt x="202" y="36"/>
                  </a:lnTo>
                  <a:lnTo>
                    <a:pt x="203" y="40"/>
                  </a:lnTo>
                  <a:lnTo>
                    <a:pt x="203" y="44"/>
                  </a:lnTo>
                  <a:lnTo>
                    <a:pt x="203" y="44"/>
                  </a:lnTo>
                  <a:lnTo>
                    <a:pt x="203" y="50"/>
                  </a:lnTo>
                  <a:lnTo>
                    <a:pt x="202" y="54"/>
                  </a:lnTo>
                  <a:lnTo>
                    <a:pt x="199" y="58"/>
                  </a:lnTo>
                  <a:lnTo>
                    <a:pt x="195" y="62"/>
                  </a:lnTo>
                  <a:lnTo>
                    <a:pt x="186" y="70"/>
                  </a:lnTo>
                  <a:lnTo>
                    <a:pt x="174" y="77"/>
                  </a:lnTo>
                  <a:lnTo>
                    <a:pt x="159" y="82"/>
                  </a:lnTo>
                  <a:lnTo>
                    <a:pt x="141" y="86"/>
                  </a:lnTo>
                  <a:lnTo>
                    <a:pt x="122" y="89"/>
                  </a:lnTo>
                  <a:lnTo>
                    <a:pt x="102" y="89"/>
                  </a:lnTo>
                  <a:lnTo>
                    <a:pt x="102" y="89"/>
                  </a:lnTo>
                  <a:lnTo>
                    <a:pt x="81" y="89"/>
                  </a:lnTo>
                  <a:lnTo>
                    <a:pt x="62" y="86"/>
                  </a:lnTo>
                  <a:lnTo>
                    <a:pt x="45" y="82"/>
                  </a:lnTo>
                  <a:lnTo>
                    <a:pt x="30" y="77"/>
                  </a:lnTo>
                  <a:lnTo>
                    <a:pt x="18" y="70"/>
                  </a:lnTo>
                  <a:lnTo>
                    <a:pt x="8" y="62"/>
                  </a:lnTo>
                  <a:lnTo>
                    <a:pt x="4" y="58"/>
                  </a:lnTo>
                  <a:lnTo>
                    <a:pt x="2" y="54"/>
                  </a:lnTo>
                  <a:lnTo>
                    <a:pt x="0" y="50"/>
                  </a:lnTo>
                  <a:lnTo>
                    <a:pt x="0" y="44"/>
                  </a:lnTo>
                  <a:lnTo>
                    <a:pt x="0" y="44"/>
                  </a:lnTo>
                  <a:lnTo>
                    <a:pt x="0" y="40"/>
                  </a:lnTo>
                  <a:lnTo>
                    <a:pt x="2" y="36"/>
                  </a:lnTo>
                  <a:lnTo>
                    <a:pt x="4" y="31"/>
                  </a:lnTo>
                  <a:lnTo>
                    <a:pt x="8" y="27"/>
                  </a:lnTo>
                  <a:lnTo>
                    <a:pt x="18" y="20"/>
                  </a:lnTo>
                  <a:lnTo>
                    <a:pt x="30" y="13"/>
                  </a:lnTo>
                  <a:lnTo>
                    <a:pt x="45" y="8"/>
                  </a:lnTo>
                  <a:lnTo>
                    <a:pt x="62" y="4"/>
                  </a:lnTo>
                  <a:lnTo>
                    <a:pt x="81" y="1"/>
                  </a:lnTo>
                  <a:lnTo>
                    <a:pt x="102" y="0"/>
                  </a:lnTo>
                  <a:lnTo>
                    <a:pt x="10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4" name="Freeform 8"/>
            <p:cNvSpPr/>
            <p:nvPr/>
          </p:nvSpPr>
          <p:spPr bwMode="auto">
            <a:xfrm>
              <a:off x="2579688" y="6265863"/>
              <a:ext cx="563563" cy="157163"/>
            </a:xfrm>
            <a:custGeom>
              <a:avLst/>
              <a:gdLst>
                <a:gd name="T0" fmla="*/ 178 w 355"/>
                <a:gd name="T1" fmla="*/ 0 h 99"/>
                <a:gd name="T2" fmla="*/ 178 w 355"/>
                <a:gd name="T3" fmla="*/ 0 h 99"/>
                <a:gd name="T4" fmla="*/ 213 w 355"/>
                <a:gd name="T5" fmla="*/ 1 h 99"/>
                <a:gd name="T6" fmla="*/ 247 w 355"/>
                <a:gd name="T7" fmla="*/ 4 h 99"/>
                <a:gd name="T8" fmla="*/ 277 w 355"/>
                <a:gd name="T9" fmla="*/ 8 h 99"/>
                <a:gd name="T10" fmla="*/ 302 w 355"/>
                <a:gd name="T11" fmla="*/ 15 h 99"/>
                <a:gd name="T12" fmla="*/ 324 w 355"/>
                <a:gd name="T13" fmla="*/ 22 h 99"/>
                <a:gd name="T14" fmla="*/ 333 w 355"/>
                <a:gd name="T15" fmla="*/ 26 h 99"/>
                <a:gd name="T16" fmla="*/ 340 w 355"/>
                <a:gd name="T17" fmla="*/ 30 h 99"/>
                <a:gd name="T18" fmla="*/ 347 w 355"/>
                <a:gd name="T19" fmla="*/ 34 h 99"/>
                <a:gd name="T20" fmla="*/ 351 w 355"/>
                <a:gd name="T21" fmla="*/ 39 h 99"/>
                <a:gd name="T22" fmla="*/ 354 w 355"/>
                <a:gd name="T23" fmla="*/ 45 h 99"/>
                <a:gd name="T24" fmla="*/ 355 w 355"/>
                <a:gd name="T25" fmla="*/ 49 h 99"/>
                <a:gd name="T26" fmla="*/ 355 w 355"/>
                <a:gd name="T27" fmla="*/ 49 h 99"/>
                <a:gd name="T28" fmla="*/ 354 w 355"/>
                <a:gd name="T29" fmla="*/ 54 h 99"/>
                <a:gd name="T30" fmla="*/ 351 w 355"/>
                <a:gd name="T31" fmla="*/ 60 h 99"/>
                <a:gd name="T32" fmla="*/ 347 w 355"/>
                <a:gd name="T33" fmla="*/ 64 h 99"/>
                <a:gd name="T34" fmla="*/ 340 w 355"/>
                <a:gd name="T35" fmla="*/ 68 h 99"/>
                <a:gd name="T36" fmla="*/ 333 w 355"/>
                <a:gd name="T37" fmla="*/ 73 h 99"/>
                <a:gd name="T38" fmla="*/ 324 w 355"/>
                <a:gd name="T39" fmla="*/ 77 h 99"/>
                <a:gd name="T40" fmla="*/ 302 w 355"/>
                <a:gd name="T41" fmla="*/ 84 h 99"/>
                <a:gd name="T42" fmla="*/ 277 w 355"/>
                <a:gd name="T43" fmla="*/ 89 h 99"/>
                <a:gd name="T44" fmla="*/ 247 w 355"/>
                <a:gd name="T45" fmla="*/ 95 h 99"/>
                <a:gd name="T46" fmla="*/ 213 w 355"/>
                <a:gd name="T47" fmla="*/ 98 h 99"/>
                <a:gd name="T48" fmla="*/ 178 w 355"/>
                <a:gd name="T49" fmla="*/ 99 h 99"/>
                <a:gd name="T50" fmla="*/ 178 w 355"/>
                <a:gd name="T51" fmla="*/ 99 h 99"/>
                <a:gd name="T52" fmla="*/ 143 w 355"/>
                <a:gd name="T53" fmla="*/ 98 h 99"/>
                <a:gd name="T54" fmla="*/ 109 w 355"/>
                <a:gd name="T55" fmla="*/ 95 h 99"/>
                <a:gd name="T56" fmla="*/ 79 w 355"/>
                <a:gd name="T57" fmla="*/ 89 h 99"/>
                <a:gd name="T58" fmla="*/ 53 w 355"/>
                <a:gd name="T59" fmla="*/ 84 h 99"/>
                <a:gd name="T60" fmla="*/ 31 w 355"/>
                <a:gd name="T61" fmla="*/ 77 h 99"/>
                <a:gd name="T62" fmla="*/ 22 w 355"/>
                <a:gd name="T63" fmla="*/ 73 h 99"/>
                <a:gd name="T64" fmla="*/ 15 w 355"/>
                <a:gd name="T65" fmla="*/ 68 h 99"/>
                <a:gd name="T66" fmla="*/ 8 w 355"/>
                <a:gd name="T67" fmla="*/ 64 h 99"/>
                <a:gd name="T68" fmla="*/ 4 w 355"/>
                <a:gd name="T69" fmla="*/ 60 h 99"/>
                <a:gd name="T70" fmla="*/ 2 w 355"/>
                <a:gd name="T71" fmla="*/ 54 h 99"/>
                <a:gd name="T72" fmla="*/ 0 w 355"/>
                <a:gd name="T73" fmla="*/ 49 h 99"/>
                <a:gd name="T74" fmla="*/ 0 w 355"/>
                <a:gd name="T75" fmla="*/ 49 h 99"/>
                <a:gd name="T76" fmla="*/ 2 w 355"/>
                <a:gd name="T77" fmla="*/ 45 h 99"/>
                <a:gd name="T78" fmla="*/ 4 w 355"/>
                <a:gd name="T79" fmla="*/ 39 h 99"/>
                <a:gd name="T80" fmla="*/ 8 w 355"/>
                <a:gd name="T81" fmla="*/ 34 h 99"/>
                <a:gd name="T82" fmla="*/ 15 w 355"/>
                <a:gd name="T83" fmla="*/ 30 h 99"/>
                <a:gd name="T84" fmla="*/ 22 w 355"/>
                <a:gd name="T85" fmla="*/ 26 h 99"/>
                <a:gd name="T86" fmla="*/ 31 w 355"/>
                <a:gd name="T87" fmla="*/ 22 h 99"/>
                <a:gd name="T88" fmla="*/ 53 w 355"/>
                <a:gd name="T89" fmla="*/ 15 h 99"/>
                <a:gd name="T90" fmla="*/ 79 w 355"/>
                <a:gd name="T91" fmla="*/ 8 h 99"/>
                <a:gd name="T92" fmla="*/ 109 w 355"/>
                <a:gd name="T93" fmla="*/ 4 h 99"/>
                <a:gd name="T94" fmla="*/ 143 w 355"/>
                <a:gd name="T95" fmla="*/ 1 h 99"/>
                <a:gd name="T96" fmla="*/ 178 w 355"/>
                <a:gd name="T97" fmla="*/ 0 h 99"/>
                <a:gd name="T98" fmla="*/ 178 w 355"/>
                <a:gd name="T9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5" h="99">
                  <a:moveTo>
                    <a:pt x="178" y="0"/>
                  </a:moveTo>
                  <a:lnTo>
                    <a:pt x="178" y="0"/>
                  </a:lnTo>
                  <a:lnTo>
                    <a:pt x="213" y="1"/>
                  </a:lnTo>
                  <a:lnTo>
                    <a:pt x="247" y="4"/>
                  </a:lnTo>
                  <a:lnTo>
                    <a:pt x="277" y="8"/>
                  </a:lnTo>
                  <a:lnTo>
                    <a:pt x="302" y="15"/>
                  </a:lnTo>
                  <a:lnTo>
                    <a:pt x="324" y="22"/>
                  </a:lnTo>
                  <a:lnTo>
                    <a:pt x="333" y="26"/>
                  </a:lnTo>
                  <a:lnTo>
                    <a:pt x="340" y="30"/>
                  </a:lnTo>
                  <a:lnTo>
                    <a:pt x="347" y="34"/>
                  </a:lnTo>
                  <a:lnTo>
                    <a:pt x="351" y="39"/>
                  </a:lnTo>
                  <a:lnTo>
                    <a:pt x="354" y="45"/>
                  </a:lnTo>
                  <a:lnTo>
                    <a:pt x="355" y="49"/>
                  </a:lnTo>
                  <a:lnTo>
                    <a:pt x="355" y="49"/>
                  </a:lnTo>
                  <a:lnTo>
                    <a:pt x="354" y="54"/>
                  </a:lnTo>
                  <a:lnTo>
                    <a:pt x="351" y="60"/>
                  </a:lnTo>
                  <a:lnTo>
                    <a:pt x="347" y="64"/>
                  </a:lnTo>
                  <a:lnTo>
                    <a:pt x="340" y="68"/>
                  </a:lnTo>
                  <a:lnTo>
                    <a:pt x="333" y="73"/>
                  </a:lnTo>
                  <a:lnTo>
                    <a:pt x="324" y="77"/>
                  </a:lnTo>
                  <a:lnTo>
                    <a:pt x="302" y="84"/>
                  </a:lnTo>
                  <a:lnTo>
                    <a:pt x="277" y="89"/>
                  </a:lnTo>
                  <a:lnTo>
                    <a:pt x="247" y="95"/>
                  </a:lnTo>
                  <a:lnTo>
                    <a:pt x="213" y="98"/>
                  </a:lnTo>
                  <a:lnTo>
                    <a:pt x="178" y="99"/>
                  </a:lnTo>
                  <a:lnTo>
                    <a:pt x="178" y="99"/>
                  </a:lnTo>
                  <a:lnTo>
                    <a:pt x="143" y="98"/>
                  </a:lnTo>
                  <a:lnTo>
                    <a:pt x="109" y="95"/>
                  </a:lnTo>
                  <a:lnTo>
                    <a:pt x="79" y="89"/>
                  </a:lnTo>
                  <a:lnTo>
                    <a:pt x="53" y="84"/>
                  </a:lnTo>
                  <a:lnTo>
                    <a:pt x="31" y="77"/>
                  </a:lnTo>
                  <a:lnTo>
                    <a:pt x="22" y="73"/>
                  </a:lnTo>
                  <a:lnTo>
                    <a:pt x="15" y="68"/>
                  </a:lnTo>
                  <a:lnTo>
                    <a:pt x="8" y="64"/>
                  </a:lnTo>
                  <a:lnTo>
                    <a:pt x="4" y="60"/>
                  </a:lnTo>
                  <a:lnTo>
                    <a:pt x="2" y="54"/>
                  </a:lnTo>
                  <a:lnTo>
                    <a:pt x="0" y="49"/>
                  </a:lnTo>
                  <a:lnTo>
                    <a:pt x="0" y="49"/>
                  </a:lnTo>
                  <a:lnTo>
                    <a:pt x="2" y="45"/>
                  </a:lnTo>
                  <a:lnTo>
                    <a:pt x="4" y="39"/>
                  </a:lnTo>
                  <a:lnTo>
                    <a:pt x="8" y="34"/>
                  </a:lnTo>
                  <a:lnTo>
                    <a:pt x="15" y="30"/>
                  </a:lnTo>
                  <a:lnTo>
                    <a:pt x="22" y="26"/>
                  </a:lnTo>
                  <a:lnTo>
                    <a:pt x="31" y="22"/>
                  </a:lnTo>
                  <a:lnTo>
                    <a:pt x="53" y="15"/>
                  </a:lnTo>
                  <a:lnTo>
                    <a:pt x="79" y="8"/>
                  </a:lnTo>
                  <a:lnTo>
                    <a:pt x="109" y="4"/>
                  </a:lnTo>
                  <a:lnTo>
                    <a:pt x="143" y="1"/>
                  </a:lnTo>
                  <a:lnTo>
                    <a:pt x="178" y="0"/>
                  </a:lnTo>
                  <a:lnTo>
                    <a:pt x="17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5" name="Freeform 9"/>
            <p:cNvSpPr/>
            <p:nvPr/>
          </p:nvSpPr>
          <p:spPr bwMode="auto">
            <a:xfrm>
              <a:off x="2505076" y="6310313"/>
              <a:ext cx="714375" cy="58738"/>
            </a:xfrm>
            <a:custGeom>
              <a:avLst/>
              <a:gdLst>
                <a:gd name="T0" fmla="*/ 207 w 450"/>
                <a:gd name="T1" fmla="*/ 37 h 37"/>
                <a:gd name="T2" fmla="*/ 207 w 450"/>
                <a:gd name="T3" fmla="*/ 37 h 37"/>
                <a:gd name="T4" fmla="*/ 149 w 450"/>
                <a:gd name="T5" fmla="*/ 37 h 37"/>
                <a:gd name="T6" fmla="*/ 115 w 450"/>
                <a:gd name="T7" fmla="*/ 34 h 37"/>
                <a:gd name="T8" fmla="*/ 83 w 450"/>
                <a:gd name="T9" fmla="*/ 32 h 37"/>
                <a:gd name="T10" fmla="*/ 53 w 450"/>
                <a:gd name="T11" fmla="*/ 29 h 37"/>
                <a:gd name="T12" fmla="*/ 27 w 450"/>
                <a:gd name="T13" fmla="*/ 23 h 37"/>
                <a:gd name="T14" fmla="*/ 18 w 450"/>
                <a:gd name="T15" fmla="*/ 21 h 37"/>
                <a:gd name="T16" fmla="*/ 9 w 450"/>
                <a:gd name="T17" fmla="*/ 18 h 37"/>
                <a:gd name="T18" fmla="*/ 5 w 450"/>
                <a:gd name="T19" fmla="*/ 15 h 37"/>
                <a:gd name="T20" fmla="*/ 3 w 450"/>
                <a:gd name="T21" fmla="*/ 11 h 37"/>
                <a:gd name="T22" fmla="*/ 3 w 450"/>
                <a:gd name="T23" fmla="*/ 11 h 37"/>
                <a:gd name="T24" fmla="*/ 0 w 450"/>
                <a:gd name="T25" fmla="*/ 2 h 37"/>
                <a:gd name="T26" fmla="*/ 0 w 450"/>
                <a:gd name="T27" fmla="*/ 2 h 37"/>
                <a:gd name="T28" fmla="*/ 19 w 450"/>
                <a:gd name="T29" fmla="*/ 7 h 37"/>
                <a:gd name="T30" fmla="*/ 42 w 450"/>
                <a:gd name="T31" fmla="*/ 10 h 37"/>
                <a:gd name="T32" fmla="*/ 69 w 450"/>
                <a:gd name="T33" fmla="*/ 14 h 37"/>
                <a:gd name="T34" fmla="*/ 97 w 450"/>
                <a:gd name="T35" fmla="*/ 15 h 37"/>
                <a:gd name="T36" fmla="*/ 156 w 450"/>
                <a:gd name="T37" fmla="*/ 19 h 37"/>
                <a:gd name="T38" fmla="*/ 206 w 450"/>
                <a:gd name="T39" fmla="*/ 19 h 37"/>
                <a:gd name="T40" fmla="*/ 206 w 450"/>
                <a:gd name="T41" fmla="*/ 19 h 37"/>
                <a:gd name="T42" fmla="*/ 263 w 450"/>
                <a:gd name="T43" fmla="*/ 18 h 37"/>
                <a:gd name="T44" fmla="*/ 332 w 450"/>
                <a:gd name="T45" fmla="*/ 15 h 37"/>
                <a:gd name="T46" fmla="*/ 367 w 450"/>
                <a:gd name="T47" fmla="*/ 13 h 37"/>
                <a:gd name="T48" fmla="*/ 399 w 450"/>
                <a:gd name="T49" fmla="*/ 10 h 37"/>
                <a:gd name="T50" fmla="*/ 428 w 450"/>
                <a:gd name="T51" fmla="*/ 6 h 37"/>
                <a:gd name="T52" fmla="*/ 450 w 450"/>
                <a:gd name="T53" fmla="*/ 0 h 37"/>
                <a:gd name="T54" fmla="*/ 450 w 450"/>
                <a:gd name="T55" fmla="*/ 0 h 37"/>
                <a:gd name="T56" fmla="*/ 447 w 450"/>
                <a:gd name="T57" fmla="*/ 11 h 37"/>
                <a:gd name="T58" fmla="*/ 447 w 450"/>
                <a:gd name="T59" fmla="*/ 11 h 37"/>
                <a:gd name="T60" fmla="*/ 444 w 450"/>
                <a:gd name="T61" fmla="*/ 15 h 37"/>
                <a:gd name="T62" fmla="*/ 437 w 450"/>
                <a:gd name="T63" fmla="*/ 18 h 37"/>
                <a:gd name="T64" fmla="*/ 429 w 450"/>
                <a:gd name="T65" fmla="*/ 21 h 37"/>
                <a:gd name="T66" fmla="*/ 417 w 450"/>
                <a:gd name="T67" fmla="*/ 23 h 37"/>
                <a:gd name="T68" fmla="*/ 386 w 450"/>
                <a:gd name="T69" fmla="*/ 29 h 37"/>
                <a:gd name="T70" fmla="*/ 351 w 450"/>
                <a:gd name="T71" fmla="*/ 32 h 37"/>
                <a:gd name="T72" fmla="*/ 311 w 450"/>
                <a:gd name="T73" fmla="*/ 34 h 37"/>
                <a:gd name="T74" fmla="*/ 272 w 450"/>
                <a:gd name="T75" fmla="*/ 37 h 37"/>
                <a:gd name="T76" fmla="*/ 207 w 450"/>
                <a:gd name="T77" fmla="*/ 37 h 37"/>
                <a:gd name="T78" fmla="*/ 207 w 450"/>
                <a:gd name="T7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 h="37">
                  <a:moveTo>
                    <a:pt x="207" y="37"/>
                  </a:moveTo>
                  <a:lnTo>
                    <a:pt x="207" y="37"/>
                  </a:lnTo>
                  <a:lnTo>
                    <a:pt x="149" y="37"/>
                  </a:lnTo>
                  <a:lnTo>
                    <a:pt x="115" y="34"/>
                  </a:lnTo>
                  <a:lnTo>
                    <a:pt x="83" y="32"/>
                  </a:lnTo>
                  <a:lnTo>
                    <a:pt x="53" y="29"/>
                  </a:lnTo>
                  <a:lnTo>
                    <a:pt x="27" y="23"/>
                  </a:lnTo>
                  <a:lnTo>
                    <a:pt x="18" y="21"/>
                  </a:lnTo>
                  <a:lnTo>
                    <a:pt x="9" y="18"/>
                  </a:lnTo>
                  <a:lnTo>
                    <a:pt x="5" y="15"/>
                  </a:lnTo>
                  <a:lnTo>
                    <a:pt x="3" y="11"/>
                  </a:lnTo>
                  <a:lnTo>
                    <a:pt x="3" y="11"/>
                  </a:lnTo>
                  <a:lnTo>
                    <a:pt x="0" y="2"/>
                  </a:lnTo>
                  <a:lnTo>
                    <a:pt x="0" y="2"/>
                  </a:lnTo>
                  <a:lnTo>
                    <a:pt x="19" y="7"/>
                  </a:lnTo>
                  <a:lnTo>
                    <a:pt x="42" y="10"/>
                  </a:lnTo>
                  <a:lnTo>
                    <a:pt x="69" y="14"/>
                  </a:lnTo>
                  <a:lnTo>
                    <a:pt x="97" y="15"/>
                  </a:lnTo>
                  <a:lnTo>
                    <a:pt x="156" y="19"/>
                  </a:lnTo>
                  <a:lnTo>
                    <a:pt x="206" y="19"/>
                  </a:lnTo>
                  <a:lnTo>
                    <a:pt x="206" y="19"/>
                  </a:lnTo>
                  <a:lnTo>
                    <a:pt x="263" y="18"/>
                  </a:lnTo>
                  <a:lnTo>
                    <a:pt x="332" y="15"/>
                  </a:lnTo>
                  <a:lnTo>
                    <a:pt x="367" y="13"/>
                  </a:lnTo>
                  <a:lnTo>
                    <a:pt x="399" y="10"/>
                  </a:lnTo>
                  <a:lnTo>
                    <a:pt x="428" y="6"/>
                  </a:lnTo>
                  <a:lnTo>
                    <a:pt x="450" y="0"/>
                  </a:lnTo>
                  <a:lnTo>
                    <a:pt x="450" y="0"/>
                  </a:lnTo>
                  <a:lnTo>
                    <a:pt x="447" y="11"/>
                  </a:lnTo>
                  <a:lnTo>
                    <a:pt x="447" y="11"/>
                  </a:lnTo>
                  <a:lnTo>
                    <a:pt x="444" y="15"/>
                  </a:lnTo>
                  <a:lnTo>
                    <a:pt x="437" y="18"/>
                  </a:lnTo>
                  <a:lnTo>
                    <a:pt x="429" y="21"/>
                  </a:lnTo>
                  <a:lnTo>
                    <a:pt x="417" y="23"/>
                  </a:lnTo>
                  <a:lnTo>
                    <a:pt x="386" y="29"/>
                  </a:lnTo>
                  <a:lnTo>
                    <a:pt x="351" y="32"/>
                  </a:lnTo>
                  <a:lnTo>
                    <a:pt x="311" y="34"/>
                  </a:lnTo>
                  <a:lnTo>
                    <a:pt x="272" y="37"/>
                  </a:lnTo>
                  <a:lnTo>
                    <a:pt x="207" y="37"/>
                  </a:lnTo>
                  <a:lnTo>
                    <a:pt x="207"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6" name="Freeform 10"/>
            <p:cNvSpPr/>
            <p:nvPr/>
          </p:nvSpPr>
          <p:spPr bwMode="auto">
            <a:xfrm>
              <a:off x="2212976" y="5440363"/>
              <a:ext cx="1306513" cy="96838"/>
            </a:xfrm>
            <a:custGeom>
              <a:avLst/>
              <a:gdLst>
                <a:gd name="T0" fmla="*/ 20 w 823"/>
                <a:gd name="T1" fmla="*/ 37 h 61"/>
                <a:gd name="T2" fmla="*/ 788 w 823"/>
                <a:gd name="T3" fmla="*/ 0 h 61"/>
                <a:gd name="T4" fmla="*/ 788 w 823"/>
                <a:gd name="T5" fmla="*/ 0 h 61"/>
                <a:gd name="T6" fmla="*/ 788 w 823"/>
                <a:gd name="T7" fmla="*/ 4 h 61"/>
                <a:gd name="T8" fmla="*/ 791 w 823"/>
                <a:gd name="T9" fmla="*/ 7 h 61"/>
                <a:gd name="T10" fmla="*/ 795 w 823"/>
                <a:gd name="T11" fmla="*/ 10 h 61"/>
                <a:gd name="T12" fmla="*/ 804 w 823"/>
                <a:gd name="T13" fmla="*/ 12 h 61"/>
                <a:gd name="T14" fmla="*/ 804 w 823"/>
                <a:gd name="T15" fmla="*/ 12 h 61"/>
                <a:gd name="T16" fmla="*/ 810 w 823"/>
                <a:gd name="T17" fmla="*/ 15 h 61"/>
                <a:gd name="T18" fmla="*/ 816 w 823"/>
                <a:gd name="T19" fmla="*/ 16 h 61"/>
                <a:gd name="T20" fmla="*/ 820 w 823"/>
                <a:gd name="T21" fmla="*/ 19 h 61"/>
                <a:gd name="T22" fmla="*/ 823 w 823"/>
                <a:gd name="T23" fmla="*/ 23 h 61"/>
                <a:gd name="T24" fmla="*/ 0 w 823"/>
                <a:gd name="T25" fmla="*/ 61 h 61"/>
                <a:gd name="T26" fmla="*/ 0 w 823"/>
                <a:gd name="T27" fmla="*/ 61 h 61"/>
                <a:gd name="T28" fmla="*/ 8 w 823"/>
                <a:gd name="T29" fmla="*/ 58 h 61"/>
                <a:gd name="T30" fmla="*/ 8 w 823"/>
                <a:gd name="T31" fmla="*/ 58 h 61"/>
                <a:gd name="T32" fmla="*/ 15 w 823"/>
                <a:gd name="T33" fmla="*/ 57 h 61"/>
                <a:gd name="T34" fmla="*/ 20 w 823"/>
                <a:gd name="T35" fmla="*/ 54 h 61"/>
                <a:gd name="T36" fmla="*/ 23 w 823"/>
                <a:gd name="T37" fmla="*/ 52 h 61"/>
                <a:gd name="T38" fmla="*/ 24 w 823"/>
                <a:gd name="T39" fmla="*/ 49 h 61"/>
                <a:gd name="T40" fmla="*/ 24 w 823"/>
                <a:gd name="T41" fmla="*/ 46 h 61"/>
                <a:gd name="T42" fmla="*/ 23 w 823"/>
                <a:gd name="T43" fmla="*/ 43 h 61"/>
                <a:gd name="T44" fmla="*/ 20 w 823"/>
                <a:gd name="T45" fmla="*/ 37 h 61"/>
                <a:gd name="T46" fmla="*/ 20 w 823"/>
                <a:gd name="T47"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3" h="61">
                  <a:moveTo>
                    <a:pt x="20" y="37"/>
                  </a:moveTo>
                  <a:lnTo>
                    <a:pt x="788" y="0"/>
                  </a:lnTo>
                  <a:lnTo>
                    <a:pt x="788" y="0"/>
                  </a:lnTo>
                  <a:lnTo>
                    <a:pt x="788" y="4"/>
                  </a:lnTo>
                  <a:lnTo>
                    <a:pt x="791" y="7"/>
                  </a:lnTo>
                  <a:lnTo>
                    <a:pt x="795" y="10"/>
                  </a:lnTo>
                  <a:lnTo>
                    <a:pt x="804" y="12"/>
                  </a:lnTo>
                  <a:lnTo>
                    <a:pt x="804" y="12"/>
                  </a:lnTo>
                  <a:lnTo>
                    <a:pt x="810" y="15"/>
                  </a:lnTo>
                  <a:lnTo>
                    <a:pt x="816" y="16"/>
                  </a:lnTo>
                  <a:lnTo>
                    <a:pt x="820" y="19"/>
                  </a:lnTo>
                  <a:lnTo>
                    <a:pt x="823" y="23"/>
                  </a:lnTo>
                  <a:lnTo>
                    <a:pt x="0" y="61"/>
                  </a:lnTo>
                  <a:lnTo>
                    <a:pt x="0" y="61"/>
                  </a:lnTo>
                  <a:lnTo>
                    <a:pt x="8" y="58"/>
                  </a:lnTo>
                  <a:lnTo>
                    <a:pt x="8" y="58"/>
                  </a:lnTo>
                  <a:lnTo>
                    <a:pt x="15" y="57"/>
                  </a:lnTo>
                  <a:lnTo>
                    <a:pt x="20" y="54"/>
                  </a:lnTo>
                  <a:lnTo>
                    <a:pt x="23" y="52"/>
                  </a:lnTo>
                  <a:lnTo>
                    <a:pt x="24" y="49"/>
                  </a:lnTo>
                  <a:lnTo>
                    <a:pt x="24" y="46"/>
                  </a:lnTo>
                  <a:lnTo>
                    <a:pt x="23" y="43"/>
                  </a:lnTo>
                  <a:lnTo>
                    <a:pt x="20" y="37"/>
                  </a:lnTo>
                  <a:lnTo>
                    <a:pt x="2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7" name="Freeform 11"/>
            <p:cNvSpPr/>
            <p:nvPr/>
          </p:nvSpPr>
          <p:spPr bwMode="auto">
            <a:xfrm>
              <a:off x="2189163" y="5332413"/>
              <a:ext cx="1325563" cy="100013"/>
            </a:xfrm>
            <a:custGeom>
              <a:avLst/>
              <a:gdLst>
                <a:gd name="T0" fmla="*/ 0 w 835"/>
                <a:gd name="T1" fmla="*/ 40 h 63"/>
                <a:gd name="T2" fmla="*/ 835 w 835"/>
                <a:gd name="T3" fmla="*/ 0 h 63"/>
                <a:gd name="T4" fmla="*/ 835 w 835"/>
                <a:gd name="T5" fmla="*/ 0 h 63"/>
                <a:gd name="T6" fmla="*/ 829 w 835"/>
                <a:gd name="T7" fmla="*/ 6 h 63"/>
                <a:gd name="T8" fmla="*/ 821 w 835"/>
                <a:gd name="T9" fmla="*/ 9 h 63"/>
                <a:gd name="T10" fmla="*/ 812 w 835"/>
                <a:gd name="T11" fmla="*/ 11 h 63"/>
                <a:gd name="T12" fmla="*/ 806 w 835"/>
                <a:gd name="T13" fmla="*/ 11 h 63"/>
                <a:gd name="T14" fmla="*/ 806 w 835"/>
                <a:gd name="T15" fmla="*/ 11 h 63"/>
                <a:gd name="T16" fmla="*/ 800 w 835"/>
                <a:gd name="T17" fmla="*/ 13 h 63"/>
                <a:gd name="T18" fmla="*/ 800 w 835"/>
                <a:gd name="T19" fmla="*/ 14 h 63"/>
                <a:gd name="T20" fmla="*/ 800 w 835"/>
                <a:gd name="T21" fmla="*/ 17 h 63"/>
                <a:gd name="T22" fmla="*/ 802 w 835"/>
                <a:gd name="T23" fmla="*/ 21 h 63"/>
                <a:gd name="T24" fmla="*/ 804 w 835"/>
                <a:gd name="T25" fmla="*/ 26 h 63"/>
                <a:gd name="T26" fmla="*/ 42 w 835"/>
                <a:gd name="T27" fmla="*/ 63 h 63"/>
                <a:gd name="T28" fmla="*/ 42 w 835"/>
                <a:gd name="T29" fmla="*/ 63 h 63"/>
                <a:gd name="T30" fmla="*/ 42 w 835"/>
                <a:gd name="T31" fmla="*/ 60 h 63"/>
                <a:gd name="T32" fmla="*/ 41 w 835"/>
                <a:gd name="T33" fmla="*/ 60 h 63"/>
                <a:gd name="T34" fmla="*/ 36 w 835"/>
                <a:gd name="T35" fmla="*/ 59 h 63"/>
                <a:gd name="T36" fmla="*/ 36 w 835"/>
                <a:gd name="T37" fmla="*/ 59 h 63"/>
                <a:gd name="T38" fmla="*/ 27 w 835"/>
                <a:gd name="T39" fmla="*/ 57 h 63"/>
                <a:gd name="T40" fmla="*/ 16 w 835"/>
                <a:gd name="T41" fmla="*/ 53 h 63"/>
                <a:gd name="T42" fmla="*/ 7 w 835"/>
                <a:gd name="T43" fmla="*/ 48 h 63"/>
                <a:gd name="T44" fmla="*/ 3 w 835"/>
                <a:gd name="T45" fmla="*/ 44 h 63"/>
                <a:gd name="T46" fmla="*/ 0 w 835"/>
                <a:gd name="T47" fmla="*/ 40 h 63"/>
                <a:gd name="T48" fmla="*/ 0 w 835"/>
                <a:gd name="T49" fmla="*/ 4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5" h="63">
                  <a:moveTo>
                    <a:pt x="0" y="40"/>
                  </a:moveTo>
                  <a:lnTo>
                    <a:pt x="835" y="0"/>
                  </a:lnTo>
                  <a:lnTo>
                    <a:pt x="835" y="0"/>
                  </a:lnTo>
                  <a:lnTo>
                    <a:pt x="829" y="6"/>
                  </a:lnTo>
                  <a:lnTo>
                    <a:pt x="821" y="9"/>
                  </a:lnTo>
                  <a:lnTo>
                    <a:pt x="812" y="11"/>
                  </a:lnTo>
                  <a:lnTo>
                    <a:pt x="806" y="11"/>
                  </a:lnTo>
                  <a:lnTo>
                    <a:pt x="806" y="11"/>
                  </a:lnTo>
                  <a:lnTo>
                    <a:pt x="800" y="13"/>
                  </a:lnTo>
                  <a:lnTo>
                    <a:pt x="800" y="14"/>
                  </a:lnTo>
                  <a:lnTo>
                    <a:pt x="800" y="17"/>
                  </a:lnTo>
                  <a:lnTo>
                    <a:pt x="802" y="21"/>
                  </a:lnTo>
                  <a:lnTo>
                    <a:pt x="804" y="26"/>
                  </a:lnTo>
                  <a:lnTo>
                    <a:pt x="42" y="63"/>
                  </a:lnTo>
                  <a:lnTo>
                    <a:pt x="42" y="63"/>
                  </a:lnTo>
                  <a:lnTo>
                    <a:pt x="42" y="60"/>
                  </a:lnTo>
                  <a:lnTo>
                    <a:pt x="41" y="60"/>
                  </a:lnTo>
                  <a:lnTo>
                    <a:pt x="36" y="59"/>
                  </a:lnTo>
                  <a:lnTo>
                    <a:pt x="36" y="59"/>
                  </a:lnTo>
                  <a:lnTo>
                    <a:pt x="27" y="57"/>
                  </a:lnTo>
                  <a:lnTo>
                    <a:pt x="16" y="53"/>
                  </a:lnTo>
                  <a:lnTo>
                    <a:pt x="7" y="48"/>
                  </a:lnTo>
                  <a:lnTo>
                    <a:pt x="3" y="44"/>
                  </a:lnTo>
                  <a:lnTo>
                    <a:pt x="0" y="40"/>
                  </a:lnTo>
                  <a:lnTo>
                    <a:pt x="0"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8" name="Freeform 12"/>
            <p:cNvSpPr/>
            <p:nvPr/>
          </p:nvSpPr>
          <p:spPr bwMode="auto">
            <a:xfrm>
              <a:off x="2216151" y="5529263"/>
              <a:ext cx="1268413" cy="96838"/>
            </a:xfrm>
            <a:custGeom>
              <a:avLst/>
              <a:gdLst>
                <a:gd name="T0" fmla="*/ 0 w 799"/>
                <a:gd name="T1" fmla="*/ 36 h 61"/>
                <a:gd name="T2" fmla="*/ 795 w 799"/>
                <a:gd name="T3" fmla="*/ 0 h 61"/>
                <a:gd name="T4" fmla="*/ 795 w 799"/>
                <a:gd name="T5" fmla="*/ 0 h 61"/>
                <a:gd name="T6" fmla="*/ 794 w 799"/>
                <a:gd name="T7" fmla="*/ 4 h 61"/>
                <a:gd name="T8" fmla="*/ 795 w 799"/>
                <a:gd name="T9" fmla="*/ 10 h 61"/>
                <a:gd name="T10" fmla="*/ 799 w 799"/>
                <a:gd name="T11" fmla="*/ 23 h 61"/>
                <a:gd name="T12" fmla="*/ 11 w 799"/>
                <a:gd name="T13" fmla="*/ 61 h 61"/>
                <a:gd name="T14" fmla="*/ 11 w 799"/>
                <a:gd name="T15" fmla="*/ 61 h 61"/>
                <a:gd name="T16" fmla="*/ 13 w 799"/>
                <a:gd name="T17" fmla="*/ 52 h 61"/>
                <a:gd name="T18" fmla="*/ 13 w 799"/>
                <a:gd name="T19" fmla="*/ 46 h 61"/>
                <a:gd name="T20" fmla="*/ 11 w 799"/>
                <a:gd name="T21" fmla="*/ 43 h 61"/>
                <a:gd name="T22" fmla="*/ 10 w 799"/>
                <a:gd name="T23" fmla="*/ 40 h 61"/>
                <a:gd name="T24" fmla="*/ 6 w 799"/>
                <a:gd name="T25" fmla="*/ 39 h 61"/>
                <a:gd name="T26" fmla="*/ 0 w 799"/>
                <a:gd name="T27" fmla="*/ 36 h 61"/>
                <a:gd name="T28" fmla="*/ 0 w 799"/>
                <a:gd name="T2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9" h="61">
                  <a:moveTo>
                    <a:pt x="0" y="36"/>
                  </a:moveTo>
                  <a:lnTo>
                    <a:pt x="795" y="0"/>
                  </a:lnTo>
                  <a:lnTo>
                    <a:pt x="795" y="0"/>
                  </a:lnTo>
                  <a:lnTo>
                    <a:pt x="794" y="4"/>
                  </a:lnTo>
                  <a:lnTo>
                    <a:pt x="795" y="10"/>
                  </a:lnTo>
                  <a:lnTo>
                    <a:pt x="799" y="23"/>
                  </a:lnTo>
                  <a:lnTo>
                    <a:pt x="11" y="61"/>
                  </a:lnTo>
                  <a:lnTo>
                    <a:pt x="11" y="61"/>
                  </a:lnTo>
                  <a:lnTo>
                    <a:pt x="13" y="52"/>
                  </a:lnTo>
                  <a:lnTo>
                    <a:pt x="13" y="46"/>
                  </a:lnTo>
                  <a:lnTo>
                    <a:pt x="11" y="43"/>
                  </a:lnTo>
                  <a:lnTo>
                    <a:pt x="10" y="40"/>
                  </a:lnTo>
                  <a:lnTo>
                    <a:pt x="6" y="39"/>
                  </a:lnTo>
                  <a:lnTo>
                    <a:pt x="0" y="36"/>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9" name="Freeform 13"/>
            <p:cNvSpPr/>
            <p:nvPr/>
          </p:nvSpPr>
          <p:spPr bwMode="auto">
            <a:xfrm>
              <a:off x="2227263" y="5614988"/>
              <a:ext cx="1285875" cy="96838"/>
            </a:xfrm>
            <a:custGeom>
              <a:avLst/>
              <a:gdLst>
                <a:gd name="T0" fmla="*/ 3 w 810"/>
                <a:gd name="T1" fmla="*/ 36 h 61"/>
                <a:gd name="T2" fmla="*/ 788 w 810"/>
                <a:gd name="T3" fmla="*/ 0 h 61"/>
                <a:gd name="T4" fmla="*/ 788 w 810"/>
                <a:gd name="T5" fmla="*/ 0 h 61"/>
                <a:gd name="T6" fmla="*/ 788 w 810"/>
                <a:gd name="T7" fmla="*/ 5 h 61"/>
                <a:gd name="T8" fmla="*/ 790 w 810"/>
                <a:gd name="T9" fmla="*/ 11 h 61"/>
                <a:gd name="T10" fmla="*/ 795 w 810"/>
                <a:gd name="T11" fmla="*/ 16 h 61"/>
                <a:gd name="T12" fmla="*/ 803 w 810"/>
                <a:gd name="T13" fmla="*/ 20 h 61"/>
                <a:gd name="T14" fmla="*/ 803 w 810"/>
                <a:gd name="T15" fmla="*/ 20 h 61"/>
                <a:gd name="T16" fmla="*/ 810 w 810"/>
                <a:gd name="T17" fmla="*/ 23 h 61"/>
                <a:gd name="T18" fmla="*/ 0 w 810"/>
                <a:gd name="T19" fmla="*/ 61 h 61"/>
                <a:gd name="T20" fmla="*/ 0 w 810"/>
                <a:gd name="T21" fmla="*/ 61 h 61"/>
                <a:gd name="T22" fmla="*/ 4 w 810"/>
                <a:gd name="T23" fmla="*/ 55 h 61"/>
                <a:gd name="T24" fmla="*/ 6 w 810"/>
                <a:gd name="T25" fmla="*/ 50 h 61"/>
                <a:gd name="T26" fmla="*/ 4 w 810"/>
                <a:gd name="T27" fmla="*/ 43 h 61"/>
                <a:gd name="T28" fmla="*/ 3 w 810"/>
                <a:gd name="T29" fmla="*/ 36 h 61"/>
                <a:gd name="T30" fmla="*/ 3 w 810"/>
                <a:gd name="T31"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0" h="61">
                  <a:moveTo>
                    <a:pt x="3" y="36"/>
                  </a:moveTo>
                  <a:lnTo>
                    <a:pt x="788" y="0"/>
                  </a:lnTo>
                  <a:lnTo>
                    <a:pt x="788" y="0"/>
                  </a:lnTo>
                  <a:lnTo>
                    <a:pt x="788" y="5"/>
                  </a:lnTo>
                  <a:lnTo>
                    <a:pt x="790" y="11"/>
                  </a:lnTo>
                  <a:lnTo>
                    <a:pt x="795" y="16"/>
                  </a:lnTo>
                  <a:lnTo>
                    <a:pt x="803" y="20"/>
                  </a:lnTo>
                  <a:lnTo>
                    <a:pt x="803" y="20"/>
                  </a:lnTo>
                  <a:lnTo>
                    <a:pt x="810" y="23"/>
                  </a:lnTo>
                  <a:lnTo>
                    <a:pt x="0" y="61"/>
                  </a:lnTo>
                  <a:lnTo>
                    <a:pt x="0" y="61"/>
                  </a:lnTo>
                  <a:lnTo>
                    <a:pt x="4" y="55"/>
                  </a:lnTo>
                  <a:lnTo>
                    <a:pt x="6" y="50"/>
                  </a:lnTo>
                  <a:lnTo>
                    <a:pt x="4" y="43"/>
                  </a:lnTo>
                  <a:lnTo>
                    <a:pt x="3" y="36"/>
                  </a:lnTo>
                  <a:lnTo>
                    <a:pt x="3"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0" name="Freeform 14"/>
            <p:cNvSpPr/>
            <p:nvPr/>
          </p:nvSpPr>
          <p:spPr bwMode="auto">
            <a:xfrm>
              <a:off x="2219326" y="5713413"/>
              <a:ext cx="1262063" cy="96838"/>
            </a:xfrm>
            <a:custGeom>
              <a:avLst/>
              <a:gdLst>
                <a:gd name="T0" fmla="*/ 0 w 795"/>
                <a:gd name="T1" fmla="*/ 38 h 61"/>
                <a:gd name="T2" fmla="*/ 788 w 795"/>
                <a:gd name="T3" fmla="*/ 0 h 61"/>
                <a:gd name="T4" fmla="*/ 788 w 795"/>
                <a:gd name="T5" fmla="*/ 0 h 61"/>
                <a:gd name="T6" fmla="*/ 792 w 795"/>
                <a:gd name="T7" fmla="*/ 8 h 61"/>
                <a:gd name="T8" fmla="*/ 795 w 795"/>
                <a:gd name="T9" fmla="*/ 15 h 61"/>
                <a:gd name="T10" fmla="*/ 795 w 795"/>
                <a:gd name="T11" fmla="*/ 22 h 61"/>
                <a:gd name="T12" fmla="*/ 795 w 795"/>
                <a:gd name="T13" fmla="*/ 22 h 61"/>
                <a:gd name="T14" fmla="*/ 795 w 795"/>
                <a:gd name="T15" fmla="*/ 24 h 61"/>
                <a:gd name="T16" fmla="*/ 9 w 795"/>
                <a:gd name="T17" fmla="*/ 61 h 61"/>
                <a:gd name="T18" fmla="*/ 9 w 795"/>
                <a:gd name="T19" fmla="*/ 61 h 61"/>
                <a:gd name="T20" fmla="*/ 11 w 795"/>
                <a:gd name="T21" fmla="*/ 56 h 61"/>
                <a:gd name="T22" fmla="*/ 13 w 795"/>
                <a:gd name="T23" fmla="*/ 50 h 61"/>
                <a:gd name="T24" fmla="*/ 17 w 795"/>
                <a:gd name="T25" fmla="*/ 43 h 61"/>
                <a:gd name="T26" fmla="*/ 17 w 795"/>
                <a:gd name="T27" fmla="*/ 41 h 61"/>
                <a:gd name="T28" fmla="*/ 15 w 795"/>
                <a:gd name="T29" fmla="*/ 39 h 61"/>
                <a:gd name="T30" fmla="*/ 9 w 795"/>
                <a:gd name="T31" fmla="*/ 38 h 61"/>
                <a:gd name="T32" fmla="*/ 0 w 795"/>
                <a:gd name="T33" fmla="*/ 38 h 61"/>
                <a:gd name="T34" fmla="*/ 0 w 795"/>
                <a:gd name="T3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5" h="61">
                  <a:moveTo>
                    <a:pt x="0" y="38"/>
                  </a:moveTo>
                  <a:lnTo>
                    <a:pt x="788" y="0"/>
                  </a:lnTo>
                  <a:lnTo>
                    <a:pt x="788" y="0"/>
                  </a:lnTo>
                  <a:lnTo>
                    <a:pt x="792" y="8"/>
                  </a:lnTo>
                  <a:lnTo>
                    <a:pt x="795" y="15"/>
                  </a:lnTo>
                  <a:lnTo>
                    <a:pt x="795" y="22"/>
                  </a:lnTo>
                  <a:lnTo>
                    <a:pt x="795" y="22"/>
                  </a:lnTo>
                  <a:lnTo>
                    <a:pt x="795" y="24"/>
                  </a:lnTo>
                  <a:lnTo>
                    <a:pt x="9" y="61"/>
                  </a:lnTo>
                  <a:lnTo>
                    <a:pt x="9" y="61"/>
                  </a:lnTo>
                  <a:lnTo>
                    <a:pt x="11" y="56"/>
                  </a:lnTo>
                  <a:lnTo>
                    <a:pt x="13" y="50"/>
                  </a:lnTo>
                  <a:lnTo>
                    <a:pt x="17" y="43"/>
                  </a:lnTo>
                  <a:lnTo>
                    <a:pt x="17" y="41"/>
                  </a:lnTo>
                  <a:lnTo>
                    <a:pt x="15" y="39"/>
                  </a:lnTo>
                  <a:lnTo>
                    <a:pt x="9" y="38"/>
                  </a:lnTo>
                  <a:lnTo>
                    <a:pt x="0" y="38"/>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1" name="Freeform 15"/>
            <p:cNvSpPr/>
            <p:nvPr/>
          </p:nvSpPr>
          <p:spPr bwMode="auto">
            <a:xfrm>
              <a:off x="2214563" y="5803900"/>
              <a:ext cx="1306513" cy="96838"/>
            </a:xfrm>
            <a:custGeom>
              <a:avLst/>
              <a:gdLst>
                <a:gd name="T0" fmla="*/ 15 w 823"/>
                <a:gd name="T1" fmla="*/ 36 h 61"/>
                <a:gd name="T2" fmla="*/ 794 w 823"/>
                <a:gd name="T3" fmla="*/ 0 h 61"/>
                <a:gd name="T4" fmla="*/ 794 w 823"/>
                <a:gd name="T5" fmla="*/ 0 h 61"/>
                <a:gd name="T6" fmla="*/ 794 w 823"/>
                <a:gd name="T7" fmla="*/ 4 h 61"/>
                <a:gd name="T8" fmla="*/ 796 w 823"/>
                <a:gd name="T9" fmla="*/ 7 h 61"/>
                <a:gd name="T10" fmla="*/ 800 w 823"/>
                <a:gd name="T11" fmla="*/ 11 h 61"/>
                <a:gd name="T12" fmla="*/ 807 w 823"/>
                <a:gd name="T13" fmla="*/ 13 h 61"/>
                <a:gd name="T14" fmla="*/ 807 w 823"/>
                <a:gd name="T15" fmla="*/ 13 h 61"/>
                <a:gd name="T16" fmla="*/ 817 w 823"/>
                <a:gd name="T17" fmla="*/ 18 h 61"/>
                <a:gd name="T18" fmla="*/ 823 w 823"/>
                <a:gd name="T19" fmla="*/ 22 h 61"/>
                <a:gd name="T20" fmla="*/ 0 w 823"/>
                <a:gd name="T21" fmla="*/ 61 h 61"/>
                <a:gd name="T22" fmla="*/ 0 w 823"/>
                <a:gd name="T23" fmla="*/ 61 h 61"/>
                <a:gd name="T24" fmla="*/ 3 w 823"/>
                <a:gd name="T25" fmla="*/ 59 h 61"/>
                <a:gd name="T26" fmla="*/ 3 w 823"/>
                <a:gd name="T27" fmla="*/ 59 h 61"/>
                <a:gd name="T28" fmla="*/ 11 w 823"/>
                <a:gd name="T29" fmla="*/ 55 h 61"/>
                <a:gd name="T30" fmla="*/ 14 w 823"/>
                <a:gd name="T31" fmla="*/ 53 h 61"/>
                <a:gd name="T32" fmla="*/ 15 w 823"/>
                <a:gd name="T33" fmla="*/ 50 h 61"/>
                <a:gd name="T34" fmla="*/ 16 w 823"/>
                <a:gd name="T35" fmla="*/ 43 h 61"/>
                <a:gd name="T36" fmla="*/ 15 w 823"/>
                <a:gd name="T37" fmla="*/ 36 h 61"/>
                <a:gd name="T38" fmla="*/ 15 w 823"/>
                <a:gd name="T3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3" h="61">
                  <a:moveTo>
                    <a:pt x="15" y="36"/>
                  </a:moveTo>
                  <a:lnTo>
                    <a:pt x="794" y="0"/>
                  </a:lnTo>
                  <a:lnTo>
                    <a:pt x="794" y="0"/>
                  </a:lnTo>
                  <a:lnTo>
                    <a:pt x="794" y="4"/>
                  </a:lnTo>
                  <a:lnTo>
                    <a:pt x="796" y="7"/>
                  </a:lnTo>
                  <a:lnTo>
                    <a:pt x="800" y="11"/>
                  </a:lnTo>
                  <a:lnTo>
                    <a:pt x="807" y="13"/>
                  </a:lnTo>
                  <a:lnTo>
                    <a:pt x="807" y="13"/>
                  </a:lnTo>
                  <a:lnTo>
                    <a:pt x="817" y="18"/>
                  </a:lnTo>
                  <a:lnTo>
                    <a:pt x="823" y="22"/>
                  </a:lnTo>
                  <a:lnTo>
                    <a:pt x="0" y="61"/>
                  </a:lnTo>
                  <a:lnTo>
                    <a:pt x="0" y="61"/>
                  </a:lnTo>
                  <a:lnTo>
                    <a:pt x="3" y="59"/>
                  </a:lnTo>
                  <a:lnTo>
                    <a:pt x="3" y="59"/>
                  </a:lnTo>
                  <a:lnTo>
                    <a:pt x="11" y="55"/>
                  </a:lnTo>
                  <a:lnTo>
                    <a:pt x="14" y="53"/>
                  </a:lnTo>
                  <a:lnTo>
                    <a:pt x="15" y="50"/>
                  </a:lnTo>
                  <a:lnTo>
                    <a:pt x="16" y="43"/>
                  </a:lnTo>
                  <a:lnTo>
                    <a:pt x="15" y="36"/>
                  </a:lnTo>
                  <a:lnTo>
                    <a:pt x="15"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2" name="Freeform 16"/>
            <p:cNvSpPr/>
            <p:nvPr/>
          </p:nvSpPr>
          <p:spPr bwMode="auto">
            <a:xfrm>
              <a:off x="2227263" y="5895975"/>
              <a:ext cx="1250950" cy="96838"/>
            </a:xfrm>
            <a:custGeom>
              <a:avLst/>
              <a:gdLst>
                <a:gd name="T0" fmla="*/ 0 w 788"/>
                <a:gd name="T1" fmla="*/ 37 h 61"/>
                <a:gd name="T2" fmla="*/ 786 w 788"/>
                <a:gd name="T3" fmla="*/ 0 h 61"/>
                <a:gd name="T4" fmla="*/ 786 w 788"/>
                <a:gd name="T5" fmla="*/ 0 h 61"/>
                <a:gd name="T6" fmla="*/ 784 w 788"/>
                <a:gd name="T7" fmla="*/ 6 h 61"/>
                <a:gd name="T8" fmla="*/ 786 w 788"/>
                <a:gd name="T9" fmla="*/ 11 h 61"/>
                <a:gd name="T10" fmla="*/ 788 w 788"/>
                <a:gd name="T11" fmla="*/ 25 h 61"/>
                <a:gd name="T12" fmla="*/ 7 w 788"/>
                <a:gd name="T13" fmla="*/ 61 h 61"/>
                <a:gd name="T14" fmla="*/ 7 w 788"/>
                <a:gd name="T15" fmla="*/ 61 h 61"/>
                <a:gd name="T16" fmla="*/ 8 w 788"/>
                <a:gd name="T17" fmla="*/ 54 h 61"/>
                <a:gd name="T18" fmla="*/ 8 w 788"/>
                <a:gd name="T19" fmla="*/ 48 h 61"/>
                <a:gd name="T20" fmla="*/ 6 w 788"/>
                <a:gd name="T21" fmla="*/ 42 h 61"/>
                <a:gd name="T22" fmla="*/ 0 w 788"/>
                <a:gd name="T23" fmla="*/ 37 h 61"/>
                <a:gd name="T24" fmla="*/ 0 w 788"/>
                <a:gd name="T25"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8" h="61">
                  <a:moveTo>
                    <a:pt x="0" y="37"/>
                  </a:moveTo>
                  <a:lnTo>
                    <a:pt x="786" y="0"/>
                  </a:lnTo>
                  <a:lnTo>
                    <a:pt x="786" y="0"/>
                  </a:lnTo>
                  <a:lnTo>
                    <a:pt x="784" y="6"/>
                  </a:lnTo>
                  <a:lnTo>
                    <a:pt x="786" y="11"/>
                  </a:lnTo>
                  <a:lnTo>
                    <a:pt x="788" y="25"/>
                  </a:lnTo>
                  <a:lnTo>
                    <a:pt x="7" y="61"/>
                  </a:lnTo>
                  <a:lnTo>
                    <a:pt x="7" y="61"/>
                  </a:lnTo>
                  <a:lnTo>
                    <a:pt x="8" y="54"/>
                  </a:lnTo>
                  <a:lnTo>
                    <a:pt x="8" y="48"/>
                  </a:lnTo>
                  <a:lnTo>
                    <a:pt x="6" y="42"/>
                  </a:lnTo>
                  <a:lnTo>
                    <a:pt x="0" y="37"/>
                  </a:lnTo>
                  <a:lnTo>
                    <a:pt x="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3" name="Freeform 17"/>
            <p:cNvSpPr/>
            <p:nvPr/>
          </p:nvSpPr>
          <p:spPr bwMode="auto">
            <a:xfrm>
              <a:off x="2246313" y="6029325"/>
              <a:ext cx="1254125" cy="311150"/>
            </a:xfrm>
            <a:custGeom>
              <a:avLst/>
              <a:gdLst>
                <a:gd name="T0" fmla="*/ 370 w 790"/>
                <a:gd name="T1" fmla="*/ 196 h 196"/>
                <a:gd name="T2" fmla="*/ 370 w 790"/>
                <a:gd name="T3" fmla="*/ 196 h 196"/>
                <a:gd name="T4" fmla="*/ 305 w 790"/>
                <a:gd name="T5" fmla="*/ 195 h 196"/>
                <a:gd name="T6" fmla="*/ 269 w 790"/>
                <a:gd name="T7" fmla="*/ 194 h 196"/>
                <a:gd name="T8" fmla="*/ 233 w 790"/>
                <a:gd name="T9" fmla="*/ 191 h 196"/>
                <a:gd name="T10" fmla="*/ 201 w 790"/>
                <a:gd name="T11" fmla="*/ 187 h 196"/>
                <a:gd name="T12" fmla="*/ 172 w 790"/>
                <a:gd name="T13" fmla="*/ 182 h 196"/>
                <a:gd name="T14" fmla="*/ 163 w 790"/>
                <a:gd name="T15" fmla="*/ 179 h 196"/>
                <a:gd name="T16" fmla="*/ 155 w 790"/>
                <a:gd name="T17" fmla="*/ 176 h 196"/>
                <a:gd name="T18" fmla="*/ 148 w 790"/>
                <a:gd name="T19" fmla="*/ 172 h 196"/>
                <a:gd name="T20" fmla="*/ 147 w 790"/>
                <a:gd name="T21" fmla="*/ 168 h 196"/>
                <a:gd name="T22" fmla="*/ 147 w 790"/>
                <a:gd name="T23" fmla="*/ 168 h 196"/>
                <a:gd name="T24" fmla="*/ 144 w 790"/>
                <a:gd name="T25" fmla="*/ 160 h 196"/>
                <a:gd name="T26" fmla="*/ 140 w 790"/>
                <a:gd name="T27" fmla="*/ 153 h 196"/>
                <a:gd name="T28" fmla="*/ 133 w 790"/>
                <a:gd name="T29" fmla="*/ 145 h 196"/>
                <a:gd name="T30" fmla="*/ 125 w 790"/>
                <a:gd name="T31" fmla="*/ 138 h 196"/>
                <a:gd name="T32" fmla="*/ 99 w 790"/>
                <a:gd name="T33" fmla="*/ 121 h 196"/>
                <a:gd name="T34" fmla="*/ 64 w 790"/>
                <a:gd name="T35" fmla="*/ 99 h 196"/>
                <a:gd name="T36" fmla="*/ 64 w 790"/>
                <a:gd name="T37" fmla="*/ 99 h 196"/>
                <a:gd name="T38" fmla="*/ 52 w 790"/>
                <a:gd name="T39" fmla="*/ 92 h 196"/>
                <a:gd name="T40" fmla="*/ 42 w 790"/>
                <a:gd name="T41" fmla="*/ 84 h 196"/>
                <a:gd name="T42" fmla="*/ 33 w 790"/>
                <a:gd name="T43" fmla="*/ 76 h 196"/>
                <a:gd name="T44" fmla="*/ 23 w 790"/>
                <a:gd name="T45" fmla="*/ 68 h 196"/>
                <a:gd name="T46" fmla="*/ 11 w 790"/>
                <a:gd name="T47" fmla="*/ 53 h 196"/>
                <a:gd name="T48" fmla="*/ 0 w 790"/>
                <a:gd name="T49" fmla="*/ 37 h 196"/>
                <a:gd name="T50" fmla="*/ 790 w 790"/>
                <a:gd name="T51" fmla="*/ 0 h 196"/>
                <a:gd name="T52" fmla="*/ 790 w 790"/>
                <a:gd name="T53" fmla="*/ 0 h 196"/>
                <a:gd name="T54" fmla="*/ 786 w 790"/>
                <a:gd name="T55" fmla="*/ 12 h 196"/>
                <a:gd name="T56" fmla="*/ 778 w 790"/>
                <a:gd name="T57" fmla="*/ 24 h 196"/>
                <a:gd name="T58" fmla="*/ 770 w 790"/>
                <a:gd name="T59" fmla="*/ 38 h 196"/>
                <a:gd name="T60" fmla="*/ 760 w 790"/>
                <a:gd name="T61" fmla="*/ 50 h 196"/>
                <a:gd name="T62" fmla="*/ 749 w 790"/>
                <a:gd name="T63" fmla="*/ 62 h 196"/>
                <a:gd name="T64" fmla="*/ 738 w 790"/>
                <a:gd name="T65" fmla="*/ 76 h 196"/>
                <a:gd name="T66" fmla="*/ 711 w 790"/>
                <a:gd name="T67" fmla="*/ 99 h 196"/>
                <a:gd name="T68" fmla="*/ 711 w 790"/>
                <a:gd name="T69" fmla="*/ 99 h 196"/>
                <a:gd name="T70" fmla="*/ 696 w 790"/>
                <a:gd name="T71" fmla="*/ 111 h 196"/>
                <a:gd name="T72" fmla="*/ 682 w 790"/>
                <a:gd name="T73" fmla="*/ 122 h 196"/>
                <a:gd name="T74" fmla="*/ 657 w 790"/>
                <a:gd name="T75" fmla="*/ 138 h 196"/>
                <a:gd name="T76" fmla="*/ 646 w 790"/>
                <a:gd name="T77" fmla="*/ 146 h 196"/>
                <a:gd name="T78" fmla="*/ 638 w 790"/>
                <a:gd name="T79" fmla="*/ 153 h 196"/>
                <a:gd name="T80" fmla="*/ 633 w 790"/>
                <a:gd name="T81" fmla="*/ 160 h 196"/>
                <a:gd name="T82" fmla="*/ 630 w 790"/>
                <a:gd name="T83" fmla="*/ 168 h 196"/>
                <a:gd name="T84" fmla="*/ 630 w 790"/>
                <a:gd name="T85" fmla="*/ 168 h 196"/>
                <a:gd name="T86" fmla="*/ 629 w 790"/>
                <a:gd name="T87" fmla="*/ 169 h 196"/>
                <a:gd name="T88" fmla="*/ 627 w 790"/>
                <a:gd name="T89" fmla="*/ 172 h 196"/>
                <a:gd name="T90" fmla="*/ 621 w 790"/>
                <a:gd name="T91" fmla="*/ 176 h 196"/>
                <a:gd name="T92" fmla="*/ 610 w 790"/>
                <a:gd name="T93" fmla="*/ 179 h 196"/>
                <a:gd name="T94" fmla="*/ 598 w 790"/>
                <a:gd name="T95" fmla="*/ 182 h 196"/>
                <a:gd name="T96" fmla="*/ 564 w 790"/>
                <a:gd name="T97" fmla="*/ 187 h 196"/>
                <a:gd name="T98" fmla="*/ 525 w 790"/>
                <a:gd name="T99" fmla="*/ 191 h 196"/>
                <a:gd name="T100" fmla="*/ 483 w 790"/>
                <a:gd name="T101" fmla="*/ 194 h 196"/>
                <a:gd name="T102" fmla="*/ 439 w 790"/>
                <a:gd name="T103" fmla="*/ 195 h 196"/>
                <a:gd name="T104" fmla="*/ 370 w 790"/>
                <a:gd name="T105" fmla="*/ 196 h 196"/>
                <a:gd name="T106" fmla="*/ 370 w 790"/>
                <a:gd name="T10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0" h="196">
                  <a:moveTo>
                    <a:pt x="370" y="196"/>
                  </a:moveTo>
                  <a:lnTo>
                    <a:pt x="370" y="196"/>
                  </a:lnTo>
                  <a:lnTo>
                    <a:pt x="305" y="195"/>
                  </a:lnTo>
                  <a:lnTo>
                    <a:pt x="269" y="194"/>
                  </a:lnTo>
                  <a:lnTo>
                    <a:pt x="233" y="191"/>
                  </a:lnTo>
                  <a:lnTo>
                    <a:pt x="201" y="187"/>
                  </a:lnTo>
                  <a:lnTo>
                    <a:pt x="172" y="182"/>
                  </a:lnTo>
                  <a:lnTo>
                    <a:pt x="163" y="179"/>
                  </a:lnTo>
                  <a:lnTo>
                    <a:pt x="155" y="176"/>
                  </a:lnTo>
                  <a:lnTo>
                    <a:pt x="148" y="172"/>
                  </a:lnTo>
                  <a:lnTo>
                    <a:pt x="147" y="168"/>
                  </a:lnTo>
                  <a:lnTo>
                    <a:pt x="147" y="168"/>
                  </a:lnTo>
                  <a:lnTo>
                    <a:pt x="144" y="160"/>
                  </a:lnTo>
                  <a:lnTo>
                    <a:pt x="140" y="153"/>
                  </a:lnTo>
                  <a:lnTo>
                    <a:pt x="133" y="145"/>
                  </a:lnTo>
                  <a:lnTo>
                    <a:pt x="125" y="138"/>
                  </a:lnTo>
                  <a:lnTo>
                    <a:pt x="99" y="121"/>
                  </a:lnTo>
                  <a:lnTo>
                    <a:pt x="64" y="99"/>
                  </a:lnTo>
                  <a:lnTo>
                    <a:pt x="64" y="99"/>
                  </a:lnTo>
                  <a:lnTo>
                    <a:pt x="52" y="92"/>
                  </a:lnTo>
                  <a:lnTo>
                    <a:pt x="42" y="84"/>
                  </a:lnTo>
                  <a:lnTo>
                    <a:pt x="33" y="76"/>
                  </a:lnTo>
                  <a:lnTo>
                    <a:pt x="23" y="68"/>
                  </a:lnTo>
                  <a:lnTo>
                    <a:pt x="11" y="53"/>
                  </a:lnTo>
                  <a:lnTo>
                    <a:pt x="0" y="37"/>
                  </a:lnTo>
                  <a:lnTo>
                    <a:pt x="790" y="0"/>
                  </a:lnTo>
                  <a:lnTo>
                    <a:pt x="790" y="0"/>
                  </a:lnTo>
                  <a:lnTo>
                    <a:pt x="786" y="12"/>
                  </a:lnTo>
                  <a:lnTo>
                    <a:pt x="778" y="24"/>
                  </a:lnTo>
                  <a:lnTo>
                    <a:pt x="770" y="38"/>
                  </a:lnTo>
                  <a:lnTo>
                    <a:pt x="760" y="50"/>
                  </a:lnTo>
                  <a:lnTo>
                    <a:pt x="749" y="62"/>
                  </a:lnTo>
                  <a:lnTo>
                    <a:pt x="738" y="76"/>
                  </a:lnTo>
                  <a:lnTo>
                    <a:pt x="711" y="99"/>
                  </a:lnTo>
                  <a:lnTo>
                    <a:pt x="711" y="99"/>
                  </a:lnTo>
                  <a:lnTo>
                    <a:pt x="696" y="111"/>
                  </a:lnTo>
                  <a:lnTo>
                    <a:pt x="682" y="122"/>
                  </a:lnTo>
                  <a:lnTo>
                    <a:pt x="657" y="138"/>
                  </a:lnTo>
                  <a:lnTo>
                    <a:pt x="646" y="146"/>
                  </a:lnTo>
                  <a:lnTo>
                    <a:pt x="638" y="153"/>
                  </a:lnTo>
                  <a:lnTo>
                    <a:pt x="633" y="160"/>
                  </a:lnTo>
                  <a:lnTo>
                    <a:pt x="630" y="168"/>
                  </a:lnTo>
                  <a:lnTo>
                    <a:pt x="630" y="168"/>
                  </a:lnTo>
                  <a:lnTo>
                    <a:pt x="629" y="169"/>
                  </a:lnTo>
                  <a:lnTo>
                    <a:pt x="627" y="172"/>
                  </a:lnTo>
                  <a:lnTo>
                    <a:pt x="621" y="176"/>
                  </a:lnTo>
                  <a:lnTo>
                    <a:pt x="610" y="179"/>
                  </a:lnTo>
                  <a:lnTo>
                    <a:pt x="598" y="182"/>
                  </a:lnTo>
                  <a:lnTo>
                    <a:pt x="564" y="187"/>
                  </a:lnTo>
                  <a:lnTo>
                    <a:pt x="525" y="191"/>
                  </a:lnTo>
                  <a:lnTo>
                    <a:pt x="483" y="194"/>
                  </a:lnTo>
                  <a:lnTo>
                    <a:pt x="439" y="195"/>
                  </a:lnTo>
                  <a:lnTo>
                    <a:pt x="370" y="196"/>
                  </a:lnTo>
                  <a:lnTo>
                    <a:pt x="370" y="1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4" name="Freeform 18"/>
            <p:cNvSpPr/>
            <p:nvPr/>
          </p:nvSpPr>
          <p:spPr bwMode="auto">
            <a:xfrm>
              <a:off x="2470151" y="6061075"/>
              <a:ext cx="361950" cy="279400"/>
            </a:xfrm>
            <a:custGeom>
              <a:avLst/>
              <a:gdLst>
                <a:gd name="T0" fmla="*/ 82 w 228"/>
                <a:gd name="T1" fmla="*/ 170 h 176"/>
                <a:gd name="T2" fmla="*/ 82 w 228"/>
                <a:gd name="T3" fmla="*/ 170 h 176"/>
                <a:gd name="T4" fmla="*/ 73 w 228"/>
                <a:gd name="T5" fmla="*/ 149 h 176"/>
                <a:gd name="T6" fmla="*/ 65 w 228"/>
                <a:gd name="T7" fmla="*/ 130 h 176"/>
                <a:gd name="T8" fmla="*/ 52 w 228"/>
                <a:gd name="T9" fmla="*/ 109 h 176"/>
                <a:gd name="T10" fmla="*/ 34 w 228"/>
                <a:gd name="T11" fmla="*/ 80 h 176"/>
                <a:gd name="T12" fmla="*/ 34 w 228"/>
                <a:gd name="T13" fmla="*/ 80 h 176"/>
                <a:gd name="T14" fmla="*/ 25 w 228"/>
                <a:gd name="T15" fmla="*/ 64 h 176"/>
                <a:gd name="T16" fmla="*/ 15 w 228"/>
                <a:gd name="T17" fmla="*/ 46 h 176"/>
                <a:gd name="T18" fmla="*/ 0 w 228"/>
                <a:gd name="T19" fmla="*/ 10 h 176"/>
                <a:gd name="T20" fmla="*/ 225 w 228"/>
                <a:gd name="T21" fmla="*/ 0 h 176"/>
                <a:gd name="T22" fmla="*/ 225 w 228"/>
                <a:gd name="T23" fmla="*/ 0 h 176"/>
                <a:gd name="T24" fmla="*/ 228 w 228"/>
                <a:gd name="T25" fmla="*/ 41 h 176"/>
                <a:gd name="T26" fmla="*/ 228 w 228"/>
                <a:gd name="T27" fmla="*/ 80 h 176"/>
                <a:gd name="T28" fmla="*/ 228 w 228"/>
                <a:gd name="T29" fmla="*/ 80 h 176"/>
                <a:gd name="T30" fmla="*/ 226 w 228"/>
                <a:gd name="T31" fmla="*/ 110 h 176"/>
                <a:gd name="T32" fmla="*/ 224 w 228"/>
                <a:gd name="T33" fmla="*/ 133 h 176"/>
                <a:gd name="T34" fmla="*/ 224 w 228"/>
                <a:gd name="T35" fmla="*/ 152 h 176"/>
                <a:gd name="T36" fmla="*/ 224 w 228"/>
                <a:gd name="T37" fmla="*/ 162 h 176"/>
                <a:gd name="T38" fmla="*/ 226 w 228"/>
                <a:gd name="T39" fmla="*/ 172 h 176"/>
                <a:gd name="T40" fmla="*/ 226 w 228"/>
                <a:gd name="T41" fmla="*/ 172 h 176"/>
                <a:gd name="T42" fmla="*/ 226 w 228"/>
                <a:gd name="T43" fmla="*/ 176 h 176"/>
                <a:gd name="T44" fmla="*/ 226 w 228"/>
                <a:gd name="T45" fmla="*/ 176 h 176"/>
                <a:gd name="T46" fmla="*/ 157 w 228"/>
                <a:gd name="T47" fmla="*/ 175 h 176"/>
                <a:gd name="T48" fmla="*/ 118 w 228"/>
                <a:gd name="T49" fmla="*/ 172 h 176"/>
                <a:gd name="T50" fmla="*/ 82 w 228"/>
                <a:gd name="T51" fmla="*/ 170 h 176"/>
                <a:gd name="T52" fmla="*/ 82 w 228"/>
                <a:gd name="T53" fmla="*/ 17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176">
                  <a:moveTo>
                    <a:pt x="82" y="170"/>
                  </a:moveTo>
                  <a:lnTo>
                    <a:pt x="82" y="170"/>
                  </a:lnTo>
                  <a:lnTo>
                    <a:pt x="73" y="149"/>
                  </a:lnTo>
                  <a:lnTo>
                    <a:pt x="65" y="130"/>
                  </a:lnTo>
                  <a:lnTo>
                    <a:pt x="52" y="109"/>
                  </a:lnTo>
                  <a:lnTo>
                    <a:pt x="34" y="80"/>
                  </a:lnTo>
                  <a:lnTo>
                    <a:pt x="34" y="80"/>
                  </a:lnTo>
                  <a:lnTo>
                    <a:pt x="25" y="64"/>
                  </a:lnTo>
                  <a:lnTo>
                    <a:pt x="15" y="46"/>
                  </a:lnTo>
                  <a:lnTo>
                    <a:pt x="0" y="10"/>
                  </a:lnTo>
                  <a:lnTo>
                    <a:pt x="225" y="0"/>
                  </a:lnTo>
                  <a:lnTo>
                    <a:pt x="225" y="0"/>
                  </a:lnTo>
                  <a:lnTo>
                    <a:pt x="228" y="41"/>
                  </a:lnTo>
                  <a:lnTo>
                    <a:pt x="228" y="80"/>
                  </a:lnTo>
                  <a:lnTo>
                    <a:pt x="228" y="80"/>
                  </a:lnTo>
                  <a:lnTo>
                    <a:pt x="226" y="110"/>
                  </a:lnTo>
                  <a:lnTo>
                    <a:pt x="224" y="133"/>
                  </a:lnTo>
                  <a:lnTo>
                    <a:pt x="224" y="152"/>
                  </a:lnTo>
                  <a:lnTo>
                    <a:pt x="224" y="162"/>
                  </a:lnTo>
                  <a:lnTo>
                    <a:pt x="226" y="172"/>
                  </a:lnTo>
                  <a:lnTo>
                    <a:pt x="226" y="172"/>
                  </a:lnTo>
                  <a:lnTo>
                    <a:pt x="226" y="176"/>
                  </a:lnTo>
                  <a:lnTo>
                    <a:pt x="226" y="176"/>
                  </a:lnTo>
                  <a:lnTo>
                    <a:pt x="157" y="175"/>
                  </a:lnTo>
                  <a:lnTo>
                    <a:pt x="118" y="172"/>
                  </a:lnTo>
                  <a:lnTo>
                    <a:pt x="82" y="170"/>
                  </a:lnTo>
                  <a:lnTo>
                    <a:pt x="82" y="1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3" name="Freeform 19"/>
            <p:cNvSpPr/>
            <p:nvPr/>
          </p:nvSpPr>
          <p:spPr bwMode="auto">
            <a:xfrm>
              <a:off x="3044826" y="5083175"/>
              <a:ext cx="512763" cy="271463"/>
            </a:xfrm>
            <a:custGeom>
              <a:avLst/>
              <a:gdLst>
                <a:gd name="T0" fmla="*/ 0 w 323"/>
                <a:gd name="T1" fmla="*/ 0 h 171"/>
                <a:gd name="T2" fmla="*/ 323 w 323"/>
                <a:gd name="T3" fmla="*/ 0 h 171"/>
                <a:gd name="T4" fmla="*/ 306 w 323"/>
                <a:gd name="T5" fmla="*/ 140 h 171"/>
                <a:gd name="T6" fmla="*/ 306 w 323"/>
                <a:gd name="T7" fmla="*/ 140 h 171"/>
                <a:gd name="T8" fmla="*/ 305 w 323"/>
                <a:gd name="T9" fmla="*/ 147 h 171"/>
                <a:gd name="T10" fmla="*/ 302 w 323"/>
                <a:gd name="T11" fmla="*/ 152 h 171"/>
                <a:gd name="T12" fmla="*/ 296 w 323"/>
                <a:gd name="T13" fmla="*/ 157 h 171"/>
                <a:gd name="T14" fmla="*/ 291 w 323"/>
                <a:gd name="T15" fmla="*/ 161 h 171"/>
                <a:gd name="T16" fmla="*/ 286 w 323"/>
                <a:gd name="T17" fmla="*/ 164 h 171"/>
                <a:gd name="T18" fmla="*/ 279 w 323"/>
                <a:gd name="T19" fmla="*/ 167 h 171"/>
                <a:gd name="T20" fmla="*/ 272 w 323"/>
                <a:gd name="T21" fmla="*/ 168 h 171"/>
                <a:gd name="T22" fmla="*/ 267 w 323"/>
                <a:gd name="T23" fmla="*/ 168 h 171"/>
                <a:gd name="T24" fmla="*/ 0 w 323"/>
                <a:gd name="T25" fmla="*/ 171 h 171"/>
                <a:gd name="T26" fmla="*/ 0 w 323"/>
                <a:gd name="T27"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171">
                  <a:moveTo>
                    <a:pt x="0" y="0"/>
                  </a:moveTo>
                  <a:lnTo>
                    <a:pt x="323" y="0"/>
                  </a:lnTo>
                  <a:lnTo>
                    <a:pt x="306" y="140"/>
                  </a:lnTo>
                  <a:lnTo>
                    <a:pt x="306" y="140"/>
                  </a:lnTo>
                  <a:lnTo>
                    <a:pt x="305" y="147"/>
                  </a:lnTo>
                  <a:lnTo>
                    <a:pt x="302" y="152"/>
                  </a:lnTo>
                  <a:lnTo>
                    <a:pt x="296" y="157"/>
                  </a:lnTo>
                  <a:lnTo>
                    <a:pt x="291" y="161"/>
                  </a:lnTo>
                  <a:lnTo>
                    <a:pt x="286" y="164"/>
                  </a:lnTo>
                  <a:lnTo>
                    <a:pt x="279" y="167"/>
                  </a:lnTo>
                  <a:lnTo>
                    <a:pt x="272" y="168"/>
                  </a:lnTo>
                  <a:lnTo>
                    <a:pt x="267" y="168"/>
                  </a:lnTo>
                  <a:lnTo>
                    <a:pt x="0" y="17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4" name="Freeform 20"/>
            <p:cNvSpPr/>
            <p:nvPr/>
          </p:nvSpPr>
          <p:spPr bwMode="auto">
            <a:xfrm>
              <a:off x="3049588" y="5083175"/>
              <a:ext cx="508000" cy="269875"/>
            </a:xfrm>
            <a:custGeom>
              <a:avLst/>
              <a:gdLst>
                <a:gd name="T0" fmla="*/ 0 w 320"/>
                <a:gd name="T1" fmla="*/ 0 h 170"/>
                <a:gd name="T2" fmla="*/ 0 w 320"/>
                <a:gd name="T3" fmla="*/ 0 h 170"/>
                <a:gd name="T4" fmla="*/ 320 w 320"/>
                <a:gd name="T5" fmla="*/ 0 h 170"/>
                <a:gd name="T6" fmla="*/ 320 w 320"/>
                <a:gd name="T7" fmla="*/ 0 h 170"/>
                <a:gd name="T8" fmla="*/ 303 w 320"/>
                <a:gd name="T9" fmla="*/ 140 h 170"/>
                <a:gd name="T10" fmla="*/ 303 w 320"/>
                <a:gd name="T11" fmla="*/ 140 h 170"/>
                <a:gd name="T12" fmla="*/ 302 w 320"/>
                <a:gd name="T13" fmla="*/ 147 h 170"/>
                <a:gd name="T14" fmla="*/ 299 w 320"/>
                <a:gd name="T15" fmla="*/ 152 h 170"/>
                <a:gd name="T16" fmla="*/ 293 w 320"/>
                <a:gd name="T17" fmla="*/ 157 h 170"/>
                <a:gd name="T18" fmla="*/ 288 w 320"/>
                <a:gd name="T19" fmla="*/ 161 h 170"/>
                <a:gd name="T20" fmla="*/ 283 w 320"/>
                <a:gd name="T21" fmla="*/ 164 h 170"/>
                <a:gd name="T22" fmla="*/ 276 w 320"/>
                <a:gd name="T23" fmla="*/ 167 h 170"/>
                <a:gd name="T24" fmla="*/ 269 w 320"/>
                <a:gd name="T25" fmla="*/ 168 h 170"/>
                <a:gd name="T26" fmla="*/ 264 w 320"/>
                <a:gd name="T27" fmla="*/ 168 h 170"/>
                <a:gd name="T28" fmla="*/ 264 w 320"/>
                <a:gd name="T29" fmla="*/ 168 h 170"/>
                <a:gd name="T30" fmla="*/ 1 w 320"/>
                <a:gd name="T31" fmla="*/ 170 h 170"/>
                <a:gd name="T32" fmla="*/ 1 w 320"/>
                <a:gd name="T33" fmla="*/ 170 h 170"/>
                <a:gd name="T34" fmla="*/ 0 w 320"/>
                <a:gd name="T35" fmla="*/ 0 h 170"/>
                <a:gd name="T36" fmla="*/ 0 w 320"/>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0" h="170">
                  <a:moveTo>
                    <a:pt x="0" y="0"/>
                  </a:moveTo>
                  <a:lnTo>
                    <a:pt x="0" y="0"/>
                  </a:lnTo>
                  <a:lnTo>
                    <a:pt x="320" y="0"/>
                  </a:lnTo>
                  <a:lnTo>
                    <a:pt x="320" y="0"/>
                  </a:lnTo>
                  <a:lnTo>
                    <a:pt x="303" y="140"/>
                  </a:lnTo>
                  <a:lnTo>
                    <a:pt x="303" y="140"/>
                  </a:lnTo>
                  <a:lnTo>
                    <a:pt x="302" y="147"/>
                  </a:lnTo>
                  <a:lnTo>
                    <a:pt x="299" y="152"/>
                  </a:lnTo>
                  <a:lnTo>
                    <a:pt x="293" y="157"/>
                  </a:lnTo>
                  <a:lnTo>
                    <a:pt x="288" y="161"/>
                  </a:lnTo>
                  <a:lnTo>
                    <a:pt x="283" y="164"/>
                  </a:lnTo>
                  <a:lnTo>
                    <a:pt x="276" y="167"/>
                  </a:lnTo>
                  <a:lnTo>
                    <a:pt x="269" y="168"/>
                  </a:lnTo>
                  <a:lnTo>
                    <a:pt x="264" y="168"/>
                  </a:lnTo>
                  <a:lnTo>
                    <a:pt x="264" y="168"/>
                  </a:lnTo>
                  <a:lnTo>
                    <a:pt x="1" y="170"/>
                  </a:lnTo>
                  <a:lnTo>
                    <a:pt x="1" y="17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5" name="Freeform 21"/>
            <p:cNvSpPr/>
            <p:nvPr/>
          </p:nvSpPr>
          <p:spPr bwMode="auto">
            <a:xfrm>
              <a:off x="3055938" y="5083175"/>
              <a:ext cx="501650" cy="269875"/>
            </a:xfrm>
            <a:custGeom>
              <a:avLst/>
              <a:gdLst>
                <a:gd name="T0" fmla="*/ 0 w 316"/>
                <a:gd name="T1" fmla="*/ 0 h 170"/>
                <a:gd name="T2" fmla="*/ 0 w 316"/>
                <a:gd name="T3" fmla="*/ 0 h 170"/>
                <a:gd name="T4" fmla="*/ 316 w 316"/>
                <a:gd name="T5" fmla="*/ 0 h 170"/>
                <a:gd name="T6" fmla="*/ 316 w 316"/>
                <a:gd name="T7" fmla="*/ 0 h 170"/>
                <a:gd name="T8" fmla="*/ 299 w 316"/>
                <a:gd name="T9" fmla="*/ 140 h 170"/>
                <a:gd name="T10" fmla="*/ 299 w 316"/>
                <a:gd name="T11" fmla="*/ 140 h 170"/>
                <a:gd name="T12" fmla="*/ 298 w 316"/>
                <a:gd name="T13" fmla="*/ 147 h 170"/>
                <a:gd name="T14" fmla="*/ 295 w 316"/>
                <a:gd name="T15" fmla="*/ 152 h 170"/>
                <a:gd name="T16" fmla="*/ 289 w 316"/>
                <a:gd name="T17" fmla="*/ 156 h 170"/>
                <a:gd name="T18" fmla="*/ 284 w 316"/>
                <a:gd name="T19" fmla="*/ 160 h 170"/>
                <a:gd name="T20" fmla="*/ 279 w 316"/>
                <a:gd name="T21" fmla="*/ 164 h 170"/>
                <a:gd name="T22" fmla="*/ 272 w 316"/>
                <a:gd name="T23" fmla="*/ 167 h 170"/>
                <a:gd name="T24" fmla="*/ 266 w 316"/>
                <a:gd name="T25" fmla="*/ 168 h 170"/>
                <a:gd name="T26" fmla="*/ 260 w 316"/>
                <a:gd name="T27" fmla="*/ 168 h 170"/>
                <a:gd name="T28" fmla="*/ 260 w 316"/>
                <a:gd name="T29" fmla="*/ 168 h 170"/>
                <a:gd name="T30" fmla="*/ 1 w 316"/>
                <a:gd name="T31" fmla="*/ 170 h 170"/>
                <a:gd name="T32" fmla="*/ 1 w 316"/>
                <a:gd name="T33" fmla="*/ 170 h 170"/>
                <a:gd name="T34" fmla="*/ 0 w 316"/>
                <a:gd name="T35" fmla="*/ 0 h 170"/>
                <a:gd name="T36" fmla="*/ 0 w 316"/>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6" h="170">
                  <a:moveTo>
                    <a:pt x="0" y="0"/>
                  </a:moveTo>
                  <a:lnTo>
                    <a:pt x="0" y="0"/>
                  </a:lnTo>
                  <a:lnTo>
                    <a:pt x="316" y="0"/>
                  </a:lnTo>
                  <a:lnTo>
                    <a:pt x="316" y="0"/>
                  </a:lnTo>
                  <a:lnTo>
                    <a:pt x="299" y="140"/>
                  </a:lnTo>
                  <a:lnTo>
                    <a:pt x="299" y="140"/>
                  </a:lnTo>
                  <a:lnTo>
                    <a:pt x="298" y="147"/>
                  </a:lnTo>
                  <a:lnTo>
                    <a:pt x="295" y="152"/>
                  </a:lnTo>
                  <a:lnTo>
                    <a:pt x="289" y="156"/>
                  </a:lnTo>
                  <a:lnTo>
                    <a:pt x="284" y="160"/>
                  </a:lnTo>
                  <a:lnTo>
                    <a:pt x="279" y="164"/>
                  </a:lnTo>
                  <a:lnTo>
                    <a:pt x="272" y="167"/>
                  </a:lnTo>
                  <a:lnTo>
                    <a:pt x="266" y="168"/>
                  </a:lnTo>
                  <a:lnTo>
                    <a:pt x="260" y="168"/>
                  </a:lnTo>
                  <a:lnTo>
                    <a:pt x="260" y="168"/>
                  </a:lnTo>
                  <a:lnTo>
                    <a:pt x="1" y="170"/>
                  </a:lnTo>
                  <a:lnTo>
                    <a:pt x="1" y="17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6" name="Freeform 22"/>
            <p:cNvSpPr/>
            <p:nvPr/>
          </p:nvSpPr>
          <p:spPr bwMode="auto">
            <a:xfrm>
              <a:off x="3062288" y="5083175"/>
              <a:ext cx="495300" cy="266700"/>
            </a:xfrm>
            <a:custGeom>
              <a:avLst/>
              <a:gdLst>
                <a:gd name="T0" fmla="*/ 0 w 312"/>
                <a:gd name="T1" fmla="*/ 0 h 168"/>
                <a:gd name="T2" fmla="*/ 0 w 312"/>
                <a:gd name="T3" fmla="*/ 0 h 168"/>
                <a:gd name="T4" fmla="*/ 312 w 312"/>
                <a:gd name="T5" fmla="*/ 0 h 168"/>
                <a:gd name="T6" fmla="*/ 312 w 312"/>
                <a:gd name="T7" fmla="*/ 0 h 168"/>
                <a:gd name="T8" fmla="*/ 295 w 312"/>
                <a:gd name="T9" fmla="*/ 140 h 168"/>
                <a:gd name="T10" fmla="*/ 295 w 312"/>
                <a:gd name="T11" fmla="*/ 140 h 168"/>
                <a:gd name="T12" fmla="*/ 294 w 312"/>
                <a:gd name="T13" fmla="*/ 147 h 168"/>
                <a:gd name="T14" fmla="*/ 291 w 312"/>
                <a:gd name="T15" fmla="*/ 152 h 168"/>
                <a:gd name="T16" fmla="*/ 285 w 312"/>
                <a:gd name="T17" fmla="*/ 156 h 168"/>
                <a:gd name="T18" fmla="*/ 280 w 312"/>
                <a:gd name="T19" fmla="*/ 160 h 168"/>
                <a:gd name="T20" fmla="*/ 275 w 312"/>
                <a:gd name="T21" fmla="*/ 164 h 168"/>
                <a:gd name="T22" fmla="*/ 269 w 312"/>
                <a:gd name="T23" fmla="*/ 167 h 168"/>
                <a:gd name="T24" fmla="*/ 262 w 312"/>
                <a:gd name="T25" fmla="*/ 168 h 168"/>
                <a:gd name="T26" fmla="*/ 257 w 312"/>
                <a:gd name="T27" fmla="*/ 168 h 168"/>
                <a:gd name="T28" fmla="*/ 257 w 312"/>
                <a:gd name="T29" fmla="*/ 168 h 168"/>
                <a:gd name="T30" fmla="*/ 0 w 312"/>
                <a:gd name="T31" fmla="*/ 168 h 168"/>
                <a:gd name="T32" fmla="*/ 0 w 312"/>
                <a:gd name="T33" fmla="*/ 168 h 168"/>
                <a:gd name="T34" fmla="*/ 0 w 312"/>
                <a:gd name="T35" fmla="*/ 0 h 168"/>
                <a:gd name="T36" fmla="*/ 0 w 312"/>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2" h="168">
                  <a:moveTo>
                    <a:pt x="0" y="0"/>
                  </a:moveTo>
                  <a:lnTo>
                    <a:pt x="0" y="0"/>
                  </a:lnTo>
                  <a:lnTo>
                    <a:pt x="312" y="0"/>
                  </a:lnTo>
                  <a:lnTo>
                    <a:pt x="312" y="0"/>
                  </a:lnTo>
                  <a:lnTo>
                    <a:pt x="295" y="140"/>
                  </a:lnTo>
                  <a:lnTo>
                    <a:pt x="295" y="140"/>
                  </a:lnTo>
                  <a:lnTo>
                    <a:pt x="294" y="147"/>
                  </a:lnTo>
                  <a:lnTo>
                    <a:pt x="291" y="152"/>
                  </a:lnTo>
                  <a:lnTo>
                    <a:pt x="285" y="156"/>
                  </a:lnTo>
                  <a:lnTo>
                    <a:pt x="280" y="160"/>
                  </a:lnTo>
                  <a:lnTo>
                    <a:pt x="275" y="164"/>
                  </a:lnTo>
                  <a:lnTo>
                    <a:pt x="269" y="167"/>
                  </a:lnTo>
                  <a:lnTo>
                    <a:pt x="262" y="168"/>
                  </a:lnTo>
                  <a:lnTo>
                    <a:pt x="257" y="168"/>
                  </a:lnTo>
                  <a:lnTo>
                    <a:pt x="257" y="168"/>
                  </a:lnTo>
                  <a:lnTo>
                    <a:pt x="0" y="168"/>
                  </a:lnTo>
                  <a:lnTo>
                    <a:pt x="0" y="168"/>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7" name="Freeform 23"/>
            <p:cNvSpPr/>
            <p:nvPr/>
          </p:nvSpPr>
          <p:spPr bwMode="auto">
            <a:xfrm>
              <a:off x="3068638" y="5083175"/>
              <a:ext cx="488950" cy="266700"/>
            </a:xfrm>
            <a:custGeom>
              <a:avLst/>
              <a:gdLst>
                <a:gd name="T0" fmla="*/ 0 w 308"/>
                <a:gd name="T1" fmla="*/ 0 h 168"/>
                <a:gd name="T2" fmla="*/ 0 w 308"/>
                <a:gd name="T3" fmla="*/ 0 h 168"/>
                <a:gd name="T4" fmla="*/ 308 w 308"/>
                <a:gd name="T5" fmla="*/ 0 h 168"/>
                <a:gd name="T6" fmla="*/ 308 w 308"/>
                <a:gd name="T7" fmla="*/ 0 h 168"/>
                <a:gd name="T8" fmla="*/ 291 w 308"/>
                <a:gd name="T9" fmla="*/ 140 h 168"/>
                <a:gd name="T10" fmla="*/ 291 w 308"/>
                <a:gd name="T11" fmla="*/ 140 h 168"/>
                <a:gd name="T12" fmla="*/ 290 w 308"/>
                <a:gd name="T13" fmla="*/ 147 h 168"/>
                <a:gd name="T14" fmla="*/ 287 w 308"/>
                <a:gd name="T15" fmla="*/ 152 h 168"/>
                <a:gd name="T16" fmla="*/ 281 w 308"/>
                <a:gd name="T17" fmla="*/ 156 h 168"/>
                <a:gd name="T18" fmla="*/ 277 w 308"/>
                <a:gd name="T19" fmla="*/ 160 h 168"/>
                <a:gd name="T20" fmla="*/ 271 w 308"/>
                <a:gd name="T21" fmla="*/ 164 h 168"/>
                <a:gd name="T22" fmla="*/ 265 w 308"/>
                <a:gd name="T23" fmla="*/ 166 h 168"/>
                <a:gd name="T24" fmla="*/ 258 w 308"/>
                <a:gd name="T25" fmla="*/ 168 h 168"/>
                <a:gd name="T26" fmla="*/ 253 w 308"/>
                <a:gd name="T27" fmla="*/ 168 h 168"/>
                <a:gd name="T28" fmla="*/ 253 w 308"/>
                <a:gd name="T29" fmla="*/ 168 h 168"/>
                <a:gd name="T30" fmla="*/ 0 w 308"/>
                <a:gd name="T31" fmla="*/ 167 h 168"/>
                <a:gd name="T32" fmla="*/ 0 w 308"/>
                <a:gd name="T33" fmla="*/ 167 h 168"/>
                <a:gd name="T34" fmla="*/ 0 w 308"/>
                <a:gd name="T35" fmla="*/ 0 h 168"/>
                <a:gd name="T36" fmla="*/ 0 w 308"/>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8" h="168">
                  <a:moveTo>
                    <a:pt x="0" y="0"/>
                  </a:moveTo>
                  <a:lnTo>
                    <a:pt x="0" y="0"/>
                  </a:lnTo>
                  <a:lnTo>
                    <a:pt x="308" y="0"/>
                  </a:lnTo>
                  <a:lnTo>
                    <a:pt x="308" y="0"/>
                  </a:lnTo>
                  <a:lnTo>
                    <a:pt x="291" y="140"/>
                  </a:lnTo>
                  <a:lnTo>
                    <a:pt x="291" y="140"/>
                  </a:lnTo>
                  <a:lnTo>
                    <a:pt x="290" y="147"/>
                  </a:lnTo>
                  <a:lnTo>
                    <a:pt x="287" y="152"/>
                  </a:lnTo>
                  <a:lnTo>
                    <a:pt x="281" y="156"/>
                  </a:lnTo>
                  <a:lnTo>
                    <a:pt x="277" y="160"/>
                  </a:lnTo>
                  <a:lnTo>
                    <a:pt x="271" y="164"/>
                  </a:lnTo>
                  <a:lnTo>
                    <a:pt x="265" y="166"/>
                  </a:lnTo>
                  <a:lnTo>
                    <a:pt x="258" y="168"/>
                  </a:lnTo>
                  <a:lnTo>
                    <a:pt x="253" y="168"/>
                  </a:lnTo>
                  <a:lnTo>
                    <a:pt x="253" y="168"/>
                  </a:lnTo>
                  <a:lnTo>
                    <a:pt x="0" y="167"/>
                  </a:lnTo>
                  <a:lnTo>
                    <a:pt x="0" y="167"/>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8" name="Freeform 24"/>
            <p:cNvSpPr/>
            <p:nvPr/>
          </p:nvSpPr>
          <p:spPr bwMode="auto">
            <a:xfrm>
              <a:off x="3074988" y="5083175"/>
              <a:ext cx="482600" cy="266700"/>
            </a:xfrm>
            <a:custGeom>
              <a:avLst/>
              <a:gdLst>
                <a:gd name="T0" fmla="*/ 0 w 304"/>
                <a:gd name="T1" fmla="*/ 0 h 168"/>
                <a:gd name="T2" fmla="*/ 0 w 304"/>
                <a:gd name="T3" fmla="*/ 0 h 168"/>
                <a:gd name="T4" fmla="*/ 304 w 304"/>
                <a:gd name="T5" fmla="*/ 0 h 168"/>
                <a:gd name="T6" fmla="*/ 304 w 304"/>
                <a:gd name="T7" fmla="*/ 0 h 168"/>
                <a:gd name="T8" fmla="*/ 287 w 304"/>
                <a:gd name="T9" fmla="*/ 140 h 168"/>
                <a:gd name="T10" fmla="*/ 287 w 304"/>
                <a:gd name="T11" fmla="*/ 140 h 168"/>
                <a:gd name="T12" fmla="*/ 286 w 304"/>
                <a:gd name="T13" fmla="*/ 147 h 168"/>
                <a:gd name="T14" fmla="*/ 283 w 304"/>
                <a:gd name="T15" fmla="*/ 152 h 168"/>
                <a:gd name="T16" fmla="*/ 279 w 304"/>
                <a:gd name="T17" fmla="*/ 156 h 168"/>
                <a:gd name="T18" fmla="*/ 273 w 304"/>
                <a:gd name="T19" fmla="*/ 160 h 168"/>
                <a:gd name="T20" fmla="*/ 267 w 304"/>
                <a:gd name="T21" fmla="*/ 164 h 168"/>
                <a:gd name="T22" fmla="*/ 261 w 304"/>
                <a:gd name="T23" fmla="*/ 166 h 168"/>
                <a:gd name="T24" fmla="*/ 254 w 304"/>
                <a:gd name="T25" fmla="*/ 167 h 168"/>
                <a:gd name="T26" fmla="*/ 249 w 304"/>
                <a:gd name="T27" fmla="*/ 168 h 168"/>
                <a:gd name="T28" fmla="*/ 249 w 304"/>
                <a:gd name="T29" fmla="*/ 168 h 168"/>
                <a:gd name="T30" fmla="*/ 0 w 304"/>
                <a:gd name="T31" fmla="*/ 166 h 168"/>
                <a:gd name="T32" fmla="*/ 0 w 304"/>
                <a:gd name="T33" fmla="*/ 166 h 168"/>
                <a:gd name="T34" fmla="*/ 0 w 304"/>
                <a:gd name="T35" fmla="*/ 0 h 168"/>
                <a:gd name="T36" fmla="*/ 0 w 304"/>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4" h="168">
                  <a:moveTo>
                    <a:pt x="0" y="0"/>
                  </a:moveTo>
                  <a:lnTo>
                    <a:pt x="0" y="0"/>
                  </a:lnTo>
                  <a:lnTo>
                    <a:pt x="304" y="0"/>
                  </a:lnTo>
                  <a:lnTo>
                    <a:pt x="304" y="0"/>
                  </a:lnTo>
                  <a:lnTo>
                    <a:pt x="287" y="140"/>
                  </a:lnTo>
                  <a:lnTo>
                    <a:pt x="287" y="140"/>
                  </a:lnTo>
                  <a:lnTo>
                    <a:pt x="286" y="147"/>
                  </a:lnTo>
                  <a:lnTo>
                    <a:pt x="283" y="152"/>
                  </a:lnTo>
                  <a:lnTo>
                    <a:pt x="279" y="156"/>
                  </a:lnTo>
                  <a:lnTo>
                    <a:pt x="273" y="160"/>
                  </a:lnTo>
                  <a:lnTo>
                    <a:pt x="267" y="164"/>
                  </a:lnTo>
                  <a:lnTo>
                    <a:pt x="261" y="166"/>
                  </a:lnTo>
                  <a:lnTo>
                    <a:pt x="254" y="167"/>
                  </a:lnTo>
                  <a:lnTo>
                    <a:pt x="249" y="168"/>
                  </a:lnTo>
                  <a:lnTo>
                    <a:pt x="249" y="168"/>
                  </a:lnTo>
                  <a:lnTo>
                    <a:pt x="0" y="166"/>
                  </a:lnTo>
                  <a:lnTo>
                    <a:pt x="0" y="16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9" name="Freeform 25"/>
            <p:cNvSpPr/>
            <p:nvPr/>
          </p:nvSpPr>
          <p:spPr bwMode="auto">
            <a:xfrm>
              <a:off x="3081338" y="5083175"/>
              <a:ext cx="476250" cy="266700"/>
            </a:xfrm>
            <a:custGeom>
              <a:avLst/>
              <a:gdLst>
                <a:gd name="T0" fmla="*/ 0 w 300"/>
                <a:gd name="T1" fmla="*/ 0 h 168"/>
                <a:gd name="T2" fmla="*/ 0 w 300"/>
                <a:gd name="T3" fmla="*/ 0 h 168"/>
                <a:gd name="T4" fmla="*/ 300 w 300"/>
                <a:gd name="T5" fmla="*/ 0 h 168"/>
                <a:gd name="T6" fmla="*/ 300 w 300"/>
                <a:gd name="T7" fmla="*/ 0 h 168"/>
                <a:gd name="T8" fmla="*/ 283 w 300"/>
                <a:gd name="T9" fmla="*/ 140 h 168"/>
                <a:gd name="T10" fmla="*/ 283 w 300"/>
                <a:gd name="T11" fmla="*/ 140 h 168"/>
                <a:gd name="T12" fmla="*/ 282 w 300"/>
                <a:gd name="T13" fmla="*/ 147 h 168"/>
                <a:gd name="T14" fmla="*/ 279 w 300"/>
                <a:gd name="T15" fmla="*/ 152 h 168"/>
                <a:gd name="T16" fmla="*/ 275 w 300"/>
                <a:gd name="T17" fmla="*/ 156 h 168"/>
                <a:gd name="T18" fmla="*/ 269 w 300"/>
                <a:gd name="T19" fmla="*/ 160 h 168"/>
                <a:gd name="T20" fmla="*/ 264 w 300"/>
                <a:gd name="T21" fmla="*/ 163 h 168"/>
                <a:gd name="T22" fmla="*/ 257 w 300"/>
                <a:gd name="T23" fmla="*/ 166 h 168"/>
                <a:gd name="T24" fmla="*/ 252 w 300"/>
                <a:gd name="T25" fmla="*/ 167 h 168"/>
                <a:gd name="T26" fmla="*/ 245 w 300"/>
                <a:gd name="T27" fmla="*/ 168 h 168"/>
                <a:gd name="T28" fmla="*/ 245 w 300"/>
                <a:gd name="T29" fmla="*/ 168 h 168"/>
                <a:gd name="T30" fmla="*/ 0 w 300"/>
                <a:gd name="T31" fmla="*/ 164 h 168"/>
                <a:gd name="T32" fmla="*/ 0 w 300"/>
                <a:gd name="T33" fmla="*/ 164 h 168"/>
                <a:gd name="T34" fmla="*/ 0 w 300"/>
                <a:gd name="T35" fmla="*/ 0 h 168"/>
                <a:gd name="T36" fmla="*/ 0 w 300"/>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0" h="168">
                  <a:moveTo>
                    <a:pt x="0" y="0"/>
                  </a:moveTo>
                  <a:lnTo>
                    <a:pt x="0" y="0"/>
                  </a:lnTo>
                  <a:lnTo>
                    <a:pt x="300" y="0"/>
                  </a:lnTo>
                  <a:lnTo>
                    <a:pt x="300" y="0"/>
                  </a:lnTo>
                  <a:lnTo>
                    <a:pt x="283" y="140"/>
                  </a:lnTo>
                  <a:lnTo>
                    <a:pt x="283" y="140"/>
                  </a:lnTo>
                  <a:lnTo>
                    <a:pt x="282" y="147"/>
                  </a:lnTo>
                  <a:lnTo>
                    <a:pt x="279" y="152"/>
                  </a:lnTo>
                  <a:lnTo>
                    <a:pt x="275" y="156"/>
                  </a:lnTo>
                  <a:lnTo>
                    <a:pt x="269" y="160"/>
                  </a:lnTo>
                  <a:lnTo>
                    <a:pt x="264" y="163"/>
                  </a:lnTo>
                  <a:lnTo>
                    <a:pt x="257" y="166"/>
                  </a:lnTo>
                  <a:lnTo>
                    <a:pt x="252" y="167"/>
                  </a:lnTo>
                  <a:lnTo>
                    <a:pt x="245" y="168"/>
                  </a:lnTo>
                  <a:lnTo>
                    <a:pt x="245" y="168"/>
                  </a:lnTo>
                  <a:lnTo>
                    <a:pt x="0" y="164"/>
                  </a:lnTo>
                  <a:lnTo>
                    <a:pt x="0" y="164"/>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00" name="Freeform 26"/>
            <p:cNvSpPr/>
            <p:nvPr/>
          </p:nvSpPr>
          <p:spPr bwMode="auto">
            <a:xfrm>
              <a:off x="3086101" y="5083175"/>
              <a:ext cx="471488" cy="266700"/>
            </a:xfrm>
            <a:custGeom>
              <a:avLst/>
              <a:gdLst>
                <a:gd name="T0" fmla="*/ 0 w 297"/>
                <a:gd name="T1" fmla="*/ 0 h 168"/>
                <a:gd name="T2" fmla="*/ 0 w 297"/>
                <a:gd name="T3" fmla="*/ 0 h 168"/>
                <a:gd name="T4" fmla="*/ 297 w 297"/>
                <a:gd name="T5" fmla="*/ 0 h 168"/>
                <a:gd name="T6" fmla="*/ 297 w 297"/>
                <a:gd name="T7" fmla="*/ 0 h 168"/>
                <a:gd name="T8" fmla="*/ 280 w 297"/>
                <a:gd name="T9" fmla="*/ 140 h 168"/>
                <a:gd name="T10" fmla="*/ 280 w 297"/>
                <a:gd name="T11" fmla="*/ 140 h 168"/>
                <a:gd name="T12" fmla="*/ 279 w 297"/>
                <a:gd name="T13" fmla="*/ 147 h 168"/>
                <a:gd name="T14" fmla="*/ 276 w 297"/>
                <a:gd name="T15" fmla="*/ 152 h 168"/>
                <a:gd name="T16" fmla="*/ 272 w 297"/>
                <a:gd name="T17" fmla="*/ 156 h 168"/>
                <a:gd name="T18" fmla="*/ 266 w 297"/>
                <a:gd name="T19" fmla="*/ 160 h 168"/>
                <a:gd name="T20" fmla="*/ 261 w 297"/>
                <a:gd name="T21" fmla="*/ 163 h 168"/>
                <a:gd name="T22" fmla="*/ 254 w 297"/>
                <a:gd name="T23" fmla="*/ 166 h 168"/>
                <a:gd name="T24" fmla="*/ 249 w 297"/>
                <a:gd name="T25" fmla="*/ 167 h 168"/>
                <a:gd name="T26" fmla="*/ 243 w 297"/>
                <a:gd name="T27" fmla="*/ 168 h 168"/>
                <a:gd name="T28" fmla="*/ 243 w 297"/>
                <a:gd name="T29" fmla="*/ 168 h 168"/>
                <a:gd name="T30" fmla="*/ 1 w 297"/>
                <a:gd name="T31" fmla="*/ 163 h 168"/>
                <a:gd name="T32" fmla="*/ 1 w 297"/>
                <a:gd name="T33" fmla="*/ 163 h 168"/>
                <a:gd name="T34" fmla="*/ 0 w 297"/>
                <a:gd name="T35" fmla="*/ 0 h 168"/>
                <a:gd name="T36" fmla="*/ 0 w 297"/>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168">
                  <a:moveTo>
                    <a:pt x="0" y="0"/>
                  </a:moveTo>
                  <a:lnTo>
                    <a:pt x="0" y="0"/>
                  </a:lnTo>
                  <a:lnTo>
                    <a:pt x="297" y="0"/>
                  </a:lnTo>
                  <a:lnTo>
                    <a:pt x="297" y="0"/>
                  </a:lnTo>
                  <a:lnTo>
                    <a:pt x="280" y="140"/>
                  </a:lnTo>
                  <a:lnTo>
                    <a:pt x="280" y="140"/>
                  </a:lnTo>
                  <a:lnTo>
                    <a:pt x="279" y="147"/>
                  </a:lnTo>
                  <a:lnTo>
                    <a:pt x="276" y="152"/>
                  </a:lnTo>
                  <a:lnTo>
                    <a:pt x="272" y="156"/>
                  </a:lnTo>
                  <a:lnTo>
                    <a:pt x="266" y="160"/>
                  </a:lnTo>
                  <a:lnTo>
                    <a:pt x="261" y="163"/>
                  </a:lnTo>
                  <a:lnTo>
                    <a:pt x="254" y="166"/>
                  </a:lnTo>
                  <a:lnTo>
                    <a:pt x="249" y="167"/>
                  </a:lnTo>
                  <a:lnTo>
                    <a:pt x="243" y="168"/>
                  </a:lnTo>
                  <a:lnTo>
                    <a:pt x="243" y="168"/>
                  </a:lnTo>
                  <a:lnTo>
                    <a:pt x="1" y="163"/>
                  </a:lnTo>
                  <a:lnTo>
                    <a:pt x="1" y="16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7" name="Freeform 27"/>
            <p:cNvSpPr/>
            <p:nvPr/>
          </p:nvSpPr>
          <p:spPr bwMode="auto">
            <a:xfrm>
              <a:off x="3092451" y="5083175"/>
              <a:ext cx="465138" cy="266700"/>
            </a:xfrm>
            <a:custGeom>
              <a:avLst/>
              <a:gdLst>
                <a:gd name="T0" fmla="*/ 0 w 293"/>
                <a:gd name="T1" fmla="*/ 0 h 168"/>
                <a:gd name="T2" fmla="*/ 0 w 293"/>
                <a:gd name="T3" fmla="*/ 0 h 168"/>
                <a:gd name="T4" fmla="*/ 293 w 293"/>
                <a:gd name="T5" fmla="*/ 0 h 168"/>
                <a:gd name="T6" fmla="*/ 293 w 293"/>
                <a:gd name="T7" fmla="*/ 0 h 168"/>
                <a:gd name="T8" fmla="*/ 276 w 293"/>
                <a:gd name="T9" fmla="*/ 140 h 168"/>
                <a:gd name="T10" fmla="*/ 276 w 293"/>
                <a:gd name="T11" fmla="*/ 140 h 168"/>
                <a:gd name="T12" fmla="*/ 275 w 293"/>
                <a:gd name="T13" fmla="*/ 147 h 168"/>
                <a:gd name="T14" fmla="*/ 272 w 293"/>
                <a:gd name="T15" fmla="*/ 152 h 168"/>
                <a:gd name="T16" fmla="*/ 268 w 293"/>
                <a:gd name="T17" fmla="*/ 156 h 168"/>
                <a:gd name="T18" fmla="*/ 262 w 293"/>
                <a:gd name="T19" fmla="*/ 160 h 168"/>
                <a:gd name="T20" fmla="*/ 257 w 293"/>
                <a:gd name="T21" fmla="*/ 163 h 168"/>
                <a:gd name="T22" fmla="*/ 250 w 293"/>
                <a:gd name="T23" fmla="*/ 166 h 168"/>
                <a:gd name="T24" fmla="*/ 245 w 293"/>
                <a:gd name="T25" fmla="*/ 167 h 168"/>
                <a:gd name="T26" fmla="*/ 239 w 293"/>
                <a:gd name="T27" fmla="*/ 168 h 168"/>
                <a:gd name="T28" fmla="*/ 239 w 293"/>
                <a:gd name="T29" fmla="*/ 168 h 168"/>
                <a:gd name="T30" fmla="*/ 0 w 293"/>
                <a:gd name="T31" fmla="*/ 163 h 168"/>
                <a:gd name="T32" fmla="*/ 0 w 293"/>
                <a:gd name="T33" fmla="*/ 163 h 168"/>
                <a:gd name="T34" fmla="*/ 0 w 293"/>
                <a:gd name="T35" fmla="*/ 0 h 168"/>
                <a:gd name="T36" fmla="*/ 0 w 293"/>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3" h="168">
                  <a:moveTo>
                    <a:pt x="0" y="0"/>
                  </a:moveTo>
                  <a:lnTo>
                    <a:pt x="0" y="0"/>
                  </a:lnTo>
                  <a:lnTo>
                    <a:pt x="293" y="0"/>
                  </a:lnTo>
                  <a:lnTo>
                    <a:pt x="293" y="0"/>
                  </a:lnTo>
                  <a:lnTo>
                    <a:pt x="276" y="140"/>
                  </a:lnTo>
                  <a:lnTo>
                    <a:pt x="276" y="140"/>
                  </a:lnTo>
                  <a:lnTo>
                    <a:pt x="275" y="147"/>
                  </a:lnTo>
                  <a:lnTo>
                    <a:pt x="272" y="152"/>
                  </a:lnTo>
                  <a:lnTo>
                    <a:pt x="268" y="156"/>
                  </a:lnTo>
                  <a:lnTo>
                    <a:pt x="262" y="160"/>
                  </a:lnTo>
                  <a:lnTo>
                    <a:pt x="257" y="163"/>
                  </a:lnTo>
                  <a:lnTo>
                    <a:pt x="250" y="166"/>
                  </a:lnTo>
                  <a:lnTo>
                    <a:pt x="245" y="167"/>
                  </a:lnTo>
                  <a:lnTo>
                    <a:pt x="239" y="168"/>
                  </a:lnTo>
                  <a:lnTo>
                    <a:pt x="239" y="168"/>
                  </a:lnTo>
                  <a:lnTo>
                    <a:pt x="0" y="163"/>
                  </a:lnTo>
                  <a:lnTo>
                    <a:pt x="0" y="16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8" name="Freeform 28"/>
            <p:cNvSpPr/>
            <p:nvPr/>
          </p:nvSpPr>
          <p:spPr bwMode="auto">
            <a:xfrm>
              <a:off x="3098801" y="5083175"/>
              <a:ext cx="458788" cy="266700"/>
            </a:xfrm>
            <a:custGeom>
              <a:avLst/>
              <a:gdLst>
                <a:gd name="T0" fmla="*/ 0 w 289"/>
                <a:gd name="T1" fmla="*/ 0 h 168"/>
                <a:gd name="T2" fmla="*/ 0 w 289"/>
                <a:gd name="T3" fmla="*/ 0 h 168"/>
                <a:gd name="T4" fmla="*/ 289 w 289"/>
                <a:gd name="T5" fmla="*/ 0 h 168"/>
                <a:gd name="T6" fmla="*/ 289 w 289"/>
                <a:gd name="T7" fmla="*/ 0 h 168"/>
                <a:gd name="T8" fmla="*/ 272 w 289"/>
                <a:gd name="T9" fmla="*/ 140 h 168"/>
                <a:gd name="T10" fmla="*/ 272 w 289"/>
                <a:gd name="T11" fmla="*/ 140 h 168"/>
                <a:gd name="T12" fmla="*/ 271 w 289"/>
                <a:gd name="T13" fmla="*/ 147 h 168"/>
                <a:gd name="T14" fmla="*/ 268 w 289"/>
                <a:gd name="T15" fmla="*/ 151 h 168"/>
                <a:gd name="T16" fmla="*/ 264 w 289"/>
                <a:gd name="T17" fmla="*/ 156 h 168"/>
                <a:gd name="T18" fmla="*/ 258 w 289"/>
                <a:gd name="T19" fmla="*/ 160 h 168"/>
                <a:gd name="T20" fmla="*/ 253 w 289"/>
                <a:gd name="T21" fmla="*/ 163 h 168"/>
                <a:gd name="T22" fmla="*/ 248 w 289"/>
                <a:gd name="T23" fmla="*/ 166 h 168"/>
                <a:gd name="T24" fmla="*/ 235 w 289"/>
                <a:gd name="T25" fmla="*/ 168 h 168"/>
                <a:gd name="T26" fmla="*/ 235 w 289"/>
                <a:gd name="T27" fmla="*/ 168 h 168"/>
                <a:gd name="T28" fmla="*/ 0 w 289"/>
                <a:gd name="T29" fmla="*/ 161 h 168"/>
                <a:gd name="T30" fmla="*/ 0 w 289"/>
                <a:gd name="T31" fmla="*/ 161 h 168"/>
                <a:gd name="T32" fmla="*/ 0 w 289"/>
                <a:gd name="T33" fmla="*/ 0 h 168"/>
                <a:gd name="T34" fmla="*/ 0 w 289"/>
                <a:gd name="T3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9" h="168">
                  <a:moveTo>
                    <a:pt x="0" y="0"/>
                  </a:moveTo>
                  <a:lnTo>
                    <a:pt x="0" y="0"/>
                  </a:lnTo>
                  <a:lnTo>
                    <a:pt x="289" y="0"/>
                  </a:lnTo>
                  <a:lnTo>
                    <a:pt x="289" y="0"/>
                  </a:lnTo>
                  <a:lnTo>
                    <a:pt x="272" y="140"/>
                  </a:lnTo>
                  <a:lnTo>
                    <a:pt x="272" y="140"/>
                  </a:lnTo>
                  <a:lnTo>
                    <a:pt x="271" y="147"/>
                  </a:lnTo>
                  <a:lnTo>
                    <a:pt x="268" y="151"/>
                  </a:lnTo>
                  <a:lnTo>
                    <a:pt x="264" y="156"/>
                  </a:lnTo>
                  <a:lnTo>
                    <a:pt x="258" y="160"/>
                  </a:lnTo>
                  <a:lnTo>
                    <a:pt x="253" y="163"/>
                  </a:lnTo>
                  <a:lnTo>
                    <a:pt x="248" y="166"/>
                  </a:lnTo>
                  <a:lnTo>
                    <a:pt x="235" y="168"/>
                  </a:lnTo>
                  <a:lnTo>
                    <a:pt x="235" y="168"/>
                  </a:lnTo>
                  <a:lnTo>
                    <a:pt x="0" y="161"/>
                  </a:lnTo>
                  <a:lnTo>
                    <a:pt x="0" y="161"/>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9" name="Freeform 29"/>
            <p:cNvSpPr/>
            <p:nvPr/>
          </p:nvSpPr>
          <p:spPr bwMode="auto">
            <a:xfrm>
              <a:off x="3105151" y="5083175"/>
              <a:ext cx="452438" cy="265113"/>
            </a:xfrm>
            <a:custGeom>
              <a:avLst/>
              <a:gdLst>
                <a:gd name="T0" fmla="*/ 0 w 285"/>
                <a:gd name="T1" fmla="*/ 0 h 167"/>
                <a:gd name="T2" fmla="*/ 0 w 285"/>
                <a:gd name="T3" fmla="*/ 0 h 167"/>
                <a:gd name="T4" fmla="*/ 285 w 285"/>
                <a:gd name="T5" fmla="*/ 0 h 167"/>
                <a:gd name="T6" fmla="*/ 285 w 285"/>
                <a:gd name="T7" fmla="*/ 0 h 167"/>
                <a:gd name="T8" fmla="*/ 268 w 285"/>
                <a:gd name="T9" fmla="*/ 140 h 167"/>
                <a:gd name="T10" fmla="*/ 268 w 285"/>
                <a:gd name="T11" fmla="*/ 140 h 167"/>
                <a:gd name="T12" fmla="*/ 267 w 285"/>
                <a:gd name="T13" fmla="*/ 147 h 167"/>
                <a:gd name="T14" fmla="*/ 264 w 285"/>
                <a:gd name="T15" fmla="*/ 151 h 167"/>
                <a:gd name="T16" fmla="*/ 260 w 285"/>
                <a:gd name="T17" fmla="*/ 156 h 167"/>
                <a:gd name="T18" fmla="*/ 254 w 285"/>
                <a:gd name="T19" fmla="*/ 160 h 167"/>
                <a:gd name="T20" fmla="*/ 249 w 285"/>
                <a:gd name="T21" fmla="*/ 163 h 167"/>
                <a:gd name="T22" fmla="*/ 244 w 285"/>
                <a:gd name="T23" fmla="*/ 166 h 167"/>
                <a:gd name="T24" fmla="*/ 231 w 285"/>
                <a:gd name="T25" fmla="*/ 167 h 167"/>
                <a:gd name="T26" fmla="*/ 231 w 285"/>
                <a:gd name="T27" fmla="*/ 167 h 167"/>
                <a:gd name="T28" fmla="*/ 0 w 285"/>
                <a:gd name="T29" fmla="*/ 160 h 167"/>
                <a:gd name="T30" fmla="*/ 0 w 285"/>
                <a:gd name="T31" fmla="*/ 160 h 167"/>
                <a:gd name="T32" fmla="*/ 0 w 285"/>
                <a:gd name="T33" fmla="*/ 0 h 167"/>
                <a:gd name="T34" fmla="*/ 0 w 285"/>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167">
                  <a:moveTo>
                    <a:pt x="0" y="0"/>
                  </a:moveTo>
                  <a:lnTo>
                    <a:pt x="0" y="0"/>
                  </a:lnTo>
                  <a:lnTo>
                    <a:pt x="285" y="0"/>
                  </a:lnTo>
                  <a:lnTo>
                    <a:pt x="285" y="0"/>
                  </a:lnTo>
                  <a:lnTo>
                    <a:pt x="268" y="140"/>
                  </a:lnTo>
                  <a:lnTo>
                    <a:pt x="268" y="140"/>
                  </a:lnTo>
                  <a:lnTo>
                    <a:pt x="267" y="147"/>
                  </a:lnTo>
                  <a:lnTo>
                    <a:pt x="264" y="151"/>
                  </a:lnTo>
                  <a:lnTo>
                    <a:pt x="260" y="156"/>
                  </a:lnTo>
                  <a:lnTo>
                    <a:pt x="254" y="160"/>
                  </a:lnTo>
                  <a:lnTo>
                    <a:pt x="249" y="163"/>
                  </a:lnTo>
                  <a:lnTo>
                    <a:pt x="244" y="166"/>
                  </a:lnTo>
                  <a:lnTo>
                    <a:pt x="231" y="167"/>
                  </a:lnTo>
                  <a:lnTo>
                    <a:pt x="231" y="167"/>
                  </a:lnTo>
                  <a:lnTo>
                    <a:pt x="0" y="160"/>
                  </a:lnTo>
                  <a:lnTo>
                    <a:pt x="0" y="16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0" name="Freeform 30"/>
            <p:cNvSpPr/>
            <p:nvPr/>
          </p:nvSpPr>
          <p:spPr bwMode="auto">
            <a:xfrm>
              <a:off x="3111501" y="5083175"/>
              <a:ext cx="446088" cy="265113"/>
            </a:xfrm>
            <a:custGeom>
              <a:avLst/>
              <a:gdLst>
                <a:gd name="T0" fmla="*/ 0 w 281"/>
                <a:gd name="T1" fmla="*/ 0 h 167"/>
                <a:gd name="T2" fmla="*/ 0 w 281"/>
                <a:gd name="T3" fmla="*/ 0 h 167"/>
                <a:gd name="T4" fmla="*/ 281 w 281"/>
                <a:gd name="T5" fmla="*/ 0 h 167"/>
                <a:gd name="T6" fmla="*/ 281 w 281"/>
                <a:gd name="T7" fmla="*/ 0 h 167"/>
                <a:gd name="T8" fmla="*/ 264 w 281"/>
                <a:gd name="T9" fmla="*/ 140 h 167"/>
                <a:gd name="T10" fmla="*/ 264 w 281"/>
                <a:gd name="T11" fmla="*/ 140 h 167"/>
                <a:gd name="T12" fmla="*/ 263 w 281"/>
                <a:gd name="T13" fmla="*/ 145 h 167"/>
                <a:gd name="T14" fmla="*/ 260 w 281"/>
                <a:gd name="T15" fmla="*/ 151 h 167"/>
                <a:gd name="T16" fmla="*/ 256 w 281"/>
                <a:gd name="T17" fmla="*/ 156 h 167"/>
                <a:gd name="T18" fmla="*/ 250 w 281"/>
                <a:gd name="T19" fmla="*/ 160 h 167"/>
                <a:gd name="T20" fmla="*/ 245 w 281"/>
                <a:gd name="T21" fmla="*/ 163 h 167"/>
                <a:gd name="T22" fmla="*/ 240 w 281"/>
                <a:gd name="T23" fmla="*/ 166 h 167"/>
                <a:gd name="T24" fmla="*/ 229 w 281"/>
                <a:gd name="T25" fmla="*/ 167 h 167"/>
                <a:gd name="T26" fmla="*/ 229 w 281"/>
                <a:gd name="T27" fmla="*/ 167 h 167"/>
                <a:gd name="T28" fmla="*/ 0 w 281"/>
                <a:gd name="T29" fmla="*/ 159 h 167"/>
                <a:gd name="T30" fmla="*/ 0 w 281"/>
                <a:gd name="T31" fmla="*/ 159 h 167"/>
                <a:gd name="T32" fmla="*/ 0 w 281"/>
                <a:gd name="T33" fmla="*/ 0 h 167"/>
                <a:gd name="T34" fmla="*/ 0 w 281"/>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1" h="167">
                  <a:moveTo>
                    <a:pt x="0" y="0"/>
                  </a:moveTo>
                  <a:lnTo>
                    <a:pt x="0" y="0"/>
                  </a:lnTo>
                  <a:lnTo>
                    <a:pt x="281" y="0"/>
                  </a:lnTo>
                  <a:lnTo>
                    <a:pt x="281" y="0"/>
                  </a:lnTo>
                  <a:lnTo>
                    <a:pt x="264" y="140"/>
                  </a:lnTo>
                  <a:lnTo>
                    <a:pt x="264" y="140"/>
                  </a:lnTo>
                  <a:lnTo>
                    <a:pt x="263" y="145"/>
                  </a:lnTo>
                  <a:lnTo>
                    <a:pt x="260" y="151"/>
                  </a:lnTo>
                  <a:lnTo>
                    <a:pt x="256" y="156"/>
                  </a:lnTo>
                  <a:lnTo>
                    <a:pt x="250" y="160"/>
                  </a:lnTo>
                  <a:lnTo>
                    <a:pt x="245" y="163"/>
                  </a:lnTo>
                  <a:lnTo>
                    <a:pt x="240" y="166"/>
                  </a:lnTo>
                  <a:lnTo>
                    <a:pt x="229" y="167"/>
                  </a:lnTo>
                  <a:lnTo>
                    <a:pt x="229" y="167"/>
                  </a:lnTo>
                  <a:lnTo>
                    <a:pt x="0" y="159"/>
                  </a:lnTo>
                  <a:lnTo>
                    <a:pt x="0" y="159"/>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1" name="Freeform 31"/>
            <p:cNvSpPr/>
            <p:nvPr/>
          </p:nvSpPr>
          <p:spPr bwMode="auto">
            <a:xfrm>
              <a:off x="3116263" y="5083175"/>
              <a:ext cx="441325" cy="265113"/>
            </a:xfrm>
            <a:custGeom>
              <a:avLst/>
              <a:gdLst>
                <a:gd name="T0" fmla="*/ 1 w 278"/>
                <a:gd name="T1" fmla="*/ 0 h 167"/>
                <a:gd name="T2" fmla="*/ 1 w 278"/>
                <a:gd name="T3" fmla="*/ 0 h 167"/>
                <a:gd name="T4" fmla="*/ 278 w 278"/>
                <a:gd name="T5" fmla="*/ 0 h 167"/>
                <a:gd name="T6" fmla="*/ 278 w 278"/>
                <a:gd name="T7" fmla="*/ 0 h 167"/>
                <a:gd name="T8" fmla="*/ 261 w 278"/>
                <a:gd name="T9" fmla="*/ 140 h 167"/>
                <a:gd name="T10" fmla="*/ 261 w 278"/>
                <a:gd name="T11" fmla="*/ 140 h 167"/>
                <a:gd name="T12" fmla="*/ 260 w 278"/>
                <a:gd name="T13" fmla="*/ 145 h 167"/>
                <a:gd name="T14" fmla="*/ 257 w 278"/>
                <a:gd name="T15" fmla="*/ 151 h 167"/>
                <a:gd name="T16" fmla="*/ 253 w 278"/>
                <a:gd name="T17" fmla="*/ 156 h 167"/>
                <a:gd name="T18" fmla="*/ 247 w 278"/>
                <a:gd name="T19" fmla="*/ 159 h 167"/>
                <a:gd name="T20" fmla="*/ 242 w 278"/>
                <a:gd name="T21" fmla="*/ 163 h 167"/>
                <a:gd name="T22" fmla="*/ 237 w 278"/>
                <a:gd name="T23" fmla="*/ 166 h 167"/>
                <a:gd name="T24" fmla="*/ 226 w 278"/>
                <a:gd name="T25" fmla="*/ 167 h 167"/>
                <a:gd name="T26" fmla="*/ 226 w 278"/>
                <a:gd name="T27" fmla="*/ 167 h 167"/>
                <a:gd name="T28" fmla="*/ 0 w 278"/>
                <a:gd name="T29" fmla="*/ 157 h 167"/>
                <a:gd name="T30" fmla="*/ 0 w 278"/>
                <a:gd name="T31" fmla="*/ 157 h 167"/>
                <a:gd name="T32" fmla="*/ 1 w 278"/>
                <a:gd name="T33" fmla="*/ 0 h 167"/>
                <a:gd name="T34" fmla="*/ 1 w 278"/>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8" h="167">
                  <a:moveTo>
                    <a:pt x="1" y="0"/>
                  </a:moveTo>
                  <a:lnTo>
                    <a:pt x="1" y="0"/>
                  </a:lnTo>
                  <a:lnTo>
                    <a:pt x="278" y="0"/>
                  </a:lnTo>
                  <a:lnTo>
                    <a:pt x="278" y="0"/>
                  </a:lnTo>
                  <a:lnTo>
                    <a:pt x="261" y="140"/>
                  </a:lnTo>
                  <a:lnTo>
                    <a:pt x="261" y="140"/>
                  </a:lnTo>
                  <a:lnTo>
                    <a:pt x="260" y="145"/>
                  </a:lnTo>
                  <a:lnTo>
                    <a:pt x="257" y="151"/>
                  </a:lnTo>
                  <a:lnTo>
                    <a:pt x="253" y="156"/>
                  </a:lnTo>
                  <a:lnTo>
                    <a:pt x="247" y="159"/>
                  </a:lnTo>
                  <a:lnTo>
                    <a:pt x="242" y="163"/>
                  </a:lnTo>
                  <a:lnTo>
                    <a:pt x="237" y="166"/>
                  </a:lnTo>
                  <a:lnTo>
                    <a:pt x="226" y="167"/>
                  </a:lnTo>
                  <a:lnTo>
                    <a:pt x="226" y="167"/>
                  </a:lnTo>
                  <a:lnTo>
                    <a:pt x="0" y="157"/>
                  </a:lnTo>
                  <a:lnTo>
                    <a:pt x="0" y="157"/>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2" name="Freeform 32"/>
            <p:cNvSpPr/>
            <p:nvPr/>
          </p:nvSpPr>
          <p:spPr bwMode="auto">
            <a:xfrm>
              <a:off x="3122613" y="5083175"/>
              <a:ext cx="434975" cy="265113"/>
            </a:xfrm>
            <a:custGeom>
              <a:avLst/>
              <a:gdLst>
                <a:gd name="T0" fmla="*/ 1 w 274"/>
                <a:gd name="T1" fmla="*/ 0 h 167"/>
                <a:gd name="T2" fmla="*/ 1 w 274"/>
                <a:gd name="T3" fmla="*/ 0 h 167"/>
                <a:gd name="T4" fmla="*/ 274 w 274"/>
                <a:gd name="T5" fmla="*/ 0 h 167"/>
                <a:gd name="T6" fmla="*/ 274 w 274"/>
                <a:gd name="T7" fmla="*/ 0 h 167"/>
                <a:gd name="T8" fmla="*/ 257 w 274"/>
                <a:gd name="T9" fmla="*/ 140 h 167"/>
                <a:gd name="T10" fmla="*/ 257 w 274"/>
                <a:gd name="T11" fmla="*/ 140 h 167"/>
                <a:gd name="T12" fmla="*/ 256 w 274"/>
                <a:gd name="T13" fmla="*/ 145 h 167"/>
                <a:gd name="T14" fmla="*/ 253 w 274"/>
                <a:gd name="T15" fmla="*/ 151 h 167"/>
                <a:gd name="T16" fmla="*/ 249 w 274"/>
                <a:gd name="T17" fmla="*/ 156 h 167"/>
                <a:gd name="T18" fmla="*/ 245 w 274"/>
                <a:gd name="T19" fmla="*/ 159 h 167"/>
                <a:gd name="T20" fmla="*/ 239 w 274"/>
                <a:gd name="T21" fmla="*/ 163 h 167"/>
                <a:gd name="T22" fmla="*/ 233 w 274"/>
                <a:gd name="T23" fmla="*/ 164 h 167"/>
                <a:gd name="T24" fmla="*/ 222 w 274"/>
                <a:gd name="T25" fmla="*/ 167 h 167"/>
                <a:gd name="T26" fmla="*/ 222 w 274"/>
                <a:gd name="T27" fmla="*/ 167 h 167"/>
                <a:gd name="T28" fmla="*/ 0 w 274"/>
                <a:gd name="T29" fmla="*/ 156 h 167"/>
                <a:gd name="T30" fmla="*/ 0 w 274"/>
                <a:gd name="T31" fmla="*/ 156 h 167"/>
                <a:gd name="T32" fmla="*/ 1 w 274"/>
                <a:gd name="T33" fmla="*/ 0 h 167"/>
                <a:gd name="T34" fmla="*/ 1 w 274"/>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4" h="167">
                  <a:moveTo>
                    <a:pt x="1" y="0"/>
                  </a:moveTo>
                  <a:lnTo>
                    <a:pt x="1" y="0"/>
                  </a:lnTo>
                  <a:lnTo>
                    <a:pt x="274" y="0"/>
                  </a:lnTo>
                  <a:lnTo>
                    <a:pt x="274" y="0"/>
                  </a:lnTo>
                  <a:lnTo>
                    <a:pt x="257" y="140"/>
                  </a:lnTo>
                  <a:lnTo>
                    <a:pt x="257" y="140"/>
                  </a:lnTo>
                  <a:lnTo>
                    <a:pt x="256" y="145"/>
                  </a:lnTo>
                  <a:lnTo>
                    <a:pt x="253" y="151"/>
                  </a:lnTo>
                  <a:lnTo>
                    <a:pt x="249" y="156"/>
                  </a:lnTo>
                  <a:lnTo>
                    <a:pt x="245" y="159"/>
                  </a:lnTo>
                  <a:lnTo>
                    <a:pt x="239" y="163"/>
                  </a:lnTo>
                  <a:lnTo>
                    <a:pt x="233" y="164"/>
                  </a:lnTo>
                  <a:lnTo>
                    <a:pt x="222" y="167"/>
                  </a:lnTo>
                  <a:lnTo>
                    <a:pt x="222" y="167"/>
                  </a:lnTo>
                  <a:lnTo>
                    <a:pt x="0" y="156"/>
                  </a:lnTo>
                  <a:lnTo>
                    <a:pt x="0" y="156"/>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4" name="Freeform 33"/>
            <p:cNvSpPr/>
            <p:nvPr/>
          </p:nvSpPr>
          <p:spPr bwMode="auto">
            <a:xfrm>
              <a:off x="3128963" y="5083175"/>
              <a:ext cx="428625" cy="265113"/>
            </a:xfrm>
            <a:custGeom>
              <a:avLst/>
              <a:gdLst>
                <a:gd name="T0" fmla="*/ 0 w 270"/>
                <a:gd name="T1" fmla="*/ 0 h 167"/>
                <a:gd name="T2" fmla="*/ 0 w 270"/>
                <a:gd name="T3" fmla="*/ 0 h 167"/>
                <a:gd name="T4" fmla="*/ 270 w 270"/>
                <a:gd name="T5" fmla="*/ 0 h 167"/>
                <a:gd name="T6" fmla="*/ 270 w 270"/>
                <a:gd name="T7" fmla="*/ 0 h 167"/>
                <a:gd name="T8" fmla="*/ 253 w 270"/>
                <a:gd name="T9" fmla="*/ 140 h 167"/>
                <a:gd name="T10" fmla="*/ 253 w 270"/>
                <a:gd name="T11" fmla="*/ 140 h 167"/>
                <a:gd name="T12" fmla="*/ 252 w 270"/>
                <a:gd name="T13" fmla="*/ 145 h 167"/>
                <a:gd name="T14" fmla="*/ 249 w 270"/>
                <a:gd name="T15" fmla="*/ 151 h 167"/>
                <a:gd name="T16" fmla="*/ 245 w 270"/>
                <a:gd name="T17" fmla="*/ 155 h 167"/>
                <a:gd name="T18" fmla="*/ 241 w 270"/>
                <a:gd name="T19" fmla="*/ 159 h 167"/>
                <a:gd name="T20" fmla="*/ 235 w 270"/>
                <a:gd name="T21" fmla="*/ 163 h 167"/>
                <a:gd name="T22" fmla="*/ 230 w 270"/>
                <a:gd name="T23" fmla="*/ 164 h 167"/>
                <a:gd name="T24" fmla="*/ 219 w 270"/>
                <a:gd name="T25" fmla="*/ 167 h 167"/>
                <a:gd name="T26" fmla="*/ 219 w 270"/>
                <a:gd name="T27" fmla="*/ 167 h 167"/>
                <a:gd name="T28" fmla="*/ 0 w 270"/>
                <a:gd name="T29" fmla="*/ 156 h 167"/>
                <a:gd name="T30" fmla="*/ 0 w 270"/>
                <a:gd name="T31" fmla="*/ 156 h 167"/>
                <a:gd name="T32" fmla="*/ 0 w 270"/>
                <a:gd name="T33" fmla="*/ 0 h 167"/>
                <a:gd name="T34" fmla="*/ 0 w 270"/>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0" h="167">
                  <a:moveTo>
                    <a:pt x="0" y="0"/>
                  </a:moveTo>
                  <a:lnTo>
                    <a:pt x="0" y="0"/>
                  </a:lnTo>
                  <a:lnTo>
                    <a:pt x="270" y="0"/>
                  </a:lnTo>
                  <a:lnTo>
                    <a:pt x="270" y="0"/>
                  </a:lnTo>
                  <a:lnTo>
                    <a:pt x="253" y="140"/>
                  </a:lnTo>
                  <a:lnTo>
                    <a:pt x="253" y="140"/>
                  </a:lnTo>
                  <a:lnTo>
                    <a:pt x="252" y="145"/>
                  </a:lnTo>
                  <a:lnTo>
                    <a:pt x="249" y="151"/>
                  </a:lnTo>
                  <a:lnTo>
                    <a:pt x="245" y="155"/>
                  </a:lnTo>
                  <a:lnTo>
                    <a:pt x="241" y="159"/>
                  </a:lnTo>
                  <a:lnTo>
                    <a:pt x="235" y="163"/>
                  </a:lnTo>
                  <a:lnTo>
                    <a:pt x="230" y="164"/>
                  </a:lnTo>
                  <a:lnTo>
                    <a:pt x="219" y="167"/>
                  </a:lnTo>
                  <a:lnTo>
                    <a:pt x="219" y="167"/>
                  </a:lnTo>
                  <a:lnTo>
                    <a:pt x="0" y="156"/>
                  </a:lnTo>
                  <a:lnTo>
                    <a:pt x="0" y="15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5" name="Freeform 34"/>
            <p:cNvSpPr/>
            <p:nvPr/>
          </p:nvSpPr>
          <p:spPr bwMode="auto">
            <a:xfrm>
              <a:off x="3135313" y="5083175"/>
              <a:ext cx="422275" cy="265113"/>
            </a:xfrm>
            <a:custGeom>
              <a:avLst/>
              <a:gdLst>
                <a:gd name="T0" fmla="*/ 0 w 266"/>
                <a:gd name="T1" fmla="*/ 0 h 167"/>
                <a:gd name="T2" fmla="*/ 0 w 266"/>
                <a:gd name="T3" fmla="*/ 0 h 167"/>
                <a:gd name="T4" fmla="*/ 266 w 266"/>
                <a:gd name="T5" fmla="*/ 0 h 167"/>
                <a:gd name="T6" fmla="*/ 266 w 266"/>
                <a:gd name="T7" fmla="*/ 0 h 167"/>
                <a:gd name="T8" fmla="*/ 249 w 266"/>
                <a:gd name="T9" fmla="*/ 140 h 167"/>
                <a:gd name="T10" fmla="*/ 249 w 266"/>
                <a:gd name="T11" fmla="*/ 140 h 167"/>
                <a:gd name="T12" fmla="*/ 248 w 266"/>
                <a:gd name="T13" fmla="*/ 145 h 167"/>
                <a:gd name="T14" fmla="*/ 245 w 266"/>
                <a:gd name="T15" fmla="*/ 151 h 167"/>
                <a:gd name="T16" fmla="*/ 241 w 266"/>
                <a:gd name="T17" fmla="*/ 155 h 167"/>
                <a:gd name="T18" fmla="*/ 237 w 266"/>
                <a:gd name="T19" fmla="*/ 159 h 167"/>
                <a:gd name="T20" fmla="*/ 226 w 266"/>
                <a:gd name="T21" fmla="*/ 164 h 167"/>
                <a:gd name="T22" fmla="*/ 215 w 266"/>
                <a:gd name="T23" fmla="*/ 167 h 167"/>
                <a:gd name="T24" fmla="*/ 215 w 266"/>
                <a:gd name="T25" fmla="*/ 167 h 167"/>
                <a:gd name="T26" fmla="*/ 0 w 266"/>
                <a:gd name="T27" fmla="*/ 155 h 167"/>
                <a:gd name="T28" fmla="*/ 0 w 266"/>
                <a:gd name="T29" fmla="*/ 155 h 167"/>
                <a:gd name="T30" fmla="*/ 0 w 266"/>
                <a:gd name="T31" fmla="*/ 0 h 167"/>
                <a:gd name="T32" fmla="*/ 0 w 266"/>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 h="167">
                  <a:moveTo>
                    <a:pt x="0" y="0"/>
                  </a:moveTo>
                  <a:lnTo>
                    <a:pt x="0" y="0"/>
                  </a:lnTo>
                  <a:lnTo>
                    <a:pt x="266" y="0"/>
                  </a:lnTo>
                  <a:lnTo>
                    <a:pt x="266" y="0"/>
                  </a:lnTo>
                  <a:lnTo>
                    <a:pt x="249" y="140"/>
                  </a:lnTo>
                  <a:lnTo>
                    <a:pt x="249" y="140"/>
                  </a:lnTo>
                  <a:lnTo>
                    <a:pt x="248" y="145"/>
                  </a:lnTo>
                  <a:lnTo>
                    <a:pt x="245" y="151"/>
                  </a:lnTo>
                  <a:lnTo>
                    <a:pt x="241" y="155"/>
                  </a:lnTo>
                  <a:lnTo>
                    <a:pt x="237" y="159"/>
                  </a:lnTo>
                  <a:lnTo>
                    <a:pt x="226" y="164"/>
                  </a:lnTo>
                  <a:lnTo>
                    <a:pt x="215" y="167"/>
                  </a:lnTo>
                  <a:lnTo>
                    <a:pt x="215" y="167"/>
                  </a:lnTo>
                  <a:lnTo>
                    <a:pt x="0" y="155"/>
                  </a:lnTo>
                  <a:lnTo>
                    <a:pt x="0" y="155"/>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9" name="Freeform 35"/>
            <p:cNvSpPr/>
            <p:nvPr/>
          </p:nvSpPr>
          <p:spPr bwMode="auto">
            <a:xfrm>
              <a:off x="3138488" y="5083175"/>
              <a:ext cx="419100" cy="265113"/>
            </a:xfrm>
            <a:custGeom>
              <a:avLst/>
              <a:gdLst>
                <a:gd name="T0" fmla="*/ 2 w 264"/>
                <a:gd name="T1" fmla="*/ 0 h 167"/>
                <a:gd name="T2" fmla="*/ 2 w 264"/>
                <a:gd name="T3" fmla="*/ 0 h 167"/>
                <a:gd name="T4" fmla="*/ 264 w 264"/>
                <a:gd name="T5" fmla="*/ 0 h 167"/>
                <a:gd name="T6" fmla="*/ 264 w 264"/>
                <a:gd name="T7" fmla="*/ 0 h 167"/>
                <a:gd name="T8" fmla="*/ 247 w 264"/>
                <a:gd name="T9" fmla="*/ 140 h 167"/>
                <a:gd name="T10" fmla="*/ 247 w 264"/>
                <a:gd name="T11" fmla="*/ 140 h 167"/>
                <a:gd name="T12" fmla="*/ 246 w 264"/>
                <a:gd name="T13" fmla="*/ 145 h 167"/>
                <a:gd name="T14" fmla="*/ 243 w 264"/>
                <a:gd name="T15" fmla="*/ 151 h 167"/>
                <a:gd name="T16" fmla="*/ 239 w 264"/>
                <a:gd name="T17" fmla="*/ 155 h 167"/>
                <a:gd name="T18" fmla="*/ 235 w 264"/>
                <a:gd name="T19" fmla="*/ 159 h 167"/>
                <a:gd name="T20" fmla="*/ 224 w 264"/>
                <a:gd name="T21" fmla="*/ 164 h 167"/>
                <a:gd name="T22" fmla="*/ 213 w 264"/>
                <a:gd name="T23" fmla="*/ 167 h 167"/>
                <a:gd name="T24" fmla="*/ 213 w 264"/>
                <a:gd name="T25" fmla="*/ 167 h 167"/>
                <a:gd name="T26" fmla="*/ 0 w 264"/>
                <a:gd name="T27" fmla="*/ 153 h 167"/>
                <a:gd name="T28" fmla="*/ 0 w 264"/>
                <a:gd name="T29" fmla="*/ 153 h 167"/>
                <a:gd name="T30" fmla="*/ 2 w 264"/>
                <a:gd name="T31" fmla="*/ 0 h 167"/>
                <a:gd name="T32" fmla="*/ 2 w 264"/>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4" h="167">
                  <a:moveTo>
                    <a:pt x="2" y="0"/>
                  </a:moveTo>
                  <a:lnTo>
                    <a:pt x="2" y="0"/>
                  </a:lnTo>
                  <a:lnTo>
                    <a:pt x="264" y="0"/>
                  </a:lnTo>
                  <a:lnTo>
                    <a:pt x="264" y="0"/>
                  </a:lnTo>
                  <a:lnTo>
                    <a:pt x="247" y="140"/>
                  </a:lnTo>
                  <a:lnTo>
                    <a:pt x="247" y="140"/>
                  </a:lnTo>
                  <a:lnTo>
                    <a:pt x="246" y="145"/>
                  </a:lnTo>
                  <a:lnTo>
                    <a:pt x="243" y="151"/>
                  </a:lnTo>
                  <a:lnTo>
                    <a:pt x="239" y="155"/>
                  </a:lnTo>
                  <a:lnTo>
                    <a:pt x="235" y="159"/>
                  </a:lnTo>
                  <a:lnTo>
                    <a:pt x="224" y="164"/>
                  </a:lnTo>
                  <a:lnTo>
                    <a:pt x="213" y="167"/>
                  </a:lnTo>
                  <a:lnTo>
                    <a:pt x="213" y="167"/>
                  </a:lnTo>
                  <a:lnTo>
                    <a:pt x="0" y="153"/>
                  </a:lnTo>
                  <a:lnTo>
                    <a:pt x="0" y="153"/>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30" name="Freeform 36"/>
            <p:cNvSpPr/>
            <p:nvPr/>
          </p:nvSpPr>
          <p:spPr bwMode="auto">
            <a:xfrm>
              <a:off x="3144838" y="5083175"/>
              <a:ext cx="412750" cy="265113"/>
            </a:xfrm>
            <a:custGeom>
              <a:avLst/>
              <a:gdLst>
                <a:gd name="T0" fmla="*/ 2 w 260"/>
                <a:gd name="T1" fmla="*/ 0 h 167"/>
                <a:gd name="T2" fmla="*/ 2 w 260"/>
                <a:gd name="T3" fmla="*/ 0 h 167"/>
                <a:gd name="T4" fmla="*/ 260 w 260"/>
                <a:gd name="T5" fmla="*/ 0 h 167"/>
                <a:gd name="T6" fmla="*/ 260 w 260"/>
                <a:gd name="T7" fmla="*/ 0 h 167"/>
                <a:gd name="T8" fmla="*/ 243 w 260"/>
                <a:gd name="T9" fmla="*/ 140 h 167"/>
                <a:gd name="T10" fmla="*/ 243 w 260"/>
                <a:gd name="T11" fmla="*/ 140 h 167"/>
                <a:gd name="T12" fmla="*/ 242 w 260"/>
                <a:gd name="T13" fmla="*/ 145 h 167"/>
                <a:gd name="T14" fmla="*/ 239 w 260"/>
                <a:gd name="T15" fmla="*/ 151 h 167"/>
                <a:gd name="T16" fmla="*/ 235 w 260"/>
                <a:gd name="T17" fmla="*/ 155 h 167"/>
                <a:gd name="T18" fmla="*/ 231 w 260"/>
                <a:gd name="T19" fmla="*/ 159 h 167"/>
                <a:gd name="T20" fmla="*/ 220 w 260"/>
                <a:gd name="T21" fmla="*/ 164 h 167"/>
                <a:gd name="T22" fmla="*/ 209 w 260"/>
                <a:gd name="T23" fmla="*/ 167 h 167"/>
                <a:gd name="T24" fmla="*/ 209 w 260"/>
                <a:gd name="T25" fmla="*/ 167 h 167"/>
                <a:gd name="T26" fmla="*/ 0 w 260"/>
                <a:gd name="T27" fmla="*/ 152 h 167"/>
                <a:gd name="T28" fmla="*/ 0 w 260"/>
                <a:gd name="T29" fmla="*/ 152 h 167"/>
                <a:gd name="T30" fmla="*/ 2 w 260"/>
                <a:gd name="T31" fmla="*/ 0 h 167"/>
                <a:gd name="T32" fmla="*/ 2 w 260"/>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0" h="167">
                  <a:moveTo>
                    <a:pt x="2" y="0"/>
                  </a:moveTo>
                  <a:lnTo>
                    <a:pt x="2" y="0"/>
                  </a:lnTo>
                  <a:lnTo>
                    <a:pt x="260" y="0"/>
                  </a:lnTo>
                  <a:lnTo>
                    <a:pt x="260" y="0"/>
                  </a:lnTo>
                  <a:lnTo>
                    <a:pt x="243" y="140"/>
                  </a:lnTo>
                  <a:lnTo>
                    <a:pt x="243" y="140"/>
                  </a:lnTo>
                  <a:lnTo>
                    <a:pt x="242" y="145"/>
                  </a:lnTo>
                  <a:lnTo>
                    <a:pt x="239" y="151"/>
                  </a:lnTo>
                  <a:lnTo>
                    <a:pt x="235" y="155"/>
                  </a:lnTo>
                  <a:lnTo>
                    <a:pt x="231" y="159"/>
                  </a:lnTo>
                  <a:lnTo>
                    <a:pt x="220" y="164"/>
                  </a:lnTo>
                  <a:lnTo>
                    <a:pt x="209" y="167"/>
                  </a:lnTo>
                  <a:lnTo>
                    <a:pt x="209" y="167"/>
                  </a:lnTo>
                  <a:lnTo>
                    <a:pt x="0" y="152"/>
                  </a:lnTo>
                  <a:lnTo>
                    <a:pt x="0" y="15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39" name="Freeform 37"/>
            <p:cNvSpPr/>
            <p:nvPr/>
          </p:nvSpPr>
          <p:spPr bwMode="auto">
            <a:xfrm>
              <a:off x="3152776" y="5083175"/>
              <a:ext cx="404813" cy="265113"/>
            </a:xfrm>
            <a:custGeom>
              <a:avLst/>
              <a:gdLst>
                <a:gd name="T0" fmla="*/ 1 w 255"/>
                <a:gd name="T1" fmla="*/ 0 h 167"/>
                <a:gd name="T2" fmla="*/ 1 w 255"/>
                <a:gd name="T3" fmla="*/ 0 h 167"/>
                <a:gd name="T4" fmla="*/ 255 w 255"/>
                <a:gd name="T5" fmla="*/ 0 h 167"/>
                <a:gd name="T6" fmla="*/ 255 w 255"/>
                <a:gd name="T7" fmla="*/ 0 h 167"/>
                <a:gd name="T8" fmla="*/ 238 w 255"/>
                <a:gd name="T9" fmla="*/ 140 h 167"/>
                <a:gd name="T10" fmla="*/ 238 w 255"/>
                <a:gd name="T11" fmla="*/ 140 h 167"/>
                <a:gd name="T12" fmla="*/ 237 w 255"/>
                <a:gd name="T13" fmla="*/ 145 h 167"/>
                <a:gd name="T14" fmla="*/ 234 w 255"/>
                <a:gd name="T15" fmla="*/ 151 h 167"/>
                <a:gd name="T16" fmla="*/ 230 w 255"/>
                <a:gd name="T17" fmla="*/ 155 h 167"/>
                <a:gd name="T18" fmla="*/ 226 w 255"/>
                <a:gd name="T19" fmla="*/ 159 h 167"/>
                <a:gd name="T20" fmla="*/ 215 w 255"/>
                <a:gd name="T21" fmla="*/ 164 h 167"/>
                <a:gd name="T22" fmla="*/ 205 w 255"/>
                <a:gd name="T23" fmla="*/ 167 h 167"/>
                <a:gd name="T24" fmla="*/ 205 w 255"/>
                <a:gd name="T25" fmla="*/ 167 h 167"/>
                <a:gd name="T26" fmla="*/ 0 w 255"/>
                <a:gd name="T27" fmla="*/ 151 h 167"/>
                <a:gd name="T28" fmla="*/ 0 w 255"/>
                <a:gd name="T29" fmla="*/ 151 h 167"/>
                <a:gd name="T30" fmla="*/ 1 w 255"/>
                <a:gd name="T31" fmla="*/ 0 h 167"/>
                <a:gd name="T32" fmla="*/ 1 w 255"/>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5" h="167">
                  <a:moveTo>
                    <a:pt x="1" y="0"/>
                  </a:moveTo>
                  <a:lnTo>
                    <a:pt x="1" y="0"/>
                  </a:lnTo>
                  <a:lnTo>
                    <a:pt x="255" y="0"/>
                  </a:lnTo>
                  <a:lnTo>
                    <a:pt x="255" y="0"/>
                  </a:lnTo>
                  <a:lnTo>
                    <a:pt x="238" y="140"/>
                  </a:lnTo>
                  <a:lnTo>
                    <a:pt x="238" y="140"/>
                  </a:lnTo>
                  <a:lnTo>
                    <a:pt x="237" y="145"/>
                  </a:lnTo>
                  <a:lnTo>
                    <a:pt x="234" y="151"/>
                  </a:lnTo>
                  <a:lnTo>
                    <a:pt x="230" y="155"/>
                  </a:lnTo>
                  <a:lnTo>
                    <a:pt x="226" y="159"/>
                  </a:lnTo>
                  <a:lnTo>
                    <a:pt x="215" y="164"/>
                  </a:lnTo>
                  <a:lnTo>
                    <a:pt x="205" y="167"/>
                  </a:lnTo>
                  <a:lnTo>
                    <a:pt x="205" y="167"/>
                  </a:lnTo>
                  <a:lnTo>
                    <a:pt x="0" y="151"/>
                  </a:lnTo>
                  <a:lnTo>
                    <a:pt x="0" y="151"/>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0" name="Freeform 38"/>
            <p:cNvSpPr/>
            <p:nvPr/>
          </p:nvSpPr>
          <p:spPr bwMode="auto">
            <a:xfrm>
              <a:off x="3159126" y="5083175"/>
              <a:ext cx="398463" cy="265113"/>
            </a:xfrm>
            <a:custGeom>
              <a:avLst/>
              <a:gdLst>
                <a:gd name="T0" fmla="*/ 1 w 251"/>
                <a:gd name="T1" fmla="*/ 0 h 167"/>
                <a:gd name="T2" fmla="*/ 1 w 251"/>
                <a:gd name="T3" fmla="*/ 0 h 167"/>
                <a:gd name="T4" fmla="*/ 251 w 251"/>
                <a:gd name="T5" fmla="*/ 0 h 167"/>
                <a:gd name="T6" fmla="*/ 251 w 251"/>
                <a:gd name="T7" fmla="*/ 0 h 167"/>
                <a:gd name="T8" fmla="*/ 234 w 251"/>
                <a:gd name="T9" fmla="*/ 140 h 167"/>
                <a:gd name="T10" fmla="*/ 234 w 251"/>
                <a:gd name="T11" fmla="*/ 140 h 167"/>
                <a:gd name="T12" fmla="*/ 233 w 251"/>
                <a:gd name="T13" fmla="*/ 145 h 167"/>
                <a:gd name="T14" fmla="*/ 230 w 251"/>
                <a:gd name="T15" fmla="*/ 151 h 167"/>
                <a:gd name="T16" fmla="*/ 226 w 251"/>
                <a:gd name="T17" fmla="*/ 155 h 167"/>
                <a:gd name="T18" fmla="*/ 222 w 251"/>
                <a:gd name="T19" fmla="*/ 159 h 167"/>
                <a:gd name="T20" fmla="*/ 212 w 251"/>
                <a:gd name="T21" fmla="*/ 164 h 167"/>
                <a:gd name="T22" fmla="*/ 201 w 251"/>
                <a:gd name="T23" fmla="*/ 167 h 167"/>
                <a:gd name="T24" fmla="*/ 201 w 251"/>
                <a:gd name="T25" fmla="*/ 167 h 167"/>
                <a:gd name="T26" fmla="*/ 0 w 251"/>
                <a:gd name="T27" fmla="*/ 149 h 167"/>
                <a:gd name="T28" fmla="*/ 0 w 251"/>
                <a:gd name="T29" fmla="*/ 149 h 167"/>
                <a:gd name="T30" fmla="*/ 1 w 251"/>
                <a:gd name="T31" fmla="*/ 0 h 167"/>
                <a:gd name="T32" fmla="*/ 1 w 251"/>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1" h="167">
                  <a:moveTo>
                    <a:pt x="1" y="0"/>
                  </a:moveTo>
                  <a:lnTo>
                    <a:pt x="1" y="0"/>
                  </a:lnTo>
                  <a:lnTo>
                    <a:pt x="251" y="0"/>
                  </a:lnTo>
                  <a:lnTo>
                    <a:pt x="251" y="0"/>
                  </a:lnTo>
                  <a:lnTo>
                    <a:pt x="234" y="140"/>
                  </a:lnTo>
                  <a:lnTo>
                    <a:pt x="234" y="140"/>
                  </a:lnTo>
                  <a:lnTo>
                    <a:pt x="233" y="145"/>
                  </a:lnTo>
                  <a:lnTo>
                    <a:pt x="230" y="151"/>
                  </a:lnTo>
                  <a:lnTo>
                    <a:pt x="226" y="155"/>
                  </a:lnTo>
                  <a:lnTo>
                    <a:pt x="222" y="159"/>
                  </a:lnTo>
                  <a:lnTo>
                    <a:pt x="212" y="164"/>
                  </a:lnTo>
                  <a:lnTo>
                    <a:pt x="201" y="167"/>
                  </a:lnTo>
                  <a:lnTo>
                    <a:pt x="201" y="167"/>
                  </a:lnTo>
                  <a:lnTo>
                    <a:pt x="0" y="149"/>
                  </a:lnTo>
                  <a:lnTo>
                    <a:pt x="0" y="149"/>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2" name="Freeform 39"/>
            <p:cNvSpPr/>
            <p:nvPr/>
          </p:nvSpPr>
          <p:spPr bwMode="auto">
            <a:xfrm>
              <a:off x="3162301" y="5083175"/>
              <a:ext cx="395288" cy="263525"/>
            </a:xfrm>
            <a:custGeom>
              <a:avLst/>
              <a:gdLst>
                <a:gd name="T0" fmla="*/ 2 w 249"/>
                <a:gd name="T1" fmla="*/ 0 h 166"/>
                <a:gd name="T2" fmla="*/ 2 w 249"/>
                <a:gd name="T3" fmla="*/ 0 h 166"/>
                <a:gd name="T4" fmla="*/ 249 w 249"/>
                <a:gd name="T5" fmla="*/ 0 h 166"/>
                <a:gd name="T6" fmla="*/ 249 w 249"/>
                <a:gd name="T7" fmla="*/ 0 h 166"/>
                <a:gd name="T8" fmla="*/ 232 w 249"/>
                <a:gd name="T9" fmla="*/ 140 h 166"/>
                <a:gd name="T10" fmla="*/ 232 w 249"/>
                <a:gd name="T11" fmla="*/ 140 h 166"/>
                <a:gd name="T12" fmla="*/ 231 w 249"/>
                <a:gd name="T13" fmla="*/ 145 h 166"/>
                <a:gd name="T14" fmla="*/ 228 w 249"/>
                <a:gd name="T15" fmla="*/ 151 h 166"/>
                <a:gd name="T16" fmla="*/ 225 w 249"/>
                <a:gd name="T17" fmla="*/ 155 h 166"/>
                <a:gd name="T18" fmla="*/ 220 w 249"/>
                <a:gd name="T19" fmla="*/ 159 h 166"/>
                <a:gd name="T20" fmla="*/ 210 w 249"/>
                <a:gd name="T21" fmla="*/ 164 h 166"/>
                <a:gd name="T22" fmla="*/ 199 w 249"/>
                <a:gd name="T23" fmla="*/ 166 h 166"/>
                <a:gd name="T24" fmla="*/ 199 w 249"/>
                <a:gd name="T25" fmla="*/ 166 h 166"/>
                <a:gd name="T26" fmla="*/ 0 w 249"/>
                <a:gd name="T27" fmla="*/ 148 h 166"/>
                <a:gd name="T28" fmla="*/ 0 w 249"/>
                <a:gd name="T29" fmla="*/ 148 h 166"/>
                <a:gd name="T30" fmla="*/ 2 w 249"/>
                <a:gd name="T31" fmla="*/ 0 h 166"/>
                <a:gd name="T32" fmla="*/ 2 w 249"/>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9" h="166">
                  <a:moveTo>
                    <a:pt x="2" y="0"/>
                  </a:moveTo>
                  <a:lnTo>
                    <a:pt x="2" y="0"/>
                  </a:lnTo>
                  <a:lnTo>
                    <a:pt x="249" y="0"/>
                  </a:lnTo>
                  <a:lnTo>
                    <a:pt x="249" y="0"/>
                  </a:lnTo>
                  <a:lnTo>
                    <a:pt x="232" y="140"/>
                  </a:lnTo>
                  <a:lnTo>
                    <a:pt x="232" y="140"/>
                  </a:lnTo>
                  <a:lnTo>
                    <a:pt x="231" y="145"/>
                  </a:lnTo>
                  <a:lnTo>
                    <a:pt x="228" y="151"/>
                  </a:lnTo>
                  <a:lnTo>
                    <a:pt x="225" y="155"/>
                  </a:lnTo>
                  <a:lnTo>
                    <a:pt x="220" y="159"/>
                  </a:lnTo>
                  <a:lnTo>
                    <a:pt x="210" y="164"/>
                  </a:lnTo>
                  <a:lnTo>
                    <a:pt x="199" y="166"/>
                  </a:lnTo>
                  <a:lnTo>
                    <a:pt x="199" y="166"/>
                  </a:lnTo>
                  <a:lnTo>
                    <a:pt x="0" y="148"/>
                  </a:lnTo>
                  <a:lnTo>
                    <a:pt x="0" y="148"/>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3" name="Freeform 40"/>
            <p:cNvSpPr/>
            <p:nvPr/>
          </p:nvSpPr>
          <p:spPr bwMode="auto">
            <a:xfrm>
              <a:off x="3168651" y="5083175"/>
              <a:ext cx="388938" cy="263525"/>
            </a:xfrm>
            <a:custGeom>
              <a:avLst/>
              <a:gdLst>
                <a:gd name="T0" fmla="*/ 2 w 245"/>
                <a:gd name="T1" fmla="*/ 0 h 166"/>
                <a:gd name="T2" fmla="*/ 2 w 245"/>
                <a:gd name="T3" fmla="*/ 0 h 166"/>
                <a:gd name="T4" fmla="*/ 245 w 245"/>
                <a:gd name="T5" fmla="*/ 0 h 166"/>
                <a:gd name="T6" fmla="*/ 245 w 245"/>
                <a:gd name="T7" fmla="*/ 0 h 166"/>
                <a:gd name="T8" fmla="*/ 228 w 245"/>
                <a:gd name="T9" fmla="*/ 140 h 166"/>
                <a:gd name="T10" fmla="*/ 228 w 245"/>
                <a:gd name="T11" fmla="*/ 140 h 166"/>
                <a:gd name="T12" fmla="*/ 227 w 245"/>
                <a:gd name="T13" fmla="*/ 145 h 166"/>
                <a:gd name="T14" fmla="*/ 224 w 245"/>
                <a:gd name="T15" fmla="*/ 151 h 166"/>
                <a:gd name="T16" fmla="*/ 221 w 245"/>
                <a:gd name="T17" fmla="*/ 155 h 166"/>
                <a:gd name="T18" fmla="*/ 216 w 245"/>
                <a:gd name="T19" fmla="*/ 159 h 166"/>
                <a:gd name="T20" fmla="*/ 206 w 245"/>
                <a:gd name="T21" fmla="*/ 163 h 166"/>
                <a:gd name="T22" fmla="*/ 195 w 245"/>
                <a:gd name="T23" fmla="*/ 166 h 166"/>
                <a:gd name="T24" fmla="*/ 195 w 245"/>
                <a:gd name="T25" fmla="*/ 166 h 166"/>
                <a:gd name="T26" fmla="*/ 0 w 245"/>
                <a:gd name="T27" fmla="*/ 148 h 166"/>
                <a:gd name="T28" fmla="*/ 0 w 245"/>
                <a:gd name="T29" fmla="*/ 148 h 166"/>
                <a:gd name="T30" fmla="*/ 2 w 245"/>
                <a:gd name="T31" fmla="*/ 0 h 166"/>
                <a:gd name="T32" fmla="*/ 2 w 245"/>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5" h="166">
                  <a:moveTo>
                    <a:pt x="2" y="0"/>
                  </a:moveTo>
                  <a:lnTo>
                    <a:pt x="2" y="0"/>
                  </a:lnTo>
                  <a:lnTo>
                    <a:pt x="245" y="0"/>
                  </a:lnTo>
                  <a:lnTo>
                    <a:pt x="245" y="0"/>
                  </a:lnTo>
                  <a:lnTo>
                    <a:pt x="228" y="140"/>
                  </a:lnTo>
                  <a:lnTo>
                    <a:pt x="228" y="140"/>
                  </a:lnTo>
                  <a:lnTo>
                    <a:pt x="227" y="145"/>
                  </a:lnTo>
                  <a:lnTo>
                    <a:pt x="224" y="151"/>
                  </a:lnTo>
                  <a:lnTo>
                    <a:pt x="221" y="155"/>
                  </a:lnTo>
                  <a:lnTo>
                    <a:pt x="216" y="159"/>
                  </a:lnTo>
                  <a:lnTo>
                    <a:pt x="206" y="163"/>
                  </a:lnTo>
                  <a:lnTo>
                    <a:pt x="195" y="166"/>
                  </a:lnTo>
                  <a:lnTo>
                    <a:pt x="195" y="166"/>
                  </a:lnTo>
                  <a:lnTo>
                    <a:pt x="0" y="148"/>
                  </a:lnTo>
                  <a:lnTo>
                    <a:pt x="0" y="148"/>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4" name="Freeform 41"/>
            <p:cNvSpPr/>
            <p:nvPr/>
          </p:nvSpPr>
          <p:spPr bwMode="auto">
            <a:xfrm>
              <a:off x="3175001" y="5083175"/>
              <a:ext cx="382588" cy="263525"/>
            </a:xfrm>
            <a:custGeom>
              <a:avLst/>
              <a:gdLst>
                <a:gd name="T0" fmla="*/ 2 w 241"/>
                <a:gd name="T1" fmla="*/ 0 h 166"/>
                <a:gd name="T2" fmla="*/ 2 w 241"/>
                <a:gd name="T3" fmla="*/ 0 h 166"/>
                <a:gd name="T4" fmla="*/ 241 w 241"/>
                <a:gd name="T5" fmla="*/ 0 h 166"/>
                <a:gd name="T6" fmla="*/ 241 w 241"/>
                <a:gd name="T7" fmla="*/ 0 h 166"/>
                <a:gd name="T8" fmla="*/ 224 w 241"/>
                <a:gd name="T9" fmla="*/ 140 h 166"/>
                <a:gd name="T10" fmla="*/ 224 w 241"/>
                <a:gd name="T11" fmla="*/ 140 h 166"/>
                <a:gd name="T12" fmla="*/ 223 w 241"/>
                <a:gd name="T13" fmla="*/ 145 h 166"/>
                <a:gd name="T14" fmla="*/ 220 w 241"/>
                <a:gd name="T15" fmla="*/ 151 h 166"/>
                <a:gd name="T16" fmla="*/ 217 w 241"/>
                <a:gd name="T17" fmla="*/ 155 h 166"/>
                <a:gd name="T18" fmla="*/ 212 w 241"/>
                <a:gd name="T19" fmla="*/ 157 h 166"/>
                <a:gd name="T20" fmla="*/ 202 w 241"/>
                <a:gd name="T21" fmla="*/ 163 h 166"/>
                <a:gd name="T22" fmla="*/ 193 w 241"/>
                <a:gd name="T23" fmla="*/ 166 h 166"/>
                <a:gd name="T24" fmla="*/ 193 w 241"/>
                <a:gd name="T25" fmla="*/ 166 h 166"/>
                <a:gd name="T26" fmla="*/ 0 w 241"/>
                <a:gd name="T27" fmla="*/ 147 h 166"/>
                <a:gd name="T28" fmla="*/ 0 w 241"/>
                <a:gd name="T29" fmla="*/ 147 h 166"/>
                <a:gd name="T30" fmla="*/ 2 w 241"/>
                <a:gd name="T31" fmla="*/ 0 h 166"/>
                <a:gd name="T32" fmla="*/ 2 w 241"/>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166">
                  <a:moveTo>
                    <a:pt x="2" y="0"/>
                  </a:moveTo>
                  <a:lnTo>
                    <a:pt x="2" y="0"/>
                  </a:lnTo>
                  <a:lnTo>
                    <a:pt x="241" y="0"/>
                  </a:lnTo>
                  <a:lnTo>
                    <a:pt x="241" y="0"/>
                  </a:lnTo>
                  <a:lnTo>
                    <a:pt x="224" y="140"/>
                  </a:lnTo>
                  <a:lnTo>
                    <a:pt x="224" y="140"/>
                  </a:lnTo>
                  <a:lnTo>
                    <a:pt x="223" y="145"/>
                  </a:lnTo>
                  <a:lnTo>
                    <a:pt x="220" y="151"/>
                  </a:lnTo>
                  <a:lnTo>
                    <a:pt x="217" y="155"/>
                  </a:lnTo>
                  <a:lnTo>
                    <a:pt x="212" y="157"/>
                  </a:lnTo>
                  <a:lnTo>
                    <a:pt x="202" y="163"/>
                  </a:lnTo>
                  <a:lnTo>
                    <a:pt x="193" y="166"/>
                  </a:lnTo>
                  <a:lnTo>
                    <a:pt x="193" y="166"/>
                  </a:lnTo>
                  <a:lnTo>
                    <a:pt x="0" y="147"/>
                  </a:lnTo>
                  <a:lnTo>
                    <a:pt x="0" y="147"/>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5" name="Freeform 42"/>
            <p:cNvSpPr/>
            <p:nvPr/>
          </p:nvSpPr>
          <p:spPr bwMode="auto">
            <a:xfrm>
              <a:off x="3182938" y="5083175"/>
              <a:ext cx="374650" cy="263525"/>
            </a:xfrm>
            <a:custGeom>
              <a:avLst/>
              <a:gdLst>
                <a:gd name="T0" fmla="*/ 1 w 236"/>
                <a:gd name="T1" fmla="*/ 0 h 166"/>
                <a:gd name="T2" fmla="*/ 1 w 236"/>
                <a:gd name="T3" fmla="*/ 0 h 166"/>
                <a:gd name="T4" fmla="*/ 236 w 236"/>
                <a:gd name="T5" fmla="*/ 0 h 166"/>
                <a:gd name="T6" fmla="*/ 236 w 236"/>
                <a:gd name="T7" fmla="*/ 0 h 166"/>
                <a:gd name="T8" fmla="*/ 219 w 236"/>
                <a:gd name="T9" fmla="*/ 140 h 166"/>
                <a:gd name="T10" fmla="*/ 219 w 236"/>
                <a:gd name="T11" fmla="*/ 140 h 166"/>
                <a:gd name="T12" fmla="*/ 218 w 236"/>
                <a:gd name="T13" fmla="*/ 145 h 166"/>
                <a:gd name="T14" fmla="*/ 215 w 236"/>
                <a:gd name="T15" fmla="*/ 151 h 166"/>
                <a:gd name="T16" fmla="*/ 212 w 236"/>
                <a:gd name="T17" fmla="*/ 155 h 166"/>
                <a:gd name="T18" fmla="*/ 208 w 236"/>
                <a:gd name="T19" fmla="*/ 157 h 166"/>
                <a:gd name="T20" fmla="*/ 197 w 236"/>
                <a:gd name="T21" fmla="*/ 163 h 166"/>
                <a:gd name="T22" fmla="*/ 188 w 236"/>
                <a:gd name="T23" fmla="*/ 166 h 166"/>
                <a:gd name="T24" fmla="*/ 188 w 236"/>
                <a:gd name="T25" fmla="*/ 166 h 166"/>
                <a:gd name="T26" fmla="*/ 0 w 236"/>
                <a:gd name="T27" fmla="*/ 145 h 166"/>
                <a:gd name="T28" fmla="*/ 0 w 236"/>
                <a:gd name="T29" fmla="*/ 145 h 166"/>
                <a:gd name="T30" fmla="*/ 1 w 236"/>
                <a:gd name="T31" fmla="*/ 0 h 166"/>
                <a:gd name="T32" fmla="*/ 1 w 23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6" h="166">
                  <a:moveTo>
                    <a:pt x="1" y="0"/>
                  </a:moveTo>
                  <a:lnTo>
                    <a:pt x="1" y="0"/>
                  </a:lnTo>
                  <a:lnTo>
                    <a:pt x="236" y="0"/>
                  </a:lnTo>
                  <a:lnTo>
                    <a:pt x="236" y="0"/>
                  </a:lnTo>
                  <a:lnTo>
                    <a:pt x="219" y="140"/>
                  </a:lnTo>
                  <a:lnTo>
                    <a:pt x="219" y="140"/>
                  </a:lnTo>
                  <a:lnTo>
                    <a:pt x="218" y="145"/>
                  </a:lnTo>
                  <a:lnTo>
                    <a:pt x="215" y="151"/>
                  </a:lnTo>
                  <a:lnTo>
                    <a:pt x="212" y="155"/>
                  </a:lnTo>
                  <a:lnTo>
                    <a:pt x="208" y="157"/>
                  </a:lnTo>
                  <a:lnTo>
                    <a:pt x="197" y="163"/>
                  </a:lnTo>
                  <a:lnTo>
                    <a:pt x="188" y="166"/>
                  </a:lnTo>
                  <a:lnTo>
                    <a:pt x="188" y="166"/>
                  </a:lnTo>
                  <a:lnTo>
                    <a:pt x="0" y="145"/>
                  </a:lnTo>
                  <a:lnTo>
                    <a:pt x="0" y="145"/>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6" name="Freeform 43"/>
            <p:cNvSpPr/>
            <p:nvPr/>
          </p:nvSpPr>
          <p:spPr bwMode="auto">
            <a:xfrm>
              <a:off x="3189288" y="5083175"/>
              <a:ext cx="368300" cy="263525"/>
            </a:xfrm>
            <a:custGeom>
              <a:avLst/>
              <a:gdLst>
                <a:gd name="T0" fmla="*/ 1 w 232"/>
                <a:gd name="T1" fmla="*/ 0 h 166"/>
                <a:gd name="T2" fmla="*/ 1 w 232"/>
                <a:gd name="T3" fmla="*/ 0 h 166"/>
                <a:gd name="T4" fmla="*/ 232 w 232"/>
                <a:gd name="T5" fmla="*/ 0 h 166"/>
                <a:gd name="T6" fmla="*/ 232 w 232"/>
                <a:gd name="T7" fmla="*/ 0 h 166"/>
                <a:gd name="T8" fmla="*/ 215 w 232"/>
                <a:gd name="T9" fmla="*/ 140 h 166"/>
                <a:gd name="T10" fmla="*/ 215 w 232"/>
                <a:gd name="T11" fmla="*/ 140 h 166"/>
                <a:gd name="T12" fmla="*/ 214 w 232"/>
                <a:gd name="T13" fmla="*/ 145 h 166"/>
                <a:gd name="T14" fmla="*/ 211 w 232"/>
                <a:gd name="T15" fmla="*/ 151 h 166"/>
                <a:gd name="T16" fmla="*/ 208 w 232"/>
                <a:gd name="T17" fmla="*/ 155 h 166"/>
                <a:gd name="T18" fmla="*/ 204 w 232"/>
                <a:gd name="T19" fmla="*/ 157 h 166"/>
                <a:gd name="T20" fmla="*/ 195 w 232"/>
                <a:gd name="T21" fmla="*/ 163 h 166"/>
                <a:gd name="T22" fmla="*/ 184 w 232"/>
                <a:gd name="T23" fmla="*/ 166 h 166"/>
                <a:gd name="T24" fmla="*/ 184 w 232"/>
                <a:gd name="T25" fmla="*/ 166 h 166"/>
                <a:gd name="T26" fmla="*/ 0 w 232"/>
                <a:gd name="T27" fmla="*/ 144 h 166"/>
                <a:gd name="T28" fmla="*/ 0 w 232"/>
                <a:gd name="T29" fmla="*/ 144 h 166"/>
                <a:gd name="T30" fmla="*/ 1 w 232"/>
                <a:gd name="T31" fmla="*/ 0 h 166"/>
                <a:gd name="T32" fmla="*/ 1 w 23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166">
                  <a:moveTo>
                    <a:pt x="1" y="0"/>
                  </a:moveTo>
                  <a:lnTo>
                    <a:pt x="1" y="0"/>
                  </a:lnTo>
                  <a:lnTo>
                    <a:pt x="232" y="0"/>
                  </a:lnTo>
                  <a:lnTo>
                    <a:pt x="232" y="0"/>
                  </a:lnTo>
                  <a:lnTo>
                    <a:pt x="215" y="140"/>
                  </a:lnTo>
                  <a:lnTo>
                    <a:pt x="215" y="140"/>
                  </a:lnTo>
                  <a:lnTo>
                    <a:pt x="214" y="145"/>
                  </a:lnTo>
                  <a:lnTo>
                    <a:pt x="211" y="151"/>
                  </a:lnTo>
                  <a:lnTo>
                    <a:pt x="208" y="155"/>
                  </a:lnTo>
                  <a:lnTo>
                    <a:pt x="204" y="157"/>
                  </a:lnTo>
                  <a:lnTo>
                    <a:pt x="195" y="163"/>
                  </a:lnTo>
                  <a:lnTo>
                    <a:pt x="184" y="166"/>
                  </a:lnTo>
                  <a:lnTo>
                    <a:pt x="184" y="166"/>
                  </a:lnTo>
                  <a:lnTo>
                    <a:pt x="0" y="144"/>
                  </a:lnTo>
                  <a:lnTo>
                    <a:pt x="0" y="144"/>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7" name="Freeform 44"/>
            <p:cNvSpPr/>
            <p:nvPr/>
          </p:nvSpPr>
          <p:spPr bwMode="auto">
            <a:xfrm>
              <a:off x="3192463" y="5083175"/>
              <a:ext cx="365125" cy="263525"/>
            </a:xfrm>
            <a:custGeom>
              <a:avLst/>
              <a:gdLst>
                <a:gd name="T0" fmla="*/ 3 w 230"/>
                <a:gd name="T1" fmla="*/ 0 h 166"/>
                <a:gd name="T2" fmla="*/ 3 w 230"/>
                <a:gd name="T3" fmla="*/ 0 h 166"/>
                <a:gd name="T4" fmla="*/ 230 w 230"/>
                <a:gd name="T5" fmla="*/ 0 h 166"/>
                <a:gd name="T6" fmla="*/ 230 w 230"/>
                <a:gd name="T7" fmla="*/ 0 h 166"/>
                <a:gd name="T8" fmla="*/ 213 w 230"/>
                <a:gd name="T9" fmla="*/ 140 h 166"/>
                <a:gd name="T10" fmla="*/ 213 w 230"/>
                <a:gd name="T11" fmla="*/ 140 h 166"/>
                <a:gd name="T12" fmla="*/ 212 w 230"/>
                <a:gd name="T13" fmla="*/ 145 h 166"/>
                <a:gd name="T14" fmla="*/ 209 w 230"/>
                <a:gd name="T15" fmla="*/ 149 h 166"/>
                <a:gd name="T16" fmla="*/ 206 w 230"/>
                <a:gd name="T17" fmla="*/ 153 h 166"/>
                <a:gd name="T18" fmla="*/ 202 w 230"/>
                <a:gd name="T19" fmla="*/ 157 h 166"/>
                <a:gd name="T20" fmla="*/ 193 w 230"/>
                <a:gd name="T21" fmla="*/ 163 h 166"/>
                <a:gd name="T22" fmla="*/ 183 w 230"/>
                <a:gd name="T23" fmla="*/ 166 h 166"/>
                <a:gd name="T24" fmla="*/ 183 w 230"/>
                <a:gd name="T25" fmla="*/ 166 h 166"/>
                <a:gd name="T26" fmla="*/ 0 w 230"/>
                <a:gd name="T27" fmla="*/ 143 h 166"/>
                <a:gd name="T28" fmla="*/ 0 w 230"/>
                <a:gd name="T29" fmla="*/ 143 h 166"/>
                <a:gd name="T30" fmla="*/ 3 w 230"/>
                <a:gd name="T31" fmla="*/ 0 h 166"/>
                <a:gd name="T32" fmla="*/ 3 w 230"/>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0" h="166">
                  <a:moveTo>
                    <a:pt x="3" y="0"/>
                  </a:moveTo>
                  <a:lnTo>
                    <a:pt x="3" y="0"/>
                  </a:lnTo>
                  <a:lnTo>
                    <a:pt x="230" y="0"/>
                  </a:lnTo>
                  <a:lnTo>
                    <a:pt x="230" y="0"/>
                  </a:lnTo>
                  <a:lnTo>
                    <a:pt x="213" y="140"/>
                  </a:lnTo>
                  <a:lnTo>
                    <a:pt x="213" y="140"/>
                  </a:lnTo>
                  <a:lnTo>
                    <a:pt x="212" y="145"/>
                  </a:lnTo>
                  <a:lnTo>
                    <a:pt x="209" y="149"/>
                  </a:lnTo>
                  <a:lnTo>
                    <a:pt x="206" y="153"/>
                  </a:lnTo>
                  <a:lnTo>
                    <a:pt x="202" y="157"/>
                  </a:lnTo>
                  <a:lnTo>
                    <a:pt x="193" y="163"/>
                  </a:lnTo>
                  <a:lnTo>
                    <a:pt x="183" y="166"/>
                  </a:lnTo>
                  <a:lnTo>
                    <a:pt x="183" y="166"/>
                  </a:lnTo>
                  <a:lnTo>
                    <a:pt x="0" y="143"/>
                  </a:lnTo>
                  <a:lnTo>
                    <a:pt x="0" y="143"/>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8" name="Freeform 45"/>
            <p:cNvSpPr/>
            <p:nvPr/>
          </p:nvSpPr>
          <p:spPr bwMode="auto">
            <a:xfrm>
              <a:off x="3198813" y="5083175"/>
              <a:ext cx="358775" cy="263525"/>
            </a:xfrm>
            <a:custGeom>
              <a:avLst/>
              <a:gdLst>
                <a:gd name="T0" fmla="*/ 3 w 226"/>
                <a:gd name="T1" fmla="*/ 0 h 166"/>
                <a:gd name="T2" fmla="*/ 3 w 226"/>
                <a:gd name="T3" fmla="*/ 0 h 166"/>
                <a:gd name="T4" fmla="*/ 226 w 226"/>
                <a:gd name="T5" fmla="*/ 0 h 166"/>
                <a:gd name="T6" fmla="*/ 226 w 226"/>
                <a:gd name="T7" fmla="*/ 0 h 166"/>
                <a:gd name="T8" fmla="*/ 209 w 226"/>
                <a:gd name="T9" fmla="*/ 140 h 166"/>
                <a:gd name="T10" fmla="*/ 209 w 226"/>
                <a:gd name="T11" fmla="*/ 140 h 166"/>
                <a:gd name="T12" fmla="*/ 208 w 226"/>
                <a:gd name="T13" fmla="*/ 145 h 166"/>
                <a:gd name="T14" fmla="*/ 205 w 226"/>
                <a:gd name="T15" fmla="*/ 149 h 166"/>
                <a:gd name="T16" fmla="*/ 202 w 226"/>
                <a:gd name="T17" fmla="*/ 153 h 166"/>
                <a:gd name="T18" fmla="*/ 198 w 226"/>
                <a:gd name="T19" fmla="*/ 157 h 166"/>
                <a:gd name="T20" fmla="*/ 189 w 226"/>
                <a:gd name="T21" fmla="*/ 163 h 166"/>
                <a:gd name="T22" fmla="*/ 179 w 226"/>
                <a:gd name="T23" fmla="*/ 166 h 166"/>
                <a:gd name="T24" fmla="*/ 179 w 226"/>
                <a:gd name="T25" fmla="*/ 166 h 166"/>
                <a:gd name="T26" fmla="*/ 0 w 226"/>
                <a:gd name="T27" fmla="*/ 141 h 166"/>
                <a:gd name="T28" fmla="*/ 0 w 226"/>
                <a:gd name="T29" fmla="*/ 141 h 166"/>
                <a:gd name="T30" fmla="*/ 3 w 226"/>
                <a:gd name="T31" fmla="*/ 0 h 166"/>
                <a:gd name="T32" fmla="*/ 3 w 22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6" h="166">
                  <a:moveTo>
                    <a:pt x="3" y="0"/>
                  </a:moveTo>
                  <a:lnTo>
                    <a:pt x="3" y="0"/>
                  </a:lnTo>
                  <a:lnTo>
                    <a:pt x="226" y="0"/>
                  </a:lnTo>
                  <a:lnTo>
                    <a:pt x="226" y="0"/>
                  </a:lnTo>
                  <a:lnTo>
                    <a:pt x="209" y="140"/>
                  </a:lnTo>
                  <a:lnTo>
                    <a:pt x="209" y="140"/>
                  </a:lnTo>
                  <a:lnTo>
                    <a:pt x="208" y="145"/>
                  </a:lnTo>
                  <a:lnTo>
                    <a:pt x="205" y="149"/>
                  </a:lnTo>
                  <a:lnTo>
                    <a:pt x="202" y="153"/>
                  </a:lnTo>
                  <a:lnTo>
                    <a:pt x="198" y="157"/>
                  </a:lnTo>
                  <a:lnTo>
                    <a:pt x="189" y="163"/>
                  </a:lnTo>
                  <a:lnTo>
                    <a:pt x="179" y="166"/>
                  </a:lnTo>
                  <a:lnTo>
                    <a:pt x="179" y="166"/>
                  </a:lnTo>
                  <a:lnTo>
                    <a:pt x="0" y="141"/>
                  </a:lnTo>
                  <a:lnTo>
                    <a:pt x="0" y="141"/>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9" name="Freeform 46"/>
            <p:cNvSpPr/>
            <p:nvPr/>
          </p:nvSpPr>
          <p:spPr bwMode="auto">
            <a:xfrm>
              <a:off x="3205163" y="5083175"/>
              <a:ext cx="352425" cy="263525"/>
            </a:xfrm>
            <a:custGeom>
              <a:avLst/>
              <a:gdLst>
                <a:gd name="T0" fmla="*/ 2 w 222"/>
                <a:gd name="T1" fmla="*/ 0 h 166"/>
                <a:gd name="T2" fmla="*/ 2 w 222"/>
                <a:gd name="T3" fmla="*/ 0 h 166"/>
                <a:gd name="T4" fmla="*/ 222 w 222"/>
                <a:gd name="T5" fmla="*/ 0 h 166"/>
                <a:gd name="T6" fmla="*/ 222 w 222"/>
                <a:gd name="T7" fmla="*/ 0 h 166"/>
                <a:gd name="T8" fmla="*/ 205 w 222"/>
                <a:gd name="T9" fmla="*/ 140 h 166"/>
                <a:gd name="T10" fmla="*/ 205 w 222"/>
                <a:gd name="T11" fmla="*/ 140 h 166"/>
                <a:gd name="T12" fmla="*/ 204 w 222"/>
                <a:gd name="T13" fmla="*/ 145 h 166"/>
                <a:gd name="T14" fmla="*/ 201 w 222"/>
                <a:gd name="T15" fmla="*/ 149 h 166"/>
                <a:gd name="T16" fmla="*/ 198 w 222"/>
                <a:gd name="T17" fmla="*/ 153 h 166"/>
                <a:gd name="T18" fmla="*/ 194 w 222"/>
                <a:gd name="T19" fmla="*/ 157 h 166"/>
                <a:gd name="T20" fmla="*/ 185 w 222"/>
                <a:gd name="T21" fmla="*/ 163 h 166"/>
                <a:gd name="T22" fmla="*/ 175 w 222"/>
                <a:gd name="T23" fmla="*/ 166 h 166"/>
                <a:gd name="T24" fmla="*/ 175 w 222"/>
                <a:gd name="T25" fmla="*/ 166 h 166"/>
                <a:gd name="T26" fmla="*/ 0 w 222"/>
                <a:gd name="T27" fmla="*/ 141 h 166"/>
                <a:gd name="T28" fmla="*/ 0 w 222"/>
                <a:gd name="T29" fmla="*/ 141 h 166"/>
                <a:gd name="T30" fmla="*/ 2 w 222"/>
                <a:gd name="T31" fmla="*/ 0 h 166"/>
                <a:gd name="T32" fmla="*/ 2 w 22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2" h="166">
                  <a:moveTo>
                    <a:pt x="2" y="0"/>
                  </a:moveTo>
                  <a:lnTo>
                    <a:pt x="2" y="0"/>
                  </a:lnTo>
                  <a:lnTo>
                    <a:pt x="222" y="0"/>
                  </a:lnTo>
                  <a:lnTo>
                    <a:pt x="222" y="0"/>
                  </a:lnTo>
                  <a:lnTo>
                    <a:pt x="205" y="140"/>
                  </a:lnTo>
                  <a:lnTo>
                    <a:pt x="205" y="140"/>
                  </a:lnTo>
                  <a:lnTo>
                    <a:pt x="204" y="145"/>
                  </a:lnTo>
                  <a:lnTo>
                    <a:pt x="201" y="149"/>
                  </a:lnTo>
                  <a:lnTo>
                    <a:pt x="198" y="153"/>
                  </a:lnTo>
                  <a:lnTo>
                    <a:pt x="194" y="157"/>
                  </a:lnTo>
                  <a:lnTo>
                    <a:pt x="185" y="163"/>
                  </a:lnTo>
                  <a:lnTo>
                    <a:pt x="175" y="166"/>
                  </a:lnTo>
                  <a:lnTo>
                    <a:pt x="175" y="166"/>
                  </a:lnTo>
                  <a:lnTo>
                    <a:pt x="0" y="141"/>
                  </a:lnTo>
                  <a:lnTo>
                    <a:pt x="0" y="141"/>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1" name="Freeform 47"/>
            <p:cNvSpPr/>
            <p:nvPr/>
          </p:nvSpPr>
          <p:spPr bwMode="auto">
            <a:xfrm>
              <a:off x="3211513" y="5083175"/>
              <a:ext cx="346075" cy="263525"/>
            </a:xfrm>
            <a:custGeom>
              <a:avLst/>
              <a:gdLst>
                <a:gd name="T0" fmla="*/ 2 w 218"/>
                <a:gd name="T1" fmla="*/ 0 h 166"/>
                <a:gd name="T2" fmla="*/ 2 w 218"/>
                <a:gd name="T3" fmla="*/ 0 h 166"/>
                <a:gd name="T4" fmla="*/ 218 w 218"/>
                <a:gd name="T5" fmla="*/ 0 h 166"/>
                <a:gd name="T6" fmla="*/ 218 w 218"/>
                <a:gd name="T7" fmla="*/ 0 h 166"/>
                <a:gd name="T8" fmla="*/ 201 w 218"/>
                <a:gd name="T9" fmla="*/ 140 h 166"/>
                <a:gd name="T10" fmla="*/ 201 w 218"/>
                <a:gd name="T11" fmla="*/ 140 h 166"/>
                <a:gd name="T12" fmla="*/ 200 w 218"/>
                <a:gd name="T13" fmla="*/ 145 h 166"/>
                <a:gd name="T14" fmla="*/ 197 w 218"/>
                <a:gd name="T15" fmla="*/ 149 h 166"/>
                <a:gd name="T16" fmla="*/ 194 w 218"/>
                <a:gd name="T17" fmla="*/ 153 h 166"/>
                <a:gd name="T18" fmla="*/ 190 w 218"/>
                <a:gd name="T19" fmla="*/ 157 h 166"/>
                <a:gd name="T20" fmla="*/ 181 w 218"/>
                <a:gd name="T21" fmla="*/ 163 h 166"/>
                <a:gd name="T22" fmla="*/ 171 w 218"/>
                <a:gd name="T23" fmla="*/ 166 h 166"/>
                <a:gd name="T24" fmla="*/ 171 w 218"/>
                <a:gd name="T25" fmla="*/ 166 h 166"/>
                <a:gd name="T26" fmla="*/ 0 w 218"/>
                <a:gd name="T27" fmla="*/ 140 h 166"/>
                <a:gd name="T28" fmla="*/ 0 w 218"/>
                <a:gd name="T29" fmla="*/ 140 h 166"/>
                <a:gd name="T30" fmla="*/ 2 w 218"/>
                <a:gd name="T31" fmla="*/ 0 h 166"/>
                <a:gd name="T32" fmla="*/ 2 w 218"/>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8" h="166">
                  <a:moveTo>
                    <a:pt x="2" y="0"/>
                  </a:moveTo>
                  <a:lnTo>
                    <a:pt x="2" y="0"/>
                  </a:lnTo>
                  <a:lnTo>
                    <a:pt x="218" y="0"/>
                  </a:lnTo>
                  <a:lnTo>
                    <a:pt x="218" y="0"/>
                  </a:lnTo>
                  <a:lnTo>
                    <a:pt x="201" y="140"/>
                  </a:lnTo>
                  <a:lnTo>
                    <a:pt x="201" y="140"/>
                  </a:lnTo>
                  <a:lnTo>
                    <a:pt x="200" y="145"/>
                  </a:lnTo>
                  <a:lnTo>
                    <a:pt x="197" y="149"/>
                  </a:lnTo>
                  <a:lnTo>
                    <a:pt x="194" y="153"/>
                  </a:lnTo>
                  <a:lnTo>
                    <a:pt x="190" y="157"/>
                  </a:lnTo>
                  <a:lnTo>
                    <a:pt x="181" y="163"/>
                  </a:lnTo>
                  <a:lnTo>
                    <a:pt x="171" y="166"/>
                  </a:lnTo>
                  <a:lnTo>
                    <a:pt x="171" y="166"/>
                  </a:lnTo>
                  <a:lnTo>
                    <a:pt x="0" y="140"/>
                  </a:lnTo>
                  <a:lnTo>
                    <a:pt x="0" y="14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2" name="Freeform 48"/>
            <p:cNvSpPr/>
            <p:nvPr/>
          </p:nvSpPr>
          <p:spPr bwMode="auto">
            <a:xfrm>
              <a:off x="3216276" y="5083175"/>
              <a:ext cx="341313" cy="260350"/>
            </a:xfrm>
            <a:custGeom>
              <a:avLst/>
              <a:gdLst>
                <a:gd name="T0" fmla="*/ 3 w 215"/>
                <a:gd name="T1" fmla="*/ 0 h 164"/>
                <a:gd name="T2" fmla="*/ 3 w 215"/>
                <a:gd name="T3" fmla="*/ 0 h 164"/>
                <a:gd name="T4" fmla="*/ 215 w 215"/>
                <a:gd name="T5" fmla="*/ 0 h 164"/>
                <a:gd name="T6" fmla="*/ 215 w 215"/>
                <a:gd name="T7" fmla="*/ 0 h 164"/>
                <a:gd name="T8" fmla="*/ 198 w 215"/>
                <a:gd name="T9" fmla="*/ 140 h 164"/>
                <a:gd name="T10" fmla="*/ 198 w 215"/>
                <a:gd name="T11" fmla="*/ 140 h 164"/>
                <a:gd name="T12" fmla="*/ 197 w 215"/>
                <a:gd name="T13" fmla="*/ 145 h 164"/>
                <a:gd name="T14" fmla="*/ 195 w 215"/>
                <a:gd name="T15" fmla="*/ 149 h 164"/>
                <a:gd name="T16" fmla="*/ 191 w 215"/>
                <a:gd name="T17" fmla="*/ 153 h 164"/>
                <a:gd name="T18" fmla="*/ 187 w 215"/>
                <a:gd name="T19" fmla="*/ 157 h 164"/>
                <a:gd name="T20" fmla="*/ 178 w 215"/>
                <a:gd name="T21" fmla="*/ 163 h 164"/>
                <a:gd name="T22" fmla="*/ 169 w 215"/>
                <a:gd name="T23" fmla="*/ 164 h 164"/>
                <a:gd name="T24" fmla="*/ 169 w 215"/>
                <a:gd name="T25" fmla="*/ 164 h 164"/>
                <a:gd name="T26" fmla="*/ 0 w 215"/>
                <a:gd name="T27" fmla="*/ 138 h 164"/>
                <a:gd name="T28" fmla="*/ 0 w 215"/>
                <a:gd name="T29" fmla="*/ 138 h 164"/>
                <a:gd name="T30" fmla="*/ 3 w 215"/>
                <a:gd name="T31" fmla="*/ 0 h 164"/>
                <a:gd name="T32" fmla="*/ 3 w 215"/>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164">
                  <a:moveTo>
                    <a:pt x="3" y="0"/>
                  </a:moveTo>
                  <a:lnTo>
                    <a:pt x="3" y="0"/>
                  </a:lnTo>
                  <a:lnTo>
                    <a:pt x="215" y="0"/>
                  </a:lnTo>
                  <a:lnTo>
                    <a:pt x="215" y="0"/>
                  </a:lnTo>
                  <a:lnTo>
                    <a:pt x="198" y="140"/>
                  </a:lnTo>
                  <a:lnTo>
                    <a:pt x="198" y="140"/>
                  </a:lnTo>
                  <a:lnTo>
                    <a:pt x="197" y="145"/>
                  </a:lnTo>
                  <a:lnTo>
                    <a:pt x="195" y="149"/>
                  </a:lnTo>
                  <a:lnTo>
                    <a:pt x="191" y="153"/>
                  </a:lnTo>
                  <a:lnTo>
                    <a:pt x="187" y="157"/>
                  </a:lnTo>
                  <a:lnTo>
                    <a:pt x="178" y="163"/>
                  </a:lnTo>
                  <a:lnTo>
                    <a:pt x="169" y="164"/>
                  </a:lnTo>
                  <a:lnTo>
                    <a:pt x="169" y="164"/>
                  </a:lnTo>
                  <a:lnTo>
                    <a:pt x="0" y="138"/>
                  </a:lnTo>
                  <a:lnTo>
                    <a:pt x="0" y="138"/>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3" name="Freeform 49"/>
            <p:cNvSpPr/>
            <p:nvPr/>
          </p:nvSpPr>
          <p:spPr bwMode="auto">
            <a:xfrm>
              <a:off x="3222626" y="5083175"/>
              <a:ext cx="334963" cy="260350"/>
            </a:xfrm>
            <a:custGeom>
              <a:avLst/>
              <a:gdLst>
                <a:gd name="T0" fmla="*/ 3 w 211"/>
                <a:gd name="T1" fmla="*/ 0 h 164"/>
                <a:gd name="T2" fmla="*/ 3 w 211"/>
                <a:gd name="T3" fmla="*/ 0 h 164"/>
                <a:gd name="T4" fmla="*/ 211 w 211"/>
                <a:gd name="T5" fmla="*/ 0 h 164"/>
                <a:gd name="T6" fmla="*/ 211 w 211"/>
                <a:gd name="T7" fmla="*/ 0 h 164"/>
                <a:gd name="T8" fmla="*/ 194 w 211"/>
                <a:gd name="T9" fmla="*/ 140 h 164"/>
                <a:gd name="T10" fmla="*/ 194 w 211"/>
                <a:gd name="T11" fmla="*/ 140 h 164"/>
                <a:gd name="T12" fmla="*/ 193 w 211"/>
                <a:gd name="T13" fmla="*/ 145 h 164"/>
                <a:gd name="T14" fmla="*/ 191 w 211"/>
                <a:gd name="T15" fmla="*/ 149 h 164"/>
                <a:gd name="T16" fmla="*/ 187 w 211"/>
                <a:gd name="T17" fmla="*/ 153 h 164"/>
                <a:gd name="T18" fmla="*/ 183 w 211"/>
                <a:gd name="T19" fmla="*/ 157 h 164"/>
                <a:gd name="T20" fmla="*/ 175 w 211"/>
                <a:gd name="T21" fmla="*/ 161 h 164"/>
                <a:gd name="T22" fmla="*/ 165 w 211"/>
                <a:gd name="T23" fmla="*/ 164 h 164"/>
                <a:gd name="T24" fmla="*/ 165 w 211"/>
                <a:gd name="T25" fmla="*/ 164 h 164"/>
                <a:gd name="T26" fmla="*/ 0 w 211"/>
                <a:gd name="T27" fmla="*/ 137 h 164"/>
                <a:gd name="T28" fmla="*/ 0 w 211"/>
                <a:gd name="T29" fmla="*/ 137 h 164"/>
                <a:gd name="T30" fmla="*/ 3 w 211"/>
                <a:gd name="T31" fmla="*/ 0 h 164"/>
                <a:gd name="T32" fmla="*/ 3 w 211"/>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1" h="164">
                  <a:moveTo>
                    <a:pt x="3" y="0"/>
                  </a:moveTo>
                  <a:lnTo>
                    <a:pt x="3" y="0"/>
                  </a:lnTo>
                  <a:lnTo>
                    <a:pt x="211" y="0"/>
                  </a:lnTo>
                  <a:lnTo>
                    <a:pt x="211" y="0"/>
                  </a:lnTo>
                  <a:lnTo>
                    <a:pt x="194" y="140"/>
                  </a:lnTo>
                  <a:lnTo>
                    <a:pt x="194" y="140"/>
                  </a:lnTo>
                  <a:lnTo>
                    <a:pt x="193" y="145"/>
                  </a:lnTo>
                  <a:lnTo>
                    <a:pt x="191" y="149"/>
                  </a:lnTo>
                  <a:lnTo>
                    <a:pt x="187" y="153"/>
                  </a:lnTo>
                  <a:lnTo>
                    <a:pt x="183" y="157"/>
                  </a:lnTo>
                  <a:lnTo>
                    <a:pt x="175" y="161"/>
                  </a:lnTo>
                  <a:lnTo>
                    <a:pt x="165" y="164"/>
                  </a:lnTo>
                  <a:lnTo>
                    <a:pt x="165" y="164"/>
                  </a:lnTo>
                  <a:lnTo>
                    <a:pt x="0" y="137"/>
                  </a:lnTo>
                  <a:lnTo>
                    <a:pt x="0" y="137"/>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4" name="Freeform 50"/>
            <p:cNvSpPr/>
            <p:nvPr/>
          </p:nvSpPr>
          <p:spPr bwMode="auto">
            <a:xfrm>
              <a:off x="3228976" y="5083175"/>
              <a:ext cx="328613" cy="260350"/>
            </a:xfrm>
            <a:custGeom>
              <a:avLst/>
              <a:gdLst>
                <a:gd name="T0" fmla="*/ 3 w 207"/>
                <a:gd name="T1" fmla="*/ 0 h 164"/>
                <a:gd name="T2" fmla="*/ 3 w 207"/>
                <a:gd name="T3" fmla="*/ 0 h 164"/>
                <a:gd name="T4" fmla="*/ 207 w 207"/>
                <a:gd name="T5" fmla="*/ 0 h 164"/>
                <a:gd name="T6" fmla="*/ 207 w 207"/>
                <a:gd name="T7" fmla="*/ 0 h 164"/>
                <a:gd name="T8" fmla="*/ 190 w 207"/>
                <a:gd name="T9" fmla="*/ 140 h 164"/>
                <a:gd name="T10" fmla="*/ 190 w 207"/>
                <a:gd name="T11" fmla="*/ 140 h 164"/>
                <a:gd name="T12" fmla="*/ 189 w 207"/>
                <a:gd name="T13" fmla="*/ 145 h 164"/>
                <a:gd name="T14" fmla="*/ 187 w 207"/>
                <a:gd name="T15" fmla="*/ 149 h 164"/>
                <a:gd name="T16" fmla="*/ 183 w 207"/>
                <a:gd name="T17" fmla="*/ 153 h 164"/>
                <a:gd name="T18" fmla="*/ 179 w 207"/>
                <a:gd name="T19" fmla="*/ 156 h 164"/>
                <a:gd name="T20" fmla="*/ 171 w 207"/>
                <a:gd name="T21" fmla="*/ 161 h 164"/>
                <a:gd name="T22" fmla="*/ 161 w 207"/>
                <a:gd name="T23" fmla="*/ 164 h 164"/>
                <a:gd name="T24" fmla="*/ 161 w 207"/>
                <a:gd name="T25" fmla="*/ 164 h 164"/>
                <a:gd name="T26" fmla="*/ 0 w 207"/>
                <a:gd name="T27" fmla="*/ 136 h 164"/>
                <a:gd name="T28" fmla="*/ 0 w 207"/>
                <a:gd name="T29" fmla="*/ 136 h 164"/>
                <a:gd name="T30" fmla="*/ 3 w 207"/>
                <a:gd name="T31" fmla="*/ 0 h 164"/>
                <a:gd name="T32" fmla="*/ 3 w 207"/>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164">
                  <a:moveTo>
                    <a:pt x="3" y="0"/>
                  </a:moveTo>
                  <a:lnTo>
                    <a:pt x="3" y="0"/>
                  </a:lnTo>
                  <a:lnTo>
                    <a:pt x="207" y="0"/>
                  </a:lnTo>
                  <a:lnTo>
                    <a:pt x="207" y="0"/>
                  </a:lnTo>
                  <a:lnTo>
                    <a:pt x="190" y="140"/>
                  </a:lnTo>
                  <a:lnTo>
                    <a:pt x="190" y="140"/>
                  </a:lnTo>
                  <a:lnTo>
                    <a:pt x="189" y="145"/>
                  </a:lnTo>
                  <a:lnTo>
                    <a:pt x="187" y="149"/>
                  </a:lnTo>
                  <a:lnTo>
                    <a:pt x="183" y="153"/>
                  </a:lnTo>
                  <a:lnTo>
                    <a:pt x="179" y="156"/>
                  </a:lnTo>
                  <a:lnTo>
                    <a:pt x="171" y="161"/>
                  </a:lnTo>
                  <a:lnTo>
                    <a:pt x="161" y="164"/>
                  </a:lnTo>
                  <a:lnTo>
                    <a:pt x="161" y="164"/>
                  </a:lnTo>
                  <a:lnTo>
                    <a:pt x="0" y="136"/>
                  </a:lnTo>
                  <a:lnTo>
                    <a:pt x="0" y="136"/>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5" name="Freeform 51"/>
            <p:cNvSpPr/>
            <p:nvPr/>
          </p:nvSpPr>
          <p:spPr bwMode="auto">
            <a:xfrm>
              <a:off x="3235326" y="5083175"/>
              <a:ext cx="322263" cy="260350"/>
            </a:xfrm>
            <a:custGeom>
              <a:avLst/>
              <a:gdLst>
                <a:gd name="T0" fmla="*/ 3 w 203"/>
                <a:gd name="T1" fmla="*/ 0 h 164"/>
                <a:gd name="T2" fmla="*/ 3 w 203"/>
                <a:gd name="T3" fmla="*/ 0 h 164"/>
                <a:gd name="T4" fmla="*/ 203 w 203"/>
                <a:gd name="T5" fmla="*/ 0 h 164"/>
                <a:gd name="T6" fmla="*/ 203 w 203"/>
                <a:gd name="T7" fmla="*/ 0 h 164"/>
                <a:gd name="T8" fmla="*/ 186 w 203"/>
                <a:gd name="T9" fmla="*/ 140 h 164"/>
                <a:gd name="T10" fmla="*/ 186 w 203"/>
                <a:gd name="T11" fmla="*/ 140 h 164"/>
                <a:gd name="T12" fmla="*/ 185 w 203"/>
                <a:gd name="T13" fmla="*/ 145 h 164"/>
                <a:gd name="T14" fmla="*/ 183 w 203"/>
                <a:gd name="T15" fmla="*/ 149 h 164"/>
                <a:gd name="T16" fmla="*/ 179 w 203"/>
                <a:gd name="T17" fmla="*/ 153 h 164"/>
                <a:gd name="T18" fmla="*/ 176 w 203"/>
                <a:gd name="T19" fmla="*/ 156 h 164"/>
                <a:gd name="T20" fmla="*/ 167 w 203"/>
                <a:gd name="T21" fmla="*/ 161 h 164"/>
                <a:gd name="T22" fmla="*/ 157 w 203"/>
                <a:gd name="T23" fmla="*/ 164 h 164"/>
                <a:gd name="T24" fmla="*/ 157 w 203"/>
                <a:gd name="T25" fmla="*/ 164 h 164"/>
                <a:gd name="T26" fmla="*/ 0 w 203"/>
                <a:gd name="T27" fmla="*/ 134 h 164"/>
                <a:gd name="T28" fmla="*/ 0 w 203"/>
                <a:gd name="T29" fmla="*/ 134 h 164"/>
                <a:gd name="T30" fmla="*/ 3 w 203"/>
                <a:gd name="T31" fmla="*/ 0 h 164"/>
                <a:gd name="T32" fmla="*/ 3 w 203"/>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164">
                  <a:moveTo>
                    <a:pt x="3" y="0"/>
                  </a:moveTo>
                  <a:lnTo>
                    <a:pt x="3" y="0"/>
                  </a:lnTo>
                  <a:lnTo>
                    <a:pt x="203" y="0"/>
                  </a:lnTo>
                  <a:lnTo>
                    <a:pt x="203" y="0"/>
                  </a:lnTo>
                  <a:lnTo>
                    <a:pt x="186" y="140"/>
                  </a:lnTo>
                  <a:lnTo>
                    <a:pt x="186" y="140"/>
                  </a:lnTo>
                  <a:lnTo>
                    <a:pt x="185" y="145"/>
                  </a:lnTo>
                  <a:lnTo>
                    <a:pt x="183" y="149"/>
                  </a:lnTo>
                  <a:lnTo>
                    <a:pt x="179" y="153"/>
                  </a:lnTo>
                  <a:lnTo>
                    <a:pt x="176" y="156"/>
                  </a:lnTo>
                  <a:lnTo>
                    <a:pt x="167" y="161"/>
                  </a:lnTo>
                  <a:lnTo>
                    <a:pt x="157" y="164"/>
                  </a:lnTo>
                  <a:lnTo>
                    <a:pt x="157" y="164"/>
                  </a:lnTo>
                  <a:lnTo>
                    <a:pt x="0" y="134"/>
                  </a:lnTo>
                  <a:lnTo>
                    <a:pt x="0" y="13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6" name="Freeform 52"/>
            <p:cNvSpPr/>
            <p:nvPr/>
          </p:nvSpPr>
          <p:spPr bwMode="auto">
            <a:xfrm>
              <a:off x="3240088" y="5083175"/>
              <a:ext cx="317500" cy="260350"/>
            </a:xfrm>
            <a:custGeom>
              <a:avLst/>
              <a:gdLst>
                <a:gd name="T0" fmla="*/ 3 w 200"/>
                <a:gd name="T1" fmla="*/ 0 h 164"/>
                <a:gd name="T2" fmla="*/ 3 w 200"/>
                <a:gd name="T3" fmla="*/ 0 h 164"/>
                <a:gd name="T4" fmla="*/ 200 w 200"/>
                <a:gd name="T5" fmla="*/ 0 h 164"/>
                <a:gd name="T6" fmla="*/ 200 w 200"/>
                <a:gd name="T7" fmla="*/ 0 h 164"/>
                <a:gd name="T8" fmla="*/ 183 w 200"/>
                <a:gd name="T9" fmla="*/ 140 h 164"/>
                <a:gd name="T10" fmla="*/ 183 w 200"/>
                <a:gd name="T11" fmla="*/ 140 h 164"/>
                <a:gd name="T12" fmla="*/ 182 w 200"/>
                <a:gd name="T13" fmla="*/ 145 h 164"/>
                <a:gd name="T14" fmla="*/ 180 w 200"/>
                <a:gd name="T15" fmla="*/ 149 h 164"/>
                <a:gd name="T16" fmla="*/ 176 w 200"/>
                <a:gd name="T17" fmla="*/ 153 h 164"/>
                <a:gd name="T18" fmla="*/ 173 w 200"/>
                <a:gd name="T19" fmla="*/ 156 h 164"/>
                <a:gd name="T20" fmla="*/ 164 w 200"/>
                <a:gd name="T21" fmla="*/ 161 h 164"/>
                <a:gd name="T22" fmla="*/ 156 w 200"/>
                <a:gd name="T23" fmla="*/ 164 h 164"/>
                <a:gd name="T24" fmla="*/ 156 w 200"/>
                <a:gd name="T25" fmla="*/ 164 h 164"/>
                <a:gd name="T26" fmla="*/ 0 w 200"/>
                <a:gd name="T27" fmla="*/ 134 h 164"/>
                <a:gd name="T28" fmla="*/ 0 w 200"/>
                <a:gd name="T29" fmla="*/ 134 h 164"/>
                <a:gd name="T30" fmla="*/ 3 w 200"/>
                <a:gd name="T31" fmla="*/ 0 h 164"/>
                <a:gd name="T32" fmla="*/ 3 w 200"/>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64">
                  <a:moveTo>
                    <a:pt x="3" y="0"/>
                  </a:moveTo>
                  <a:lnTo>
                    <a:pt x="3" y="0"/>
                  </a:lnTo>
                  <a:lnTo>
                    <a:pt x="200" y="0"/>
                  </a:lnTo>
                  <a:lnTo>
                    <a:pt x="200" y="0"/>
                  </a:lnTo>
                  <a:lnTo>
                    <a:pt x="183" y="140"/>
                  </a:lnTo>
                  <a:lnTo>
                    <a:pt x="183" y="140"/>
                  </a:lnTo>
                  <a:lnTo>
                    <a:pt x="182" y="145"/>
                  </a:lnTo>
                  <a:lnTo>
                    <a:pt x="180" y="149"/>
                  </a:lnTo>
                  <a:lnTo>
                    <a:pt x="176" y="153"/>
                  </a:lnTo>
                  <a:lnTo>
                    <a:pt x="173" y="156"/>
                  </a:lnTo>
                  <a:lnTo>
                    <a:pt x="164" y="161"/>
                  </a:lnTo>
                  <a:lnTo>
                    <a:pt x="156" y="164"/>
                  </a:lnTo>
                  <a:lnTo>
                    <a:pt x="156" y="164"/>
                  </a:lnTo>
                  <a:lnTo>
                    <a:pt x="0" y="134"/>
                  </a:lnTo>
                  <a:lnTo>
                    <a:pt x="0" y="13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7" name="Freeform 53"/>
            <p:cNvSpPr/>
            <p:nvPr/>
          </p:nvSpPr>
          <p:spPr bwMode="auto">
            <a:xfrm>
              <a:off x="3246438" y="5083175"/>
              <a:ext cx="311150" cy="260350"/>
            </a:xfrm>
            <a:custGeom>
              <a:avLst/>
              <a:gdLst>
                <a:gd name="T0" fmla="*/ 3 w 196"/>
                <a:gd name="T1" fmla="*/ 0 h 164"/>
                <a:gd name="T2" fmla="*/ 3 w 196"/>
                <a:gd name="T3" fmla="*/ 0 h 164"/>
                <a:gd name="T4" fmla="*/ 196 w 196"/>
                <a:gd name="T5" fmla="*/ 0 h 164"/>
                <a:gd name="T6" fmla="*/ 196 w 196"/>
                <a:gd name="T7" fmla="*/ 0 h 164"/>
                <a:gd name="T8" fmla="*/ 179 w 196"/>
                <a:gd name="T9" fmla="*/ 140 h 164"/>
                <a:gd name="T10" fmla="*/ 179 w 196"/>
                <a:gd name="T11" fmla="*/ 140 h 164"/>
                <a:gd name="T12" fmla="*/ 178 w 196"/>
                <a:gd name="T13" fmla="*/ 145 h 164"/>
                <a:gd name="T14" fmla="*/ 176 w 196"/>
                <a:gd name="T15" fmla="*/ 149 h 164"/>
                <a:gd name="T16" fmla="*/ 172 w 196"/>
                <a:gd name="T17" fmla="*/ 153 h 164"/>
                <a:gd name="T18" fmla="*/ 169 w 196"/>
                <a:gd name="T19" fmla="*/ 156 h 164"/>
                <a:gd name="T20" fmla="*/ 160 w 196"/>
                <a:gd name="T21" fmla="*/ 161 h 164"/>
                <a:gd name="T22" fmla="*/ 152 w 196"/>
                <a:gd name="T23" fmla="*/ 164 h 164"/>
                <a:gd name="T24" fmla="*/ 152 w 196"/>
                <a:gd name="T25" fmla="*/ 164 h 164"/>
                <a:gd name="T26" fmla="*/ 0 w 196"/>
                <a:gd name="T27" fmla="*/ 133 h 164"/>
                <a:gd name="T28" fmla="*/ 0 w 196"/>
                <a:gd name="T29" fmla="*/ 133 h 164"/>
                <a:gd name="T30" fmla="*/ 3 w 196"/>
                <a:gd name="T31" fmla="*/ 0 h 164"/>
                <a:gd name="T32" fmla="*/ 3 w 196"/>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6" h="164">
                  <a:moveTo>
                    <a:pt x="3" y="0"/>
                  </a:moveTo>
                  <a:lnTo>
                    <a:pt x="3" y="0"/>
                  </a:lnTo>
                  <a:lnTo>
                    <a:pt x="196" y="0"/>
                  </a:lnTo>
                  <a:lnTo>
                    <a:pt x="196" y="0"/>
                  </a:lnTo>
                  <a:lnTo>
                    <a:pt x="179" y="140"/>
                  </a:lnTo>
                  <a:lnTo>
                    <a:pt x="179" y="140"/>
                  </a:lnTo>
                  <a:lnTo>
                    <a:pt x="178" y="145"/>
                  </a:lnTo>
                  <a:lnTo>
                    <a:pt x="176" y="149"/>
                  </a:lnTo>
                  <a:lnTo>
                    <a:pt x="172" y="153"/>
                  </a:lnTo>
                  <a:lnTo>
                    <a:pt x="169" y="156"/>
                  </a:lnTo>
                  <a:lnTo>
                    <a:pt x="160" y="161"/>
                  </a:lnTo>
                  <a:lnTo>
                    <a:pt x="152" y="164"/>
                  </a:lnTo>
                  <a:lnTo>
                    <a:pt x="152" y="164"/>
                  </a:lnTo>
                  <a:lnTo>
                    <a:pt x="0" y="133"/>
                  </a:lnTo>
                  <a:lnTo>
                    <a:pt x="0" y="133"/>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8" name="Freeform 54"/>
            <p:cNvSpPr/>
            <p:nvPr/>
          </p:nvSpPr>
          <p:spPr bwMode="auto">
            <a:xfrm>
              <a:off x="3252788" y="5083175"/>
              <a:ext cx="304800" cy="260350"/>
            </a:xfrm>
            <a:custGeom>
              <a:avLst/>
              <a:gdLst>
                <a:gd name="T0" fmla="*/ 3 w 192"/>
                <a:gd name="T1" fmla="*/ 0 h 164"/>
                <a:gd name="T2" fmla="*/ 3 w 192"/>
                <a:gd name="T3" fmla="*/ 0 h 164"/>
                <a:gd name="T4" fmla="*/ 192 w 192"/>
                <a:gd name="T5" fmla="*/ 0 h 164"/>
                <a:gd name="T6" fmla="*/ 192 w 192"/>
                <a:gd name="T7" fmla="*/ 0 h 164"/>
                <a:gd name="T8" fmla="*/ 175 w 192"/>
                <a:gd name="T9" fmla="*/ 140 h 164"/>
                <a:gd name="T10" fmla="*/ 175 w 192"/>
                <a:gd name="T11" fmla="*/ 140 h 164"/>
                <a:gd name="T12" fmla="*/ 174 w 192"/>
                <a:gd name="T13" fmla="*/ 145 h 164"/>
                <a:gd name="T14" fmla="*/ 172 w 192"/>
                <a:gd name="T15" fmla="*/ 149 h 164"/>
                <a:gd name="T16" fmla="*/ 169 w 192"/>
                <a:gd name="T17" fmla="*/ 153 h 164"/>
                <a:gd name="T18" fmla="*/ 165 w 192"/>
                <a:gd name="T19" fmla="*/ 156 h 164"/>
                <a:gd name="T20" fmla="*/ 157 w 192"/>
                <a:gd name="T21" fmla="*/ 161 h 164"/>
                <a:gd name="T22" fmla="*/ 148 w 192"/>
                <a:gd name="T23" fmla="*/ 164 h 164"/>
                <a:gd name="T24" fmla="*/ 148 w 192"/>
                <a:gd name="T25" fmla="*/ 164 h 164"/>
                <a:gd name="T26" fmla="*/ 0 w 192"/>
                <a:gd name="T27" fmla="*/ 132 h 164"/>
                <a:gd name="T28" fmla="*/ 0 w 192"/>
                <a:gd name="T29" fmla="*/ 132 h 164"/>
                <a:gd name="T30" fmla="*/ 3 w 192"/>
                <a:gd name="T31" fmla="*/ 0 h 164"/>
                <a:gd name="T32" fmla="*/ 3 w 192"/>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164">
                  <a:moveTo>
                    <a:pt x="3" y="0"/>
                  </a:moveTo>
                  <a:lnTo>
                    <a:pt x="3" y="0"/>
                  </a:lnTo>
                  <a:lnTo>
                    <a:pt x="192" y="0"/>
                  </a:lnTo>
                  <a:lnTo>
                    <a:pt x="192" y="0"/>
                  </a:lnTo>
                  <a:lnTo>
                    <a:pt x="175" y="140"/>
                  </a:lnTo>
                  <a:lnTo>
                    <a:pt x="175" y="140"/>
                  </a:lnTo>
                  <a:lnTo>
                    <a:pt x="174" y="145"/>
                  </a:lnTo>
                  <a:lnTo>
                    <a:pt x="172" y="149"/>
                  </a:lnTo>
                  <a:lnTo>
                    <a:pt x="169" y="153"/>
                  </a:lnTo>
                  <a:lnTo>
                    <a:pt x="165" y="156"/>
                  </a:lnTo>
                  <a:lnTo>
                    <a:pt x="157" y="161"/>
                  </a:lnTo>
                  <a:lnTo>
                    <a:pt x="148" y="164"/>
                  </a:lnTo>
                  <a:lnTo>
                    <a:pt x="148" y="164"/>
                  </a:lnTo>
                  <a:lnTo>
                    <a:pt x="0" y="132"/>
                  </a:lnTo>
                  <a:lnTo>
                    <a:pt x="0" y="132"/>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9" name="Freeform 55"/>
            <p:cNvSpPr/>
            <p:nvPr/>
          </p:nvSpPr>
          <p:spPr bwMode="auto">
            <a:xfrm>
              <a:off x="3259138" y="5083175"/>
              <a:ext cx="298450" cy="260350"/>
            </a:xfrm>
            <a:custGeom>
              <a:avLst/>
              <a:gdLst>
                <a:gd name="T0" fmla="*/ 3 w 188"/>
                <a:gd name="T1" fmla="*/ 0 h 164"/>
                <a:gd name="T2" fmla="*/ 3 w 188"/>
                <a:gd name="T3" fmla="*/ 0 h 164"/>
                <a:gd name="T4" fmla="*/ 188 w 188"/>
                <a:gd name="T5" fmla="*/ 0 h 164"/>
                <a:gd name="T6" fmla="*/ 188 w 188"/>
                <a:gd name="T7" fmla="*/ 0 h 164"/>
                <a:gd name="T8" fmla="*/ 171 w 188"/>
                <a:gd name="T9" fmla="*/ 140 h 164"/>
                <a:gd name="T10" fmla="*/ 171 w 188"/>
                <a:gd name="T11" fmla="*/ 140 h 164"/>
                <a:gd name="T12" fmla="*/ 170 w 188"/>
                <a:gd name="T13" fmla="*/ 145 h 164"/>
                <a:gd name="T14" fmla="*/ 168 w 188"/>
                <a:gd name="T15" fmla="*/ 149 h 164"/>
                <a:gd name="T16" fmla="*/ 165 w 188"/>
                <a:gd name="T17" fmla="*/ 153 h 164"/>
                <a:gd name="T18" fmla="*/ 161 w 188"/>
                <a:gd name="T19" fmla="*/ 156 h 164"/>
                <a:gd name="T20" fmla="*/ 153 w 188"/>
                <a:gd name="T21" fmla="*/ 161 h 164"/>
                <a:gd name="T22" fmla="*/ 144 w 188"/>
                <a:gd name="T23" fmla="*/ 164 h 164"/>
                <a:gd name="T24" fmla="*/ 144 w 188"/>
                <a:gd name="T25" fmla="*/ 164 h 164"/>
                <a:gd name="T26" fmla="*/ 0 w 188"/>
                <a:gd name="T27" fmla="*/ 130 h 164"/>
                <a:gd name="T28" fmla="*/ 0 w 188"/>
                <a:gd name="T29" fmla="*/ 130 h 164"/>
                <a:gd name="T30" fmla="*/ 3 w 188"/>
                <a:gd name="T31" fmla="*/ 0 h 164"/>
                <a:gd name="T32" fmla="*/ 3 w 188"/>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 h="164">
                  <a:moveTo>
                    <a:pt x="3" y="0"/>
                  </a:moveTo>
                  <a:lnTo>
                    <a:pt x="3" y="0"/>
                  </a:lnTo>
                  <a:lnTo>
                    <a:pt x="188" y="0"/>
                  </a:lnTo>
                  <a:lnTo>
                    <a:pt x="188" y="0"/>
                  </a:lnTo>
                  <a:lnTo>
                    <a:pt x="171" y="140"/>
                  </a:lnTo>
                  <a:lnTo>
                    <a:pt x="171" y="140"/>
                  </a:lnTo>
                  <a:lnTo>
                    <a:pt x="170" y="145"/>
                  </a:lnTo>
                  <a:lnTo>
                    <a:pt x="168" y="149"/>
                  </a:lnTo>
                  <a:lnTo>
                    <a:pt x="165" y="153"/>
                  </a:lnTo>
                  <a:lnTo>
                    <a:pt x="161" y="156"/>
                  </a:lnTo>
                  <a:lnTo>
                    <a:pt x="153" y="161"/>
                  </a:lnTo>
                  <a:lnTo>
                    <a:pt x="144" y="164"/>
                  </a:lnTo>
                  <a:lnTo>
                    <a:pt x="144" y="164"/>
                  </a:lnTo>
                  <a:lnTo>
                    <a:pt x="0" y="130"/>
                  </a:lnTo>
                  <a:lnTo>
                    <a:pt x="0" y="130"/>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0" name="Freeform 56"/>
            <p:cNvSpPr/>
            <p:nvPr/>
          </p:nvSpPr>
          <p:spPr bwMode="auto">
            <a:xfrm>
              <a:off x="3265488" y="5083175"/>
              <a:ext cx="292100" cy="260350"/>
            </a:xfrm>
            <a:custGeom>
              <a:avLst/>
              <a:gdLst>
                <a:gd name="T0" fmla="*/ 3 w 184"/>
                <a:gd name="T1" fmla="*/ 0 h 164"/>
                <a:gd name="T2" fmla="*/ 3 w 184"/>
                <a:gd name="T3" fmla="*/ 0 h 164"/>
                <a:gd name="T4" fmla="*/ 184 w 184"/>
                <a:gd name="T5" fmla="*/ 0 h 164"/>
                <a:gd name="T6" fmla="*/ 184 w 184"/>
                <a:gd name="T7" fmla="*/ 0 h 164"/>
                <a:gd name="T8" fmla="*/ 167 w 184"/>
                <a:gd name="T9" fmla="*/ 140 h 164"/>
                <a:gd name="T10" fmla="*/ 167 w 184"/>
                <a:gd name="T11" fmla="*/ 140 h 164"/>
                <a:gd name="T12" fmla="*/ 166 w 184"/>
                <a:gd name="T13" fmla="*/ 145 h 164"/>
                <a:gd name="T14" fmla="*/ 164 w 184"/>
                <a:gd name="T15" fmla="*/ 149 h 164"/>
                <a:gd name="T16" fmla="*/ 157 w 184"/>
                <a:gd name="T17" fmla="*/ 156 h 164"/>
                <a:gd name="T18" fmla="*/ 149 w 184"/>
                <a:gd name="T19" fmla="*/ 161 h 164"/>
                <a:gd name="T20" fmla="*/ 141 w 184"/>
                <a:gd name="T21" fmla="*/ 164 h 164"/>
                <a:gd name="T22" fmla="*/ 141 w 184"/>
                <a:gd name="T23" fmla="*/ 164 h 164"/>
                <a:gd name="T24" fmla="*/ 0 w 184"/>
                <a:gd name="T25" fmla="*/ 129 h 164"/>
                <a:gd name="T26" fmla="*/ 0 w 184"/>
                <a:gd name="T27" fmla="*/ 129 h 164"/>
                <a:gd name="T28" fmla="*/ 3 w 184"/>
                <a:gd name="T29" fmla="*/ 0 h 164"/>
                <a:gd name="T30" fmla="*/ 3 w 184"/>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4" h="164">
                  <a:moveTo>
                    <a:pt x="3" y="0"/>
                  </a:moveTo>
                  <a:lnTo>
                    <a:pt x="3" y="0"/>
                  </a:lnTo>
                  <a:lnTo>
                    <a:pt x="184" y="0"/>
                  </a:lnTo>
                  <a:lnTo>
                    <a:pt x="184" y="0"/>
                  </a:lnTo>
                  <a:lnTo>
                    <a:pt x="167" y="140"/>
                  </a:lnTo>
                  <a:lnTo>
                    <a:pt x="167" y="140"/>
                  </a:lnTo>
                  <a:lnTo>
                    <a:pt x="166" y="145"/>
                  </a:lnTo>
                  <a:lnTo>
                    <a:pt x="164" y="149"/>
                  </a:lnTo>
                  <a:lnTo>
                    <a:pt x="157" y="156"/>
                  </a:lnTo>
                  <a:lnTo>
                    <a:pt x="149" y="161"/>
                  </a:lnTo>
                  <a:lnTo>
                    <a:pt x="141" y="164"/>
                  </a:lnTo>
                  <a:lnTo>
                    <a:pt x="141" y="164"/>
                  </a:lnTo>
                  <a:lnTo>
                    <a:pt x="0" y="129"/>
                  </a:lnTo>
                  <a:lnTo>
                    <a:pt x="0" y="129"/>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1" name="Freeform 57"/>
            <p:cNvSpPr/>
            <p:nvPr/>
          </p:nvSpPr>
          <p:spPr bwMode="auto">
            <a:xfrm>
              <a:off x="3270251" y="5083175"/>
              <a:ext cx="287338" cy="260350"/>
            </a:xfrm>
            <a:custGeom>
              <a:avLst/>
              <a:gdLst>
                <a:gd name="T0" fmla="*/ 4 w 181"/>
                <a:gd name="T1" fmla="*/ 0 h 164"/>
                <a:gd name="T2" fmla="*/ 4 w 181"/>
                <a:gd name="T3" fmla="*/ 0 h 164"/>
                <a:gd name="T4" fmla="*/ 181 w 181"/>
                <a:gd name="T5" fmla="*/ 0 h 164"/>
                <a:gd name="T6" fmla="*/ 181 w 181"/>
                <a:gd name="T7" fmla="*/ 0 h 164"/>
                <a:gd name="T8" fmla="*/ 164 w 181"/>
                <a:gd name="T9" fmla="*/ 140 h 164"/>
                <a:gd name="T10" fmla="*/ 164 w 181"/>
                <a:gd name="T11" fmla="*/ 140 h 164"/>
                <a:gd name="T12" fmla="*/ 163 w 181"/>
                <a:gd name="T13" fmla="*/ 145 h 164"/>
                <a:gd name="T14" fmla="*/ 161 w 181"/>
                <a:gd name="T15" fmla="*/ 149 h 164"/>
                <a:gd name="T16" fmla="*/ 154 w 181"/>
                <a:gd name="T17" fmla="*/ 156 h 164"/>
                <a:gd name="T18" fmla="*/ 146 w 181"/>
                <a:gd name="T19" fmla="*/ 160 h 164"/>
                <a:gd name="T20" fmla="*/ 138 w 181"/>
                <a:gd name="T21" fmla="*/ 164 h 164"/>
                <a:gd name="T22" fmla="*/ 138 w 181"/>
                <a:gd name="T23" fmla="*/ 164 h 164"/>
                <a:gd name="T24" fmla="*/ 0 w 181"/>
                <a:gd name="T25" fmla="*/ 128 h 164"/>
                <a:gd name="T26" fmla="*/ 0 w 181"/>
                <a:gd name="T27" fmla="*/ 128 h 164"/>
                <a:gd name="T28" fmla="*/ 4 w 181"/>
                <a:gd name="T29" fmla="*/ 0 h 164"/>
                <a:gd name="T30" fmla="*/ 4 w 181"/>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64">
                  <a:moveTo>
                    <a:pt x="4" y="0"/>
                  </a:moveTo>
                  <a:lnTo>
                    <a:pt x="4" y="0"/>
                  </a:lnTo>
                  <a:lnTo>
                    <a:pt x="181" y="0"/>
                  </a:lnTo>
                  <a:lnTo>
                    <a:pt x="181" y="0"/>
                  </a:lnTo>
                  <a:lnTo>
                    <a:pt x="164" y="140"/>
                  </a:lnTo>
                  <a:lnTo>
                    <a:pt x="164" y="140"/>
                  </a:lnTo>
                  <a:lnTo>
                    <a:pt x="163" y="145"/>
                  </a:lnTo>
                  <a:lnTo>
                    <a:pt x="161" y="149"/>
                  </a:lnTo>
                  <a:lnTo>
                    <a:pt x="154" y="156"/>
                  </a:lnTo>
                  <a:lnTo>
                    <a:pt x="146" y="160"/>
                  </a:lnTo>
                  <a:lnTo>
                    <a:pt x="138" y="164"/>
                  </a:lnTo>
                  <a:lnTo>
                    <a:pt x="138" y="164"/>
                  </a:lnTo>
                  <a:lnTo>
                    <a:pt x="0" y="128"/>
                  </a:lnTo>
                  <a:lnTo>
                    <a:pt x="0" y="12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2" name="Freeform 58"/>
            <p:cNvSpPr/>
            <p:nvPr/>
          </p:nvSpPr>
          <p:spPr bwMode="auto">
            <a:xfrm>
              <a:off x="3276601" y="5083175"/>
              <a:ext cx="280988" cy="258763"/>
            </a:xfrm>
            <a:custGeom>
              <a:avLst/>
              <a:gdLst>
                <a:gd name="T0" fmla="*/ 4 w 177"/>
                <a:gd name="T1" fmla="*/ 0 h 163"/>
                <a:gd name="T2" fmla="*/ 4 w 177"/>
                <a:gd name="T3" fmla="*/ 0 h 163"/>
                <a:gd name="T4" fmla="*/ 177 w 177"/>
                <a:gd name="T5" fmla="*/ 0 h 163"/>
                <a:gd name="T6" fmla="*/ 177 w 177"/>
                <a:gd name="T7" fmla="*/ 0 h 163"/>
                <a:gd name="T8" fmla="*/ 160 w 177"/>
                <a:gd name="T9" fmla="*/ 140 h 163"/>
                <a:gd name="T10" fmla="*/ 160 w 177"/>
                <a:gd name="T11" fmla="*/ 140 h 163"/>
                <a:gd name="T12" fmla="*/ 159 w 177"/>
                <a:gd name="T13" fmla="*/ 145 h 163"/>
                <a:gd name="T14" fmla="*/ 157 w 177"/>
                <a:gd name="T15" fmla="*/ 149 h 163"/>
                <a:gd name="T16" fmla="*/ 150 w 177"/>
                <a:gd name="T17" fmla="*/ 156 h 163"/>
                <a:gd name="T18" fmla="*/ 142 w 177"/>
                <a:gd name="T19" fmla="*/ 160 h 163"/>
                <a:gd name="T20" fmla="*/ 134 w 177"/>
                <a:gd name="T21" fmla="*/ 163 h 163"/>
                <a:gd name="T22" fmla="*/ 134 w 177"/>
                <a:gd name="T23" fmla="*/ 163 h 163"/>
                <a:gd name="T24" fmla="*/ 0 w 177"/>
                <a:gd name="T25" fmla="*/ 128 h 163"/>
                <a:gd name="T26" fmla="*/ 0 w 177"/>
                <a:gd name="T27" fmla="*/ 128 h 163"/>
                <a:gd name="T28" fmla="*/ 4 w 177"/>
                <a:gd name="T29" fmla="*/ 0 h 163"/>
                <a:gd name="T30" fmla="*/ 4 w 17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7" h="163">
                  <a:moveTo>
                    <a:pt x="4" y="0"/>
                  </a:moveTo>
                  <a:lnTo>
                    <a:pt x="4" y="0"/>
                  </a:lnTo>
                  <a:lnTo>
                    <a:pt x="177" y="0"/>
                  </a:lnTo>
                  <a:lnTo>
                    <a:pt x="177" y="0"/>
                  </a:lnTo>
                  <a:lnTo>
                    <a:pt x="160" y="140"/>
                  </a:lnTo>
                  <a:lnTo>
                    <a:pt x="160" y="140"/>
                  </a:lnTo>
                  <a:lnTo>
                    <a:pt x="159" y="145"/>
                  </a:lnTo>
                  <a:lnTo>
                    <a:pt x="157" y="149"/>
                  </a:lnTo>
                  <a:lnTo>
                    <a:pt x="150" y="156"/>
                  </a:lnTo>
                  <a:lnTo>
                    <a:pt x="142" y="160"/>
                  </a:lnTo>
                  <a:lnTo>
                    <a:pt x="134" y="163"/>
                  </a:lnTo>
                  <a:lnTo>
                    <a:pt x="134" y="163"/>
                  </a:lnTo>
                  <a:lnTo>
                    <a:pt x="0" y="128"/>
                  </a:lnTo>
                  <a:lnTo>
                    <a:pt x="0" y="12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3" name="Freeform 59"/>
            <p:cNvSpPr/>
            <p:nvPr/>
          </p:nvSpPr>
          <p:spPr bwMode="auto">
            <a:xfrm>
              <a:off x="3282951" y="5083175"/>
              <a:ext cx="274638" cy="258763"/>
            </a:xfrm>
            <a:custGeom>
              <a:avLst/>
              <a:gdLst>
                <a:gd name="T0" fmla="*/ 3 w 173"/>
                <a:gd name="T1" fmla="*/ 0 h 163"/>
                <a:gd name="T2" fmla="*/ 3 w 173"/>
                <a:gd name="T3" fmla="*/ 0 h 163"/>
                <a:gd name="T4" fmla="*/ 173 w 173"/>
                <a:gd name="T5" fmla="*/ 0 h 163"/>
                <a:gd name="T6" fmla="*/ 173 w 173"/>
                <a:gd name="T7" fmla="*/ 0 h 163"/>
                <a:gd name="T8" fmla="*/ 156 w 173"/>
                <a:gd name="T9" fmla="*/ 140 h 163"/>
                <a:gd name="T10" fmla="*/ 156 w 173"/>
                <a:gd name="T11" fmla="*/ 140 h 163"/>
                <a:gd name="T12" fmla="*/ 155 w 173"/>
                <a:gd name="T13" fmla="*/ 145 h 163"/>
                <a:gd name="T14" fmla="*/ 153 w 173"/>
                <a:gd name="T15" fmla="*/ 149 h 163"/>
                <a:gd name="T16" fmla="*/ 146 w 173"/>
                <a:gd name="T17" fmla="*/ 156 h 163"/>
                <a:gd name="T18" fmla="*/ 140 w 173"/>
                <a:gd name="T19" fmla="*/ 160 h 163"/>
                <a:gd name="T20" fmla="*/ 132 w 173"/>
                <a:gd name="T21" fmla="*/ 163 h 163"/>
                <a:gd name="T22" fmla="*/ 132 w 173"/>
                <a:gd name="T23" fmla="*/ 163 h 163"/>
                <a:gd name="T24" fmla="*/ 0 w 173"/>
                <a:gd name="T25" fmla="*/ 126 h 163"/>
                <a:gd name="T26" fmla="*/ 0 w 173"/>
                <a:gd name="T27" fmla="*/ 126 h 163"/>
                <a:gd name="T28" fmla="*/ 3 w 173"/>
                <a:gd name="T29" fmla="*/ 0 h 163"/>
                <a:gd name="T30" fmla="*/ 3 w 17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 h="163">
                  <a:moveTo>
                    <a:pt x="3" y="0"/>
                  </a:moveTo>
                  <a:lnTo>
                    <a:pt x="3" y="0"/>
                  </a:lnTo>
                  <a:lnTo>
                    <a:pt x="173" y="0"/>
                  </a:lnTo>
                  <a:lnTo>
                    <a:pt x="173" y="0"/>
                  </a:lnTo>
                  <a:lnTo>
                    <a:pt x="156" y="140"/>
                  </a:lnTo>
                  <a:lnTo>
                    <a:pt x="156" y="140"/>
                  </a:lnTo>
                  <a:lnTo>
                    <a:pt x="155" y="145"/>
                  </a:lnTo>
                  <a:lnTo>
                    <a:pt x="153" y="149"/>
                  </a:lnTo>
                  <a:lnTo>
                    <a:pt x="146" y="156"/>
                  </a:lnTo>
                  <a:lnTo>
                    <a:pt x="140" y="160"/>
                  </a:lnTo>
                  <a:lnTo>
                    <a:pt x="132" y="163"/>
                  </a:lnTo>
                  <a:lnTo>
                    <a:pt x="132" y="163"/>
                  </a:lnTo>
                  <a:lnTo>
                    <a:pt x="0" y="126"/>
                  </a:lnTo>
                  <a:lnTo>
                    <a:pt x="0" y="126"/>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4" name="Freeform 60"/>
            <p:cNvSpPr/>
            <p:nvPr/>
          </p:nvSpPr>
          <p:spPr bwMode="auto">
            <a:xfrm>
              <a:off x="3289301" y="5083175"/>
              <a:ext cx="268288" cy="258763"/>
            </a:xfrm>
            <a:custGeom>
              <a:avLst/>
              <a:gdLst>
                <a:gd name="T0" fmla="*/ 3 w 169"/>
                <a:gd name="T1" fmla="*/ 0 h 163"/>
                <a:gd name="T2" fmla="*/ 3 w 169"/>
                <a:gd name="T3" fmla="*/ 0 h 163"/>
                <a:gd name="T4" fmla="*/ 169 w 169"/>
                <a:gd name="T5" fmla="*/ 0 h 163"/>
                <a:gd name="T6" fmla="*/ 169 w 169"/>
                <a:gd name="T7" fmla="*/ 0 h 163"/>
                <a:gd name="T8" fmla="*/ 152 w 169"/>
                <a:gd name="T9" fmla="*/ 140 h 163"/>
                <a:gd name="T10" fmla="*/ 152 w 169"/>
                <a:gd name="T11" fmla="*/ 140 h 163"/>
                <a:gd name="T12" fmla="*/ 151 w 169"/>
                <a:gd name="T13" fmla="*/ 144 h 163"/>
                <a:gd name="T14" fmla="*/ 149 w 169"/>
                <a:gd name="T15" fmla="*/ 148 h 163"/>
                <a:gd name="T16" fmla="*/ 142 w 169"/>
                <a:gd name="T17" fmla="*/ 155 h 163"/>
                <a:gd name="T18" fmla="*/ 136 w 169"/>
                <a:gd name="T19" fmla="*/ 160 h 163"/>
                <a:gd name="T20" fmla="*/ 128 w 169"/>
                <a:gd name="T21" fmla="*/ 163 h 163"/>
                <a:gd name="T22" fmla="*/ 128 w 169"/>
                <a:gd name="T23" fmla="*/ 163 h 163"/>
                <a:gd name="T24" fmla="*/ 0 w 169"/>
                <a:gd name="T25" fmla="*/ 125 h 163"/>
                <a:gd name="T26" fmla="*/ 0 w 169"/>
                <a:gd name="T27" fmla="*/ 125 h 163"/>
                <a:gd name="T28" fmla="*/ 3 w 169"/>
                <a:gd name="T29" fmla="*/ 0 h 163"/>
                <a:gd name="T30" fmla="*/ 3 w 169"/>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9" h="163">
                  <a:moveTo>
                    <a:pt x="3" y="0"/>
                  </a:moveTo>
                  <a:lnTo>
                    <a:pt x="3" y="0"/>
                  </a:lnTo>
                  <a:lnTo>
                    <a:pt x="169" y="0"/>
                  </a:lnTo>
                  <a:lnTo>
                    <a:pt x="169" y="0"/>
                  </a:lnTo>
                  <a:lnTo>
                    <a:pt x="152" y="140"/>
                  </a:lnTo>
                  <a:lnTo>
                    <a:pt x="152" y="140"/>
                  </a:lnTo>
                  <a:lnTo>
                    <a:pt x="151" y="144"/>
                  </a:lnTo>
                  <a:lnTo>
                    <a:pt x="149" y="148"/>
                  </a:lnTo>
                  <a:lnTo>
                    <a:pt x="142" y="155"/>
                  </a:lnTo>
                  <a:lnTo>
                    <a:pt x="136" y="160"/>
                  </a:lnTo>
                  <a:lnTo>
                    <a:pt x="128" y="163"/>
                  </a:lnTo>
                  <a:lnTo>
                    <a:pt x="128" y="163"/>
                  </a:lnTo>
                  <a:lnTo>
                    <a:pt x="0" y="125"/>
                  </a:lnTo>
                  <a:lnTo>
                    <a:pt x="0" y="125"/>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5" name="Freeform 61"/>
            <p:cNvSpPr/>
            <p:nvPr/>
          </p:nvSpPr>
          <p:spPr bwMode="auto">
            <a:xfrm>
              <a:off x="3294063" y="5083175"/>
              <a:ext cx="263525" cy="258763"/>
            </a:xfrm>
            <a:custGeom>
              <a:avLst/>
              <a:gdLst>
                <a:gd name="T0" fmla="*/ 4 w 166"/>
                <a:gd name="T1" fmla="*/ 0 h 163"/>
                <a:gd name="T2" fmla="*/ 4 w 166"/>
                <a:gd name="T3" fmla="*/ 0 h 163"/>
                <a:gd name="T4" fmla="*/ 166 w 166"/>
                <a:gd name="T5" fmla="*/ 0 h 163"/>
                <a:gd name="T6" fmla="*/ 166 w 166"/>
                <a:gd name="T7" fmla="*/ 0 h 163"/>
                <a:gd name="T8" fmla="*/ 149 w 166"/>
                <a:gd name="T9" fmla="*/ 140 h 163"/>
                <a:gd name="T10" fmla="*/ 149 w 166"/>
                <a:gd name="T11" fmla="*/ 140 h 163"/>
                <a:gd name="T12" fmla="*/ 148 w 166"/>
                <a:gd name="T13" fmla="*/ 144 h 163"/>
                <a:gd name="T14" fmla="*/ 146 w 166"/>
                <a:gd name="T15" fmla="*/ 148 h 163"/>
                <a:gd name="T16" fmla="*/ 141 w 166"/>
                <a:gd name="T17" fmla="*/ 155 h 163"/>
                <a:gd name="T18" fmla="*/ 133 w 166"/>
                <a:gd name="T19" fmla="*/ 160 h 163"/>
                <a:gd name="T20" fmla="*/ 125 w 166"/>
                <a:gd name="T21" fmla="*/ 163 h 163"/>
                <a:gd name="T22" fmla="*/ 125 w 166"/>
                <a:gd name="T23" fmla="*/ 163 h 163"/>
                <a:gd name="T24" fmla="*/ 0 w 166"/>
                <a:gd name="T25" fmla="*/ 124 h 163"/>
                <a:gd name="T26" fmla="*/ 0 w 166"/>
                <a:gd name="T27" fmla="*/ 124 h 163"/>
                <a:gd name="T28" fmla="*/ 4 w 166"/>
                <a:gd name="T29" fmla="*/ 0 h 163"/>
                <a:gd name="T30" fmla="*/ 4 w 166"/>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3">
                  <a:moveTo>
                    <a:pt x="4" y="0"/>
                  </a:moveTo>
                  <a:lnTo>
                    <a:pt x="4" y="0"/>
                  </a:lnTo>
                  <a:lnTo>
                    <a:pt x="166" y="0"/>
                  </a:lnTo>
                  <a:lnTo>
                    <a:pt x="166" y="0"/>
                  </a:lnTo>
                  <a:lnTo>
                    <a:pt x="149" y="140"/>
                  </a:lnTo>
                  <a:lnTo>
                    <a:pt x="149" y="140"/>
                  </a:lnTo>
                  <a:lnTo>
                    <a:pt x="148" y="144"/>
                  </a:lnTo>
                  <a:lnTo>
                    <a:pt x="146" y="148"/>
                  </a:lnTo>
                  <a:lnTo>
                    <a:pt x="141" y="155"/>
                  </a:lnTo>
                  <a:lnTo>
                    <a:pt x="133" y="160"/>
                  </a:lnTo>
                  <a:lnTo>
                    <a:pt x="125" y="163"/>
                  </a:lnTo>
                  <a:lnTo>
                    <a:pt x="125" y="163"/>
                  </a:lnTo>
                  <a:lnTo>
                    <a:pt x="0" y="124"/>
                  </a:lnTo>
                  <a:lnTo>
                    <a:pt x="0" y="124"/>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6" name="Freeform 62"/>
            <p:cNvSpPr/>
            <p:nvPr/>
          </p:nvSpPr>
          <p:spPr bwMode="auto">
            <a:xfrm>
              <a:off x="3300413" y="5083175"/>
              <a:ext cx="257175" cy="258763"/>
            </a:xfrm>
            <a:custGeom>
              <a:avLst/>
              <a:gdLst>
                <a:gd name="T0" fmla="*/ 4 w 162"/>
                <a:gd name="T1" fmla="*/ 0 h 163"/>
                <a:gd name="T2" fmla="*/ 4 w 162"/>
                <a:gd name="T3" fmla="*/ 0 h 163"/>
                <a:gd name="T4" fmla="*/ 162 w 162"/>
                <a:gd name="T5" fmla="*/ 0 h 163"/>
                <a:gd name="T6" fmla="*/ 162 w 162"/>
                <a:gd name="T7" fmla="*/ 0 h 163"/>
                <a:gd name="T8" fmla="*/ 145 w 162"/>
                <a:gd name="T9" fmla="*/ 140 h 163"/>
                <a:gd name="T10" fmla="*/ 145 w 162"/>
                <a:gd name="T11" fmla="*/ 140 h 163"/>
                <a:gd name="T12" fmla="*/ 144 w 162"/>
                <a:gd name="T13" fmla="*/ 144 h 163"/>
                <a:gd name="T14" fmla="*/ 142 w 162"/>
                <a:gd name="T15" fmla="*/ 148 h 163"/>
                <a:gd name="T16" fmla="*/ 137 w 162"/>
                <a:gd name="T17" fmla="*/ 155 h 163"/>
                <a:gd name="T18" fmla="*/ 129 w 162"/>
                <a:gd name="T19" fmla="*/ 160 h 163"/>
                <a:gd name="T20" fmla="*/ 121 w 162"/>
                <a:gd name="T21" fmla="*/ 163 h 163"/>
                <a:gd name="T22" fmla="*/ 121 w 162"/>
                <a:gd name="T23" fmla="*/ 163 h 163"/>
                <a:gd name="T24" fmla="*/ 0 w 162"/>
                <a:gd name="T25" fmla="*/ 122 h 163"/>
                <a:gd name="T26" fmla="*/ 0 w 162"/>
                <a:gd name="T27" fmla="*/ 122 h 163"/>
                <a:gd name="T28" fmla="*/ 4 w 162"/>
                <a:gd name="T29" fmla="*/ 0 h 163"/>
                <a:gd name="T30" fmla="*/ 4 w 162"/>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163">
                  <a:moveTo>
                    <a:pt x="4" y="0"/>
                  </a:moveTo>
                  <a:lnTo>
                    <a:pt x="4" y="0"/>
                  </a:lnTo>
                  <a:lnTo>
                    <a:pt x="162" y="0"/>
                  </a:lnTo>
                  <a:lnTo>
                    <a:pt x="162" y="0"/>
                  </a:lnTo>
                  <a:lnTo>
                    <a:pt x="145" y="140"/>
                  </a:lnTo>
                  <a:lnTo>
                    <a:pt x="145" y="140"/>
                  </a:lnTo>
                  <a:lnTo>
                    <a:pt x="144" y="144"/>
                  </a:lnTo>
                  <a:lnTo>
                    <a:pt x="142" y="148"/>
                  </a:lnTo>
                  <a:lnTo>
                    <a:pt x="137" y="155"/>
                  </a:lnTo>
                  <a:lnTo>
                    <a:pt x="129" y="160"/>
                  </a:lnTo>
                  <a:lnTo>
                    <a:pt x="121" y="163"/>
                  </a:lnTo>
                  <a:lnTo>
                    <a:pt x="121" y="163"/>
                  </a:lnTo>
                  <a:lnTo>
                    <a:pt x="0" y="122"/>
                  </a:lnTo>
                  <a:lnTo>
                    <a:pt x="0" y="122"/>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7" name="Freeform 63"/>
            <p:cNvSpPr/>
            <p:nvPr/>
          </p:nvSpPr>
          <p:spPr bwMode="auto">
            <a:xfrm>
              <a:off x="3306763" y="5083175"/>
              <a:ext cx="250825" cy="258763"/>
            </a:xfrm>
            <a:custGeom>
              <a:avLst/>
              <a:gdLst>
                <a:gd name="T0" fmla="*/ 4 w 158"/>
                <a:gd name="T1" fmla="*/ 0 h 163"/>
                <a:gd name="T2" fmla="*/ 4 w 158"/>
                <a:gd name="T3" fmla="*/ 0 h 163"/>
                <a:gd name="T4" fmla="*/ 158 w 158"/>
                <a:gd name="T5" fmla="*/ 0 h 163"/>
                <a:gd name="T6" fmla="*/ 158 w 158"/>
                <a:gd name="T7" fmla="*/ 0 h 163"/>
                <a:gd name="T8" fmla="*/ 141 w 158"/>
                <a:gd name="T9" fmla="*/ 140 h 163"/>
                <a:gd name="T10" fmla="*/ 141 w 158"/>
                <a:gd name="T11" fmla="*/ 140 h 163"/>
                <a:gd name="T12" fmla="*/ 140 w 158"/>
                <a:gd name="T13" fmla="*/ 144 h 163"/>
                <a:gd name="T14" fmla="*/ 138 w 158"/>
                <a:gd name="T15" fmla="*/ 148 h 163"/>
                <a:gd name="T16" fmla="*/ 133 w 158"/>
                <a:gd name="T17" fmla="*/ 155 h 163"/>
                <a:gd name="T18" fmla="*/ 125 w 158"/>
                <a:gd name="T19" fmla="*/ 160 h 163"/>
                <a:gd name="T20" fmla="*/ 118 w 158"/>
                <a:gd name="T21" fmla="*/ 163 h 163"/>
                <a:gd name="T22" fmla="*/ 118 w 158"/>
                <a:gd name="T23" fmla="*/ 163 h 163"/>
                <a:gd name="T24" fmla="*/ 0 w 158"/>
                <a:gd name="T25" fmla="*/ 121 h 163"/>
                <a:gd name="T26" fmla="*/ 0 w 158"/>
                <a:gd name="T27" fmla="*/ 121 h 163"/>
                <a:gd name="T28" fmla="*/ 4 w 158"/>
                <a:gd name="T29" fmla="*/ 0 h 163"/>
                <a:gd name="T30" fmla="*/ 4 w 158"/>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163">
                  <a:moveTo>
                    <a:pt x="4" y="0"/>
                  </a:moveTo>
                  <a:lnTo>
                    <a:pt x="4" y="0"/>
                  </a:lnTo>
                  <a:lnTo>
                    <a:pt x="158" y="0"/>
                  </a:lnTo>
                  <a:lnTo>
                    <a:pt x="158" y="0"/>
                  </a:lnTo>
                  <a:lnTo>
                    <a:pt x="141" y="140"/>
                  </a:lnTo>
                  <a:lnTo>
                    <a:pt x="141" y="140"/>
                  </a:lnTo>
                  <a:lnTo>
                    <a:pt x="140" y="144"/>
                  </a:lnTo>
                  <a:lnTo>
                    <a:pt x="138" y="148"/>
                  </a:lnTo>
                  <a:lnTo>
                    <a:pt x="133" y="155"/>
                  </a:lnTo>
                  <a:lnTo>
                    <a:pt x="125" y="160"/>
                  </a:lnTo>
                  <a:lnTo>
                    <a:pt x="118" y="163"/>
                  </a:lnTo>
                  <a:lnTo>
                    <a:pt x="118" y="163"/>
                  </a:lnTo>
                  <a:lnTo>
                    <a:pt x="0" y="121"/>
                  </a:lnTo>
                  <a:lnTo>
                    <a:pt x="0" y="121"/>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8" name="Freeform 64"/>
            <p:cNvSpPr/>
            <p:nvPr/>
          </p:nvSpPr>
          <p:spPr bwMode="auto">
            <a:xfrm>
              <a:off x="3313113" y="5083175"/>
              <a:ext cx="244475" cy="258763"/>
            </a:xfrm>
            <a:custGeom>
              <a:avLst/>
              <a:gdLst>
                <a:gd name="T0" fmla="*/ 4 w 154"/>
                <a:gd name="T1" fmla="*/ 0 h 163"/>
                <a:gd name="T2" fmla="*/ 4 w 154"/>
                <a:gd name="T3" fmla="*/ 0 h 163"/>
                <a:gd name="T4" fmla="*/ 154 w 154"/>
                <a:gd name="T5" fmla="*/ 0 h 163"/>
                <a:gd name="T6" fmla="*/ 154 w 154"/>
                <a:gd name="T7" fmla="*/ 0 h 163"/>
                <a:gd name="T8" fmla="*/ 137 w 154"/>
                <a:gd name="T9" fmla="*/ 140 h 163"/>
                <a:gd name="T10" fmla="*/ 137 w 154"/>
                <a:gd name="T11" fmla="*/ 140 h 163"/>
                <a:gd name="T12" fmla="*/ 136 w 154"/>
                <a:gd name="T13" fmla="*/ 144 h 163"/>
                <a:gd name="T14" fmla="*/ 134 w 154"/>
                <a:gd name="T15" fmla="*/ 148 h 163"/>
                <a:gd name="T16" fmla="*/ 129 w 154"/>
                <a:gd name="T17" fmla="*/ 155 h 163"/>
                <a:gd name="T18" fmla="*/ 122 w 154"/>
                <a:gd name="T19" fmla="*/ 160 h 163"/>
                <a:gd name="T20" fmla="*/ 114 w 154"/>
                <a:gd name="T21" fmla="*/ 163 h 163"/>
                <a:gd name="T22" fmla="*/ 114 w 154"/>
                <a:gd name="T23" fmla="*/ 163 h 163"/>
                <a:gd name="T24" fmla="*/ 0 w 154"/>
                <a:gd name="T25" fmla="*/ 119 h 163"/>
                <a:gd name="T26" fmla="*/ 0 w 154"/>
                <a:gd name="T27" fmla="*/ 119 h 163"/>
                <a:gd name="T28" fmla="*/ 4 w 154"/>
                <a:gd name="T29" fmla="*/ 0 h 163"/>
                <a:gd name="T30" fmla="*/ 4 w 154"/>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4" h="163">
                  <a:moveTo>
                    <a:pt x="4" y="0"/>
                  </a:moveTo>
                  <a:lnTo>
                    <a:pt x="4" y="0"/>
                  </a:lnTo>
                  <a:lnTo>
                    <a:pt x="154" y="0"/>
                  </a:lnTo>
                  <a:lnTo>
                    <a:pt x="154" y="0"/>
                  </a:lnTo>
                  <a:lnTo>
                    <a:pt x="137" y="140"/>
                  </a:lnTo>
                  <a:lnTo>
                    <a:pt x="137" y="140"/>
                  </a:lnTo>
                  <a:lnTo>
                    <a:pt x="136" y="144"/>
                  </a:lnTo>
                  <a:lnTo>
                    <a:pt x="134" y="148"/>
                  </a:lnTo>
                  <a:lnTo>
                    <a:pt x="129" y="155"/>
                  </a:lnTo>
                  <a:lnTo>
                    <a:pt x="122" y="160"/>
                  </a:lnTo>
                  <a:lnTo>
                    <a:pt x="114" y="163"/>
                  </a:lnTo>
                  <a:lnTo>
                    <a:pt x="114" y="163"/>
                  </a:lnTo>
                  <a:lnTo>
                    <a:pt x="0" y="119"/>
                  </a:lnTo>
                  <a:lnTo>
                    <a:pt x="0" y="119"/>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9" name="Freeform 65"/>
            <p:cNvSpPr/>
            <p:nvPr/>
          </p:nvSpPr>
          <p:spPr bwMode="auto">
            <a:xfrm>
              <a:off x="3317876" y="5083175"/>
              <a:ext cx="239713" cy="258763"/>
            </a:xfrm>
            <a:custGeom>
              <a:avLst/>
              <a:gdLst>
                <a:gd name="T0" fmla="*/ 4 w 151"/>
                <a:gd name="T1" fmla="*/ 0 h 163"/>
                <a:gd name="T2" fmla="*/ 4 w 151"/>
                <a:gd name="T3" fmla="*/ 0 h 163"/>
                <a:gd name="T4" fmla="*/ 151 w 151"/>
                <a:gd name="T5" fmla="*/ 0 h 163"/>
                <a:gd name="T6" fmla="*/ 151 w 151"/>
                <a:gd name="T7" fmla="*/ 0 h 163"/>
                <a:gd name="T8" fmla="*/ 134 w 151"/>
                <a:gd name="T9" fmla="*/ 140 h 163"/>
                <a:gd name="T10" fmla="*/ 134 w 151"/>
                <a:gd name="T11" fmla="*/ 140 h 163"/>
                <a:gd name="T12" fmla="*/ 133 w 151"/>
                <a:gd name="T13" fmla="*/ 144 h 163"/>
                <a:gd name="T14" fmla="*/ 131 w 151"/>
                <a:gd name="T15" fmla="*/ 148 h 163"/>
                <a:gd name="T16" fmla="*/ 126 w 151"/>
                <a:gd name="T17" fmla="*/ 155 h 163"/>
                <a:gd name="T18" fmla="*/ 119 w 151"/>
                <a:gd name="T19" fmla="*/ 160 h 163"/>
                <a:gd name="T20" fmla="*/ 111 w 151"/>
                <a:gd name="T21" fmla="*/ 163 h 163"/>
                <a:gd name="T22" fmla="*/ 111 w 151"/>
                <a:gd name="T23" fmla="*/ 163 h 163"/>
                <a:gd name="T24" fmla="*/ 0 w 151"/>
                <a:gd name="T25" fmla="*/ 119 h 163"/>
                <a:gd name="T26" fmla="*/ 0 w 151"/>
                <a:gd name="T27" fmla="*/ 119 h 163"/>
                <a:gd name="T28" fmla="*/ 4 w 151"/>
                <a:gd name="T29" fmla="*/ 0 h 163"/>
                <a:gd name="T30" fmla="*/ 4 w 151"/>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1" h="163">
                  <a:moveTo>
                    <a:pt x="4" y="0"/>
                  </a:moveTo>
                  <a:lnTo>
                    <a:pt x="4" y="0"/>
                  </a:lnTo>
                  <a:lnTo>
                    <a:pt x="151" y="0"/>
                  </a:lnTo>
                  <a:lnTo>
                    <a:pt x="151" y="0"/>
                  </a:lnTo>
                  <a:lnTo>
                    <a:pt x="134" y="140"/>
                  </a:lnTo>
                  <a:lnTo>
                    <a:pt x="134" y="140"/>
                  </a:lnTo>
                  <a:lnTo>
                    <a:pt x="133" y="144"/>
                  </a:lnTo>
                  <a:lnTo>
                    <a:pt x="131" y="148"/>
                  </a:lnTo>
                  <a:lnTo>
                    <a:pt x="126" y="155"/>
                  </a:lnTo>
                  <a:lnTo>
                    <a:pt x="119" y="160"/>
                  </a:lnTo>
                  <a:lnTo>
                    <a:pt x="111" y="163"/>
                  </a:lnTo>
                  <a:lnTo>
                    <a:pt x="111" y="163"/>
                  </a:lnTo>
                  <a:lnTo>
                    <a:pt x="0" y="119"/>
                  </a:lnTo>
                  <a:lnTo>
                    <a:pt x="0" y="119"/>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0" name="Freeform 66"/>
            <p:cNvSpPr/>
            <p:nvPr/>
          </p:nvSpPr>
          <p:spPr bwMode="auto">
            <a:xfrm>
              <a:off x="3324226" y="5083175"/>
              <a:ext cx="233363" cy="258763"/>
            </a:xfrm>
            <a:custGeom>
              <a:avLst/>
              <a:gdLst>
                <a:gd name="T0" fmla="*/ 4 w 147"/>
                <a:gd name="T1" fmla="*/ 0 h 163"/>
                <a:gd name="T2" fmla="*/ 4 w 147"/>
                <a:gd name="T3" fmla="*/ 0 h 163"/>
                <a:gd name="T4" fmla="*/ 147 w 147"/>
                <a:gd name="T5" fmla="*/ 0 h 163"/>
                <a:gd name="T6" fmla="*/ 147 w 147"/>
                <a:gd name="T7" fmla="*/ 0 h 163"/>
                <a:gd name="T8" fmla="*/ 130 w 147"/>
                <a:gd name="T9" fmla="*/ 140 h 163"/>
                <a:gd name="T10" fmla="*/ 130 w 147"/>
                <a:gd name="T11" fmla="*/ 140 h 163"/>
                <a:gd name="T12" fmla="*/ 129 w 147"/>
                <a:gd name="T13" fmla="*/ 144 h 163"/>
                <a:gd name="T14" fmla="*/ 127 w 147"/>
                <a:gd name="T15" fmla="*/ 148 h 163"/>
                <a:gd name="T16" fmla="*/ 122 w 147"/>
                <a:gd name="T17" fmla="*/ 155 h 163"/>
                <a:gd name="T18" fmla="*/ 115 w 147"/>
                <a:gd name="T19" fmla="*/ 159 h 163"/>
                <a:gd name="T20" fmla="*/ 107 w 147"/>
                <a:gd name="T21" fmla="*/ 163 h 163"/>
                <a:gd name="T22" fmla="*/ 107 w 147"/>
                <a:gd name="T23" fmla="*/ 163 h 163"/>
                <a:gd name="T24" fmla="*/ 0 w 147"/>
                <a:gd name="T25" fmla="*/ 118 h 163"/>
                <a:gd name="T26" fmla="*/ 0 w 147"/>
                <a:gd name="T27" fmla="*/ 118 h 163"/>
                <a:gd name="T28" fmla="*/ 4 w 147"/>
                <a:gd name="T29" fmla="*/ 0 h 163"/>
                <a:gd name="T30" fmla="*/ 4 w 14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7" h="163">
                  <a:moveTo>
                    <a:pt x="4" y="0"/>
                  </a:moveTo>
                  <a:lnTo>
                    <a:pt x="4" y="0"/>
                  </a:lnTo>
                  <a:lnTo>
                    <a:pt x="147" y="0"/>
                  </a:lnTo>
                  <a:lnTo>
                    <a:pt x="147" y="0"/>
                  </a:lnTo>
                  <a:lnTo>
                    <a:pt x="130" y="140"/>
                  </a:lnTo>
                  <a:lnTo>
                    <a:pt x="130" y="140"/>
                  </a:lnTo>
                  <a:lnTo>
                    <a:pt x="129" y="144"/>
                  </a:lnTo>
                  <a:lnTo>
                    <a:pt x="127" y="148"/>
                  </a:lnTo>
                  <a:lnTo>
                    <a:pt x="122" y="155"/>
                  </a:lnTo>
                  <a:lnTo>
                    <a:pt x="115" y="159"/>
                  </a:lnTo>
                  <a:lnTo>
                    <a:pt x="107" y="163"/>
                  </a:lnTo>
                  <a:lnTo>
                    <a:pt x="107" y="163"/>
                  </a:lnTo>
                  <a:lnTo>
                    <a:pt x="0" y="118"/>
                  </a:lnTo>
                  <a:lnTo>
                    <a:pt x="0" y="11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1" name="Freeform 67"/>
            <p:cNvSpPr/>
            <p:nvPr/>
          </p:nvSpPr>
          <p:spPr bwMode="auto">
            <a:xfrm>
              <a:off x="3330576" y="5083175"/>
              <a:ext cx="227013" cy="258763"/>
            </a:xfrm>
            <a:custGeom>
              <a:avLst/>
              <a:gdLst>
                <a:gd name="T0" fmla="*/ 4 w 143"/>
                <a:gd name="T1" fmla="*/ 0 h 163"/>
                <a:gd name="T2" fmla="*/ 4 w 143"/>
                <a:gd name="T3" fmla="*/ 0 h 163"/>
                <a:gd name="T4" fmla="*/ 143 w 143"/>
                <a:gd name="T5" fmla="*/ 0 h 163"/>
                <a:gd name="T6" fmla="*/ 143 w 143"/>
                <a:gd name="T7" fmla="*/ 0 h 163"/>
                <a:gd name="T8" fmla="*/ 126 w 143"/>
                <a:gd name="T9" fmla="*/ 140 h 163"/>
                <a:gd name="T10" fmla="*/ 126 w 143"/>
                <a:gd name="T11" fmla="*/ 140 h 163"/>
                <a:gd name="T12" fmla="*/ 125 w 143"/>
                <a:gd name="T13" fmla="*/ 144 h 163"/>
                <a:gd name="T14" fmla="*/ 123 w 143"/>
                <a:gd name="T15" fmla="*/ 148 h 163"/>
                <a:gd name="T16" fmla="*/ 118 w 143"/>
                <a:gd name="T17" fmla="*/ 155 h 163"/>
                <a:gd name="T18" fmla="*/ 111 w 143"/>
                <a:gd name="T19" fmla="*/ 159 h 163"/>
                <a:gd name="T20" fmla="*/ 104 w 143"/>
                <a:gd name="T21" fmla="*/ 163 h 163"/>
                <a:gd name="T22" fmla="*/ 104 w 143"/>
                <a:gd name="T23" fmla="*/ 163 h 163"/>
                <a:gd name="T24" fmla="*/ 0 w 143"/>
                <a:gd name="T25" fmla="*/ 117 h 163"/>
                <a:gd name="T26" fmla="*/ 0 w 143"/>
                <a:gd name="T27" fmla="*/ 117 h 163"/>
                <a:gd name="T28" fmla="*/ 4 w 143"/>
                <a:gd name="T29" fmla="*/ 0 h 163"/>
                <a:gd name="T30" fmla="*/ 4 w 14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63">
                  <a:moveTo>
                    <a:pt x="4" y="0"/>
                  </a:moveTo>
                  <a:lnTo>
                    <a:pt x="4" y="0"/>
                  </a:lnTo>
                  <a:lnTo>
                    <a:pt x="143" y="0"/>
                  </a:lnTo>
                  <a:lnTo>
                    <a:pt x="143" y="0"/>
                  </a:lnTo>
                  <a:lnTo>
                    <a:pt x="126" y="140"/>
                  </a:lnTo>
                  <a:lnTo>
                    <a:pt x="126" y="140"/>
                  </a:lnTo>
                  <a:lnTo>
                    <a:pt x="125" y="144"/>
                  </a:lnTo>
                  <a:lnTo>
                    <a:pt x="123" y="148"/>
                  </a:lnTo>
                  <a:lnTo>
                    <a:pt x="118" y="155"/>
                  </a:lnTo>
                  <a:lnTo>
                    <a:pt x="111" y="159"/>
                  </a:lnTo>
                  <a:lnTo>
                    <a:pt x="104" y="163"/>
                  </a:lnTo>
                  <a:lnTo>
                    <a:pt x="104" y="163"/>
                  </a:lnTo>
                  <a:lnTo>
                    <a:pt x="0" y="117"/>
                  </a:lnTo>
                  <a:lnTo>
                    <a:pt x="0" y="117"/>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2" name="Freeform 68"/>
            <p:cNvSpPr/>
            <p:nvPr/>
          </p:nvSpPr>
          <p:spPr bwMode="auto">
            <a:xfrm>
              <a:off x="3336926" y="5083175"/>
              <a:ext cx="220663" cy="255588"/>
            </a:xfrm>
            <a:custGeom>
              <a:avLst/>
              <a:gdLst>
                <a:gd name="T0" fmla="*/ 4 w 139"/>
                <a:gd name="T1" fmla="*/ 0 h 161"/>
                <a:gd name="T2" fmla="*/ 4 w 139"/>
                <a:gd name="T3" fmla="*/ 0 h 161"/>
                <a:gd name="T4" fmla="*/ 139 w 139"/>
                <a:gd name="T5" fmla="*/ 0 h 161"/>
                <a:gd name="T6" fmla="*/ 139 w 139"/>
                <a:gd name="T7" fmla="*/ 0 h 161"/>
                <a:gd name="T8" fmla="*/ 122 w 139"/>
                <a:gd name="T9" fmla="*/ 140 h 161"/>
                <a:gd name="T10" fmla="*/ 122 w 139"/>
                <a:gd name="T11" fmla="*/ 140 h 161"/>
                <a:gd name="T12" fmla="*/ 121 w 139"/>
                <a:gd name="T13" fmla="*/ 144 h 161"/>
                <a:gd name="T14" fmla="*/ 119 w 139"/>
                <a:gd name="T15" fmla="*/ 148 h 161"/>
                <a:gd name="T16" fmla="*/ 114 w 139"/>
                <a:gd name="T17" fmla="*/ 155 h 161"/>
                <a:gd name="T18" fmla="*/ 107 w 139"/>
                <a:gd name="T19" fmla="*/ 159 h 161"/>
                <a:gd name="T20" fmla="*/ 100 w 139"/>
                <a:gd name="T21" fmla="*/ 161 h 161"/>
                <a:gd name="T22" fmla="*/ 100 w 139"/>
                <a:gd name="T23" fmla="*/ 161 h 161"/>
                <a:gd name="T24" fmla="*/ 0 w 139"/>
                <a:gd name="T25" fmla="*/ 115 h 161"/>
                <a:gd name="T26" fmla="*/ 0 w 139"/>
                <a:gd name="T27" fmla="*/ 115 h 161"/>
                <a:gd name="T28" fmla="*/ 4 w 139"/>
                <a:gd name="T29" fmla="*/ 0 h 161"/>
                <a:gd name="T30" fmla="*/ 4 w 139"/>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61">
                  <a:moveTo>
                    <a:pt x="4" y="0"/>
                  </a:moveTo>
                  <a:lnTo>
                    <a:pt x="4" y="0"/>
                  </a:lnTo>
                  <a:lnTo>
                    <a:pt x="139" y="0"/>
                  </a:lnTo>
                  <a:lnTo>
                    <a:pt x="139" y="0"/>
                  </a:lnTo>
                  <a:lnTo>
                    <a:pt x="122" y="140"/>
                  </a:lnTo>
                  <a:lnTo>
                    <a:pt x="122" y="140"/>
                  </a:lnTo>
                  <a:lnTo>
                    <a:pt x="121" y="144"/>
                  </a:lnTo>
                  <a:lnTo>
                    <a:pt x="119" y="148"/>
                  </a:lnTo>
                  <a:lnTo>
                    <a:pt x="114" y="155"/>
                  </a:lnTo>
                  <a:lnTo>
                    <a:pt x="107" y="159"/>
                  </a:lnTo>
                  <a:lnTo>
                    <a:pt x="100" y="161"/>
                  </a:lnTo>
                  <a:lnTo>
                    <a:pt x="100" y="161"/>
                  </a:lnTo>
                  <a:lnTo>
                    <a:pt x="0" y="115"/>
                  </a:lnTo>
                  <a:lnTo>
                    <a:pt x="0" y="115"/>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3" name="Freeform 69"/>
            <p:cNvSpPr/>
            <p:nvPr/>
          </p:nvSpPr>
          <p:spPr bwMode="auto">
            <a:xfrm>
              <a:off x="3343276" y="5083175"/>
              <a:ext cx="214313" cy="255588"/>
            </a:xfrm>
            <a:custGeom>
              <a:avLst/>
              <a:gdLst>
                <a:gd name="T0" fmla="*/ 4 w 135"/>
                <a:gd name="T1" fmla="*/ 0 h 161"/>
                <a:gd name="T2" fmla="*/ 4 w 135"/>
                <a:gd name="T3" fmla="*/ 0 h 161"/>
                <a:gd name="T4" fmla="*/ 135 w 135"/>
                <a:gd name="T5" fmla="*/ 0 h 161"/>
                <a:gd name="T6" fmla="*/ 135 w 135"/>
                <a:gd name="T7" fmla="*/ 0 h 161"/>
                <a:gd name="T8" fmla="*/ 118 w 135"/>
                <a:gd name="T9" fmla="*/ 140 h 161"/>
                <a:gd name="T10" fmla="*/ 118 w 135"/>
                <a:gd name="T11" fmla="*/ 140 h 161"/>
                <a:gd name="T12" fmla="*/ 117 w 135"/>
                <a:gd name="T13" fmla="*/ 144 h 161"/>
                <a:gd name="T14" fmla="*/ 115 w 135"/>
                <a:gd name="T15" fmla="*/ 148 h 161"/>
                <a:gd name="T16" fmla="*/ 110 w 135"/>
                <a:gd name="T17" fmla="*/ 155 h 161"/>
                <a:gd name="T18" fmla="*/ 103 w 135"/>
                <a:gd name="T19" fmla="*/ 159 h 161"/>
                <a:gd name="T20" fmla="*/ 96 w 135"/>
                <a:gd name="T21" fmla="*/ 161 h 161"/>
                <a:gd name="T22" fmla="*/ 96 w 135"/>
                <a:gd name="T23" fmla="*/ 161 h 161"/>
                <a:gd name="T24" fmla="*/ 0 w 135"/>
                <a:gd name="T25" fmla="*/ 114 h 161"/>
                <a:gd name="T26" fmla="*/ 0 w 135"/>
                <a:gd name="T27" fmla="*/ 114 h 161"/>
                <a:gd name="T28" fmla="*/ 4 w 135"/>
                <a:gd name="T29" fmla="*/ 0 h 161"/>
                <a:gd name="T30" fmla="*/ 4 w 135"/>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161">
                  <a:moveTo>
                    <a:pt x="4" y="0"/>
                  </a:moveTo>
                  <a:lnTo>
                    <a:pt x="4" y="0"/>
                  </a:lnTo>
                  <a:lnTo>
                    <a:pt x="135" y="0"/>
                  </a:lnTo>
                  <a:lnTo>
                    <a:pt x="135" y="0"/>
                  </a:lnTo>
                  <a:lnTo>
                    <a:pt x="118" y="140"/>
                  </a:lnTo>
                  <a:lnTo>
                    <a:pt x="118" y="140"/>
                  </a:lnTo>
                  <a:lnTo>
                    <a:pt x="117" y="144"/>
                  </a:lnTo>
                  <a:lnTo>
                    <a:pt x="115" y="148"/>
                  </a:lnTo>
                  <a:lnTo>
                    <a:pt x="110" y="155"/>
                  </a:lnTo>
                  <a:lnTo>
                    <a:pt x="103" y="159"/>
                  </a:lnTo>
                  <a:lnTo>
                    <a:pt x="96" y="161"/>
                  </a:lnTo>
                  <a:lnTo>
                    <a:pt x="96" y="161"/>
                  </a:lnTo>
                  <a:lnTo>
                    <a:pt x="0" y="114"/>
                  </a:lnTo>
                  <a:lnTo>
                    <a:pt x="0" y="114"/>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4" name="Freeform 70"/>
            <p:cNvSpPr/>
            <p:nvPr/>
          </p:nvSpPr>
          <p:spPr bwMode="auto">
            <a:xfrm>
              <a:off x="3348038" y="5083175"/>
              <a:ext cx="209550" cy="255588"/>
            </a:xfrm>
            <a:custGeom>
              <a:avLst/>
              <a:gdLst>
                <a:gd name="T0" fmla="*/ 5 w 132"/>
                <a:gd name="T1" fmla="*/ 0 h 161"/>
                <a:gd name="T2" fmla="*/ 5 w 132"/>
                <a:gd name="T3" fmla="*/ 0 h 161"/>
                <a:gd name="T4" fmla="*/ 132 w 132"/>
                <a:gd name="T5" fmla="*/ 0 h 161"/>
                <a:gd name="T6" fmla="*/ 132 w 132"/>
                <a:gd name="T7" fmla="*/ 0 h 161"/>
                <a:gd name="T8" fmla="*/ 115 w 132"/>
                <a:gd name="T9" fmla="*/ 140 h 161"/>
                <a:gd name="T10" fmla="*/ 115 w 132"/>
                <a:gd name="T11" fmla="*/ 140 h 161"/>
                <a:gd name="T12" fmla="*/ 114 w 132"/>
                <a:gd name="T13" fmla="*/ 144 h 161"/>
                <a:gd name="T14" fmla="*/ 112 w 132"/>
                <a:gd name="T15" fmla="*/ 148 h 161"/>
                <a:gd name="T16" fmla="*/ 108 w 132"/>
                <a:gd name="T17" fmla="*/ 153 h 161"/>
                <a:gd name="T18" fmla="*/ 101 w 132"/>
                <a:gd name="T19" fmla="*/ 159 h 161"/>
                <a:gd name="T20" fmla="*/ 95 w 132"/>
                <a:gd name="T21" fmla="*/ 161 h 161"/>
                <a:gd name="T22" fmla="*/ 95 w 132"/>
                <a:gd name="T23" fmla="*/ 161 h 161"/>
                <a:gd name="T24" fmla="*/ 0 w 132"/>
                <a:gd name="T25" fmla="*/ 113 h 161"/>
                <a:gd name="T26" fmla="*/ 0 w 132"/>
                <a:gd name="T27" fmla="*/ 113 h 161"/>
                <a:gd name="T28" fmla="*/ 5 w 132"/>
                <a:gd name="T29" fmla="*/ 0 h 161"/>
                <a:gd name="T30" fmla="*/ 5 w 132"/>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161">
                  <a:moveTo>
                    <a:pt x="5" y="0"/>
                  </a:moveTo>
                  <a:lnTo>
                    <a:pt x="5" y="0"/>
                  </a:lnTo>
                  <a:lnTo>
                    <a:pt x="132" y="0"/>
                  </a:lnTo>
                  <a:lnTo>
                    <a:pt x="132" y="0"/>
                  </a:lnTo>
                  <a:lnTo>
                    <a:pt x="115" y="140"/>
                  </a:lnTo>
                  <a:lnTo>
                    <a:pt x="115" y="140"/>
                  </a:lnTo>
                  <a:lnTo>
                    <a:pt x="114" y="144"/>
                  </a:lnTo>
                  <a:lnTo>
                    <a:pt x="112" y="148"/>
                  </a:lnTo>
                  <a:lnTo>
                    <a:pt x="108" y="153"/>
                  </a:lnTo>
                  <a:lnTo>
                    <a:pt x="101" y="159"/>
                  </a:lnTo>
                  <a:lnTo>
                    <a:pt x="95" y="161"/>
                  </a:lnTo>
                  <a:lnTo>
                    <a:pt x="95" y="161"/>
                  </a:lnTo>
                  <a:lnTo>
                    <a:pt x="0" y="113"/>
                  </a:lnTo>
                  <a:lnTo>
                    <a:pt x="0" y="113"/>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5" name="Freeform 71"/>
            <p:cNvSpPr/>
            <p:nvPr/>
          </p:nvSpPr>
          <p:spPr bwMode="auto">
            <a:xfrm>
              <a:off x="3354388" y="5083175"/>
              <a:ext cx="203200" cy="255588"/>
            </a:xfrm>
            <a:custGeom>
              <a:avLst/>
              <a:gdLst>
                <a:gd name="T0" fmla="*/ 4 w 128"/>
                <a:gd name="T1" fmla="*/ 0 h 161"/>
                <a:gd name="T2" fmla="*/ 4 w 128"/>
                <a:gd name="T3" fmla="*/ 0 h 161"/>
                <a:gd name="T4" fmla="*/ 128 w 128"/>
                <a:gd name="T5" fmla="*/ 0 h 161"/>
                <a:gd name="T6" fmla="*/ 128 w 128"/>
                <a:gd name="T7" fmla="*/ 0 h 161"/>
                <a:gd name="T8" fmla="*/ 111 w 128"/>
                <a:gd name="T9" fmla="*/ 140 h 161"/>
                <a:gd name="T10" fmla="*/ 111 w 128"/>
                <a:gd name="T11" fmla="*/ 140 h 161"/>
                <a:gd name="T12" fmla="*/ 111 w 128"/>
                <a:gd name="T13" fmla="*/ 144 h 161"/>
                <a:gd name="T14" fmla="*/ 108 w 128"/>
                <a:gd name="T15" fmla="*/ 148 h 161"/>
                <a:gd name="T16" fmla="*/ 104 w 128"/>
                <a:gd name="T17" fmla="*/ 153 h 161"/>
                <a:gd name="T18" fmla="*/ 97 w 128"/>
                <a:gd name="T19" fmla="*/ 159 h 161"/>
                <a:gd name="T20" fmla="*/ 91 w 128"/>
                <a:gd name="T21" fmla="*/ 161 h 161"/>
                <a:gd name="T22" fmla="*/ 91 w 128"/>
                <a:gd name="T23" fmla="*/ 161 h 161"/>
                <a:gd name="T24" fmla="*/ 0 w 128"/>
                <a:gd name="T25" fmla="*/ 113 h 161"/>
                <a:gd name="T26" fmla="*/ 0 w 128"/>
                <a:gd name="T27" fmla="*/ 113 h 161"/>
                <a:gd name="T28" fmla="*/ 4 w 128"/>
                <a:gd name="T29" fmla="*/ 0 h 161"/>
                <a:gd name="T30" fmla="*/ 4 w 128"/>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8" h="161">
                  <a:moveTo>
                    <a:pt x="4" y="0"/>
                  </a:moveTo>
                  <a:lnTo>
                    <a:pt x="4" y="0"/>
                  </a:lnTo>
                  <a:lnTo>
                    <a:pt x="128" y="0"/>
                  </a:lnTo>
                  <a:lnTo>
                    <a:pt x="128" y="0"/>
                  </a:lnTo>
                  <a:lnTo>
                    <a:pt x="111" y="140"/>
                  </a:lnTo>
                  <a:lnTo>
                    <a:pt x="111" y="140"/>
                  </a:lnTo>
                  <a:lnTo>
                    <a:pt x="111" y="144"/>
                  </a:lnTo>
                  <a:lnTo>
                    <a:pt x="108" y="148"/>
                  </a:lnTo>
                  <a:lnTo>
                    <a:pt x="104" y="153"/>
                  </a:lnTo>
                  <a:lnTo>
                    <a:pt x="97" y="159"/>
                  </a:lnTo>
                  <a:lnTo>
                    <a:pt x="91" y="161"/>
                  </a:lnTo>
                  <a:lnTo>
                    <a:pt x="91" y="161"/>
                  </a:lnTo>
                  <a:lnTo>
                    <a:pt x="0" y="113"/>
                  </a:lnTo>
                  <a:lnTo>
                    <a:pt x="0" y="113"/>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6" name="Freeform 72"/>
            <p:cNvSpPr/>
            <p:nvPr/>
          </p:nvSpPr>
          <p:spPr bwMode="auto">
            <a:xfrm>
              <a:off x="3360738" y="5083175"/>
              <a:ext cx="196850" cy="255588"/>
            </a:xfrm>
            <a:custGeom>
              <a:avLst/>
              <a:gdLst>
                <a:gd name="T0" fmla="*/ 4 w 124"/>
                <a:gd name="T1" fmla="*/ 0 h 161"/>
                <a:gd name="T2" fmla="*/ 4 w 124"/>
                <a:gd name="T3" fmla="*/ 0 h 161"/>
                <a:gd name="T4" fmla="*/ 124 w 124"/>
                <a:gd name="T5" fmla="*/ 0 h 161"/>
                <a:gd name="T6" fmla="*/ 124 w 124"/>
                <a:gd name="T7" fmla="*/ 0 h 161"/>
                <a:gd name="T8" fmla="*/ 107 w 124"/>
                <a:gd name="T9" fmla="*/ 140 h 161"/>
                <a:gd name="T10" fmla="*/ 107 w 124"/>
                <a:gd name="T11" fmla="*/ 140 h 161"/>
                <a:gd name="T12" fmla="*/ 104 w 124"/>
                <a:gd name="T13" fmla="*/ 148 h 161"/>
                <a:gd name="T14" fmla="*/ 100 w 124"/>
                <a:gd name="T15" fmla="*/ 153 h 161"/>
                <a:gd name="T16" fmla="*/ 93 w 124"/>
                <a:gd name="T17" fmla="*/ 159 h 161"/>
                <a:gd name="T18" fmla="*/ 87 w 124"/>
                <a:gd name="T19" fmla="*/ 161 h 161"/>
                <a:gd name="T20" fmla="*/ 87 w 124"/>
                <a:gd name="T21" fmla="*/ 161 h 161"/>
                <a:gd name="T22" fmla="*/ 0 w 124"/>
                <a:gd name="T23" fmla="*/ 111 h 161"/>
                <a:gd name="T24" fmla="*/ 0 w 124"/>
                <a:gd name="T25" fmla="*/ 111 h 161"/>
                <a:gd name="T26" fmla="*/ 4 w 124"/>
                <a:gd name="T27" fmla="*/ 0 h 161"/>
                <a:gd name="T28" fmla="*/ 4 w 124"/>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4" h="161">
                  <a:moveTo>
                    <a:pt x="4" y="0"/>
                  </a:moveTo>
                  <a:lnTo>
                    <a:pt x="4" y="0"/>
                  </a:lnTo>
                  <a:lnTo>
                    <a:pt x="124" y="0"/>
                  </a:lnTo>
                  <a:lnTo>
                    <a:pt x="124" y="0"/>
                  </a:lnTo>
                  <a:lnTo>
                    <a:pt x="107" y="140"/>
                  </a:lnTo>
                  <a:lnTo>
                    <a:pt x="107" y="140"/>
                  </a:lnTo>
                  <a:lnTo>
                    <a:pt x="104" y="148"/>
                  </a:lnTo>
                  <a:lnTo>
                    <a:pt x="100" y="153"/>
                  </a:lnTo>
                  <a:lnTo>
                    <a:pt x="93" y="159"/>
                  </a:lnTo>
                  <a:lnTo>
                    <a:pt x="87" y="161"/>
                  </a:lnTo>
                  <a:lnTo>
                    <a:pt x="87" y="161"/>
                  </a:lnTo>
                  <a:lnTo>
                    <a:pt x="0" y="111"/>
                  </a:lnTo>
                  <a:lnTo>
                    <a:pt x="0" y="111"/>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7" name="Freeform 73"/>
            <p:cNvSpPr/>
            <p:nvPr/>
          </p:nvSpPr>
          <p:spPr bwMode="auto">
            <a:xfrm>
              <a:off x="3367088" y="5083175"/>
              <a:ext cx="190500" cy="255588"/>
            </a:xfrm>
            <a:custGeom>
              <a:avLst/>
              <a:gdLst>
                <a:gd name="T0" fmla="*/ 4 w 120"/>
                <a:gd name="T1" fmla="*/ 0 h 161"/>
                <a:gd name="T2" fmla="*/ 4 w 120"/>
                <a:gd name="T3" fmla="*/ 0 h 161"/>
                <a:gd name="T4" fmla="*/ 120 w 120"/>
                <a:gd name="T5" fmla="*/ 0 h 161"/>
                <a:gd name="T6" fmla="*/ 120 w 120"/>
                <a:gd name="T7" fmla="*/ 0 h 161"/>
                <a:gd name="T8" fmla="*/ 103 w 120"/>
                <a:gd name="T9" fmla="*/ 140 h 161"/>
                <a:gd name="T10" fmla="*/ 103 w 120"/>
                <a:gd name="T11" fmla="*/ 140 h 161"/>
                <a:gd name="T12" fmla="*/ 100 w 120"/>
                <a:gd name="T13" fmla="*/ 148 h 161"/>
                <a:gd name="T14" fmla="*/ 96 w 120"/>
                <a:gd name="T15" fmla="*/ 153 h 161"/>
                <a:gd name="T16" fmla="*/ 89 w 120"/>
                <a:gd name="T17" fmla="*/ 159 h 161"/>
                <a:gd name="T18" fmla="*/ 83 w 120"/>
                <a:gd name="T19" fmla="*/ 161 h 161"/>
                <a:gd name="T20" fmla="*/ 83 w 120"/>
                <a:gd name="T21" fmla="*/ 161 h 161"/>
                <a:gd name="T22" fmla="*/ 0 w 120"/>
                <a:gd name="T23" fmla="*/ 110 h 161"/>
                <a:gd name="T24" fmla="*/ 0 w 120"/>
                <a:gd name="T25" fmla="*/ 110 h 161"/>
                <a:gd name="T26" fmla="*/ 4 w 120"/>
                <a:gd name="T27" fmla="*/ 0 h 161"/>
                <a:gd name="T28" fmla="*/ 4 w 120"/>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61">
                  <a:moveTo>
                    <a:pt x="4" y="0"/>
                  </a:moveTo>
                  <a:lnTo>
                    <a:pt x="4" y="0"/>
                  </a:lnTo>
                  <a:lnTo>
                    <a:pt x="120" y="0"/>
                  </a:lnTo>
                  <a:lnTo>
                    <a:pt x="120" y="0"/>
                  </a:lnTo>
                  <a:lnTo>
                    <a:pt x="103" y="140"/>
                  </a:lnTo>
                  <a:lnTo>
                    <a:pt x="103" y="140"/>
                  </a:lnTo>
                  <a:lnTo>
                    <a:pt x="100" y="148"/>
                  </a:lnTo>
                  <a:lnTo>
                    <a:pt x="96" y="153"/>
                  </a:lnTo>
                  <a:lnTo>
                    <a:pt x="89" y="159"/>
                  </a:lnTo>
                  <a:lnTo>
                    <a:pt x="83" y="161"/>
                  </a:lnTo>
                  <a:lnTo>
                    <a:pt x="83" y="161"/>
                  </a:lnTo>
                  <a:lnTo>
                    <a:pt x="0" y="110"/>
                  </a:lnTo>
                  <a:lnTo>
                    <a:pt x="0" y="110"/>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8" name="Freeform 74"/>
            <p:cNvSpPr/>
            <p:nvPr/>
          </p:nvSpPr>
          <p:spPr bwMode="auto">
            <a:xfrm>
              <a:off x="3371851" y="5083175"/>
              <a:ext cx="185738" cy="255588"/>
            </a:xfrm>
            <a:custGeom>
              <a:avLst/>
              <a:gdLst>
                <a:gd name="T0" fmla="*/ 5 w 117"/>
                <a:gd name="T1" fmla="*/ 0 h 161"/>
                <a:gd name="T2" fmla="*/ 5 w 117"/>
                <a:gd name="T3" fmla="*/ 0 h 161"/>
                <a:gd name="T4" fmla="*/ 117 w 117"/>
                <a:gd name="T5" fmla="*/ 0 h 161"/>
                <a:gd name="T6" fmla="*/ 117 w 117"/>
                <a:gd name="T7" fmla="*/ 0 h 161"/>
                <a:gd name="T8" fmla="*/ 100 w 117"/>
                <a:gd name="T9" fmla="*/ 140 h 161"/>
                <a:gd name="T10" fmla="*/ 100 w 117"/>
                <a:gd name="T11" fmla="*/ 140 h 161"/>
                <a:gd name="T12" fmla="*/ 97 w 117"/>
                <a:gd name="T13" fmla="*/ 148 h 161"/>
                <a:gd name="T14" fmla="*/ 93 w 117"/>
                <a:gd name="T15" fmla="*/ 153 h 161"/>
                <a:gd name="T16" fmla="*/ 86 w 117"/>
                <a:gd name="T17" fmla="*/ 157 h 161"/>
                <a:gd name="T18" fmla="*/ 81 w 117"/>
                <a:gd name="T19" fmla="*/ 161 h 161"/>
                <a:gd name="T20" fmla="*/ 81 w 117"/>
                <a:gd name="T21" fmla="*/ 161 h 161"/>
                <a:gd name="T22" fmla="*/ 0 w 117"/>
                <a:gd name="T23" fmla="*/ 109 h 161"/>
                <a:gd name="T24" fmla="*/ 0 w 117"/>
                <a:gd name="T25" fmla="*/ 109 h 161"/>
                <a:gd name="T26" fmla="*/ 5 w 117"/>
                <a:gd name="T27" fmla="*/ 0 h 161"/>
                <a:gd name="T28" fmla="*/ 5 w 117"/>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7" h="161">
                  <a:moveTo>
                    <a:pt x="5" y="0"/>
                  </a:moveTo>
                  <a:lnTo>
                    <a:pt x="5" y="0"/>
                  </a:lnTo>
                  <a:lnTo>
                    <a:pt x="117" y="0"/>
                  </a:lnTo>
                  <a:lnTo>
                    <a:pt x="117" y="0"/>
                  </a:lnTo>
                  <a:lnTo>
                    <a:pt x="100" y="140"/>
                  </a:lnTo>
                  <a:lnTo>
                    <a:pt x="100" y="140"/>
                  </a:lnTo>
                  <a:lnTo>
                    <a:pt x="97" y="148"/>
                  </a:lnTo>
                  <a:lnTo>
                    <a:pt x="93" y="153"/>
                  </a:lnTo>
                  <a:lnTo>
                    <a:pt x="86" y="157"/>
                  </a:lnTo>
                  <a:lnTo>
                    <a:pt x="81" y="161"/>
                  </a:lnTo>
                  <a:lnTo>
                    <a:pt x="81" y="161"/>
                  </a:lnTo>
                  <a:lnTo>
                    <a:pt x="0" y="109"/>
                  </a:lnTo>
                  <a:lnTo>
                    <a:pt x="0" y="109"/>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9" name="Freeform 75"/>
            <p:cNvSpPr/>
            <p:nvPr/>
          </p:nvSpPr>
          <p:spPr bwMode="auto">
            <a:xfrm>
              <a:off x="3378201" y="5083175"/>
              <a:ext cx="179388" cy="255588"/>
            </a:xfrm>
            <a:custGeom>
              <a:avLst/>
              <a:gdLst>
                <a:gd name="T0" fmla="*/ 5 w 113"/>
                <a:gd name="T1" fmla="*/ 0 h 161"/>
                <a:gd name="T2" fmla="*/ 5 w 113"/>
                <a:gd name="T3" fmla="*/ 0 h 161"/>
                <a:gd name="T4" fmla="*/ 113 w 113"/>
                <a:gd name="T5" fmla="*/ 0 h 161"/>
                <a:gd name="T6" fmla="*/ 113 w 113"/>
                <a:gd name="T7" fmla="*/ 0 h 161"/>
                <a:gd name="T8" fmla="*/ 96 w 113"/>
                <a:gd name="T9" fmla="*/ 140 h 161"/>
                <a:gd name="T10" fmla="*/ 96 w 113"/>
                <a:gd name="T11" fmla="*/ 140 h 161"/>
                <a:gd name="T12" fmla="*/ 93 w 113"/>
                <a:gd name="T13" fmla="*/ 147 h 161"/>
                <a:gd name="T14" fmla="*/ 89 w 113"/>
                <a:gd name="T15" fmla="*/ 153 h 161"/>
                <a:gd name="T16" fmla="*/ 84 w 113"/>
                <a:gd name="T17" fmla="*/ 157 h 161"/>
                <a:gd name="T18" fmla="*/ 77 w 113"/>
                <a:gd name="T19" fmla="*/ 161 h 161"/>
                <a:gd name="T20" fmla="*/ 77 w 113"/>
                <a:gd name="T21" fmla="*/ 161 h 161"/>
                <a:gd name="T22" fmla="*/ 0 w 113"/>
                <a:gd name="T23" fmla="*/ 107 h 161"/>
                <a:gd name="T24" fmla="*/ 0 w 113"/>
                <a:gd name="T25" fmla="*/ 107 h 161"/>
                <a:gd name="T26" fmla="*/ 5 w 113"/>
                <a:gd name="T27" fmla="*/ 0 h 161"/>
                <a:gd name="T28" fmla="*/ 5 w 113"/>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61">
                  <a:moveTo>
                    <a:pt x="5" y="0"/>
                  </a:moveTo>
                  <a:lnTo>
                    <a:pt x="5" y="0"/>
                  </a:lnTo>
                  <a:lnTo>
                    <a:pt x="113" y="0"/>
                  </a:lnTo>
                  <a:lnTo>
                    <a:pt x="113" y="0"/>
                  </a:lnTo>
                  <a:lnTo>
                    <a:pt x="96" y="140"/>
                  </a:lnTo>
                  <a:lnTo>
                    <a:pt x="96" y="140"/>
                  </a:lnTo>
                  <a:lnTo>
                    <a:pt x="93" y="147"/>
                  </a:lnTo>
                  <a:lnTo>
                    <a:pt x="89" y="153"/>
                  </a:lnTo>
                  <a:lnTo>
                    <a:pt x="84" y="157"/>
                  </a:lnTo>
                  <a:lnTo>
                    <a:pt x="77" y="161"/>
                  </a:lnTo>
                  <a:lnTo>
                    <a:pt x="77" y="161"/>
                  </a:lnTo>
                  <a:lnTo>
                    <a:pt x="0" y="107"/>
                  </a:lnTo>
                  <a:lnTo>
                    <a:pt x="0" y="107"/>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0" name="Freeform 76"/>
            <p:cNvSpPr/>
            <p:nvPr/>
          </p:nvSpPr>
          <p:spPr bwMode="auto">
            <a:xfrm>
              <a:off x="3384551" y="5083175"/>
              <a:ext cx="173038" cy="255588"/>
            </a:xfrm>
            <a:custGeom>
              <a:avLst/>
              <a:gdLst>
                <a:gd name="T0" fmla="*/ 5 w 109"/>
                <a:gd name="T1" fmla="*/ 0 h 161"/>
                <a:gd name="T2" fmla="*/ 5 w 109"/>
                <a:gd name="T3" fmla="*/ 0 h 161"/>
                <a:gd name="T4" fmla="*/ 109 w 109"/>
                <a:gd name="T5" fmla="*/ 0 h 161"/>
                <a:gd name="T6" fmla="*/ 109 w 109"/>
                <a:gd name="T7" fmla="*/ 0 h 161"/>
                <a:gd name="T8" fmla="*/ 92 w 109"/>
                <a:gd name="T9" fmla="*/ 140 h 161"/>
                <a:gd name="T10" fmla="*/ 92 w 109"/>
                <a:gd name="T11" fmla="*/ 140 h 161"/>
                <a:gd name="T12" fmla="*/ 89 w 109"/>
                <a:gd name="T13" fmla="*/ 147 h 161"/>
                <a:gd name="T14" fmla="*/ 85 w 109"/>
                <a:gd name="T15" fmla="*/ 153 h 161"/>
                <a:gd name="T16" fmla="*/ 80 w 109"/>
                <a:gd name="T17" fmla="*/ 157 h 161"/>
                <a:gd name="T18" fmla="*/ 73 w 109"/>
                <a:gd name="T19" fmla="*/ 161 h 161"/>
                <a:gd name="T20" fmla="*/ 73 w 109"/>
                <a:gd name="T21" fmla="*/ 161 h 161"/>
                <a:gd name="T22" fmla="*/ 0 w 109"/>
                <a:gd name="T23" fmla="*/ 106 h 161"/>
                <a:gd name="T24" fmla="*/ 0 w 109"/>
                <a:gd name="T25" fmla="*/ 106 h 161"/>
                <a:gd name="T26" fmla="*/ 5 w 109"/>
                <a:gd name="T27" fmla="*/ 0 h 161"/>
                <a:gd name="T28" fmla="*/ 5 w 109"/>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161">
                  <a:moveTo>
                    <a:pt x="5" y="0"/>
                  </a:moveTo>
                  <a:lnTo>
                    <a:pt x="5" y="0"/>
                  </a:lnTo>
                  <a:lnTo>
                    <a:pt x="109" y="0"/>
                  </a:lnTo>
                  <a:lnTo>
                    <a:pt x="109" y="0"/>
                  </a:lnTo>
                  <a:lnTo>
                    <a:pt x="92" y="140"/>
                  </a:lnTo>
                  <a:lnTo>
                    <a:pt x="92" y="140"/>
                  </a:lnTo>
                  <a:lnTo>
                    <a:pt x="89" y="147"/>
                  </a:lnTo>
                  <a:lnTo>
                    <a:pt x="85" y="153"/>
                  </a:lnTo>
                  <a:lnTo>
                    <a:pt x="80" y="157"/>
                  </a:lnTo>
                  <a:lnTo>
                    <a:pt x="73" y="161"/>
                  </a:lnTo>
                  <a:lnTo>
                    <a:pt x="73" y="161"/>
                  </a:lnTo>
                  <a:lnTo>
                    <a:pt x="0" y="106"/>
                  </a:lnTo>
                  <a:lnTo>
                    <a:pt x="0" y="10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1" name="Freeform 77"/>
            <p:cNvSpPr/>
            <p:nvPr/>
          </p:nvSpPr>
          <p:spPr bwMode="auto">
            <a:xfrm>
              <a:off x="3390901" y="5083175"/>
              <a:ext cx="166688" cy="254000"/>
            </a:xfrm>
            <a:custGeom>
              <a:avLst/>
              <a:gdLst>
                <a:gd name="T0" fmla="*/ 5 w 105"/>
                <a:gd name="T1" fmla="*/ 0 h 160"/>
                <a:gd name="T2" fmla="*/ 5 w 105"/>
                <a:gd name="T3" fmla="*/ 0 h 160"/>
                <a:gd name="T4" fmla="*/ 105 w 105"/>
                <a:gd name="T5" fmla="*/ 0 h 160"/>
                <a:gd name="T6" fmla="*/ 105 w 105"/>
                <a:gd name="T7" fmla="*/ 0 h 160"/>
                <a:gd name="T8" fmla="*/ 88 w 105"/>
                <a:gd name="T9" fmla="*/ 140 h 160"/>
                <a:gd name="T10" fmla="*/ 88 w 105"/>
                <a:gd name="T11" fmla="*/ 140 h 160"/>
                <a:gd name="T12" fmla="*/ 87 w 105"/>
                <a:gd name="T13" fmla="*/ 147 h 160"/>
                <a:gd name="T14" fmla="*/ 81 w 105"/>
                <a:gd name="T15" fmla="*/ 153 h 160"/>
                <a:gd name="T16" fmla="*/ 76 w 105"/>
                <a:gd name="T17" fmla="*/ 157 h 160"/>
                <a:gd name="T18" fmla="*/ 69 w 105"/>
                <a:gd name="T19" fmla="*/ 160 h 160"/>
                <a:gd name="T20" fmla="*/ 69 w 105"/>
                <a:gd name="T21" fmla="*/ 160 h 160"/>
                <a:gd name="T22" fmla="*/ 0 w 105"/>
                <a:gd name="T23" fmla="*/ 106 h 160"/>
                <a:gd name="T24" fmla="*/ 0 w 105"/>
                <a:gd name="T25" fmla="*/ 106 h 160"/>
                <a:gd name="T26" fmla="*/ 5 w 105"/>
                <a:gd name="T27" fmla="*/ 0 h 160"/>
                <a:gd name="T28" fmla="*/ 5 w 10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5" h="160">
                  <a:moveTo>
                    <a:pt x="5" y="0"/>
                  </a:moveTo>
                  <a:lnTo>
                    <a:pt x="5" y="0"/>
                  </a:lnTo>
                  <a:lnTo>
                    <a:pt x="105" y="0"/>
                  </a:lnTo>
                  <a:lnTo>
                    <a:pt x="105" y="0"/>
                  </a:lnTo>
                  <a:lnTo>
                    <a:pt x="88" y="140"/>
                  </a:lnTo>
                  <a:lnTo>
                    <a:pt x="88" y="140"/>
                  </a:lnTo>
                  <a:lnTo>
                    <a:pt x="87" y="147"/>
                  </a:lnTo>
                  <a:lnTo>
                    <a:pt x="81" y="153"/>
                  </a:lnTo>
                  <a:lnTo>
                    <a:pt x="76" y="157"/>
                  </a:lnTo>
                  <a:lnTo>
                    <a:pt x="69" y="160"/>
                  </a:lnTo>
                  <a:lnTo>
                    <a:pt x="69" y="160"/>
                  </a:lnTo>
                  <a:lnTo>
                    <a:pt x="0" y="106"/>
                  </a:lnTo>
                  <a:lnTo>
                    <a:pt x="0" y="10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2" name="Freeform 78"/>
            <p:cNvSpPr/>
            <p:nvPr/>
          </p:nvSpPr>
          <p:spPr bwMode="auto">
            <a:xfrm>
              <a:off x="3395663" y="5083175"/>
              <a:ext cx="161925" cy="254000"/>
            </a:xfrm>
            <a:custGeom>
              <a:avLst/>
              <a:gdLst>
                <a:gd name="T0" fmla="*/ 5 w 102"/>
                <a:gd name="T1" fmla="*/ 0 h 160"/>
                <a:gd name="T2" fmla="*/ 5 w 102"/>
                <a:gd name="T3" fmla="*/ 0 h 160"/>
                <a:gd name="T4" fmla="*/ 102 w 102"/>
                <a:gd name="T5" fmla="*/ 0 h 160"/>
                <a:gd name="T6" fmla="*/ 102 w 102"/>
                <a:gd name="T7" fmla="*/ 0 h 160"/>
                <a:gd name="T8" fmla="*/ 85 w 102"/>
                <a:gd name="T9" fmla="*/ 140 h 160"/>
                <a:gd name="T10" fmla="*/ 85 w 102"/>
                <a:gd name="T11" fmla="*/ 140 h 160"/>
                <a:gd name="T12" fmla="*/ 84 w 102"/>
                <a:gd name="T13" fmla="*/ 147 h 160"/>
                <a:gd name="T14" fmla="*/ 78 w 102"/>
                <a:gd name="T15" fmla="*/ 153 h 160"/>
                <a:gd name="T16" fmla="*/ 73 w 102"/>
                <a:gd name="T17" fmla="*/ 157 h 160"/>
                <a:gd name="T18" fmla="*/ 67 w 102"/>
                <a:gd name="T19" fmla="*/ 160 h 160"/>
                <a:gd name="T20" fmla="*/ 67 w 102"/>
                <a:gd name="T21" fmla="*/ 160 h 160"/>
                <a:gd name="T22" fmla="*/ 0 w 102"/>
                <a:gd name="T23" fmla="*/ 105 h 160"/>
                <a:gd name="T24" fmla="*/ 0 w 102"/>
                <a:gd name="T25" fmla="*/ 105 h 160"/>
                <a:gd name="T26" fmla="*/ 5 w 102"/>
                <a:gd name="T27" fmla="*/ 0 h 160"/>
                <a:gd name="T28" fmla="*/ 5 w 102"/>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60">
                  <a:moveTo>
                    <a:pt x="5" y="0"/>
                  </a:moveTo>
                  <a:lnTo>
                    <a:pt x="5" y="0"/>
                  </a:lnTo>
                  <a:lnTo>
                    <a:pt x="102" y="0"/>
                  </a:lnTo>
                  <a:lnTo>
                    <a:pt x="102" y="0"/>
                  </a:lnTo>
                  <a:lnTo>
                    <a:pt x="85" y="140"/>
                  </a:lnTo>
                  <a:lnTo>
                    <a:pt x="85" y="140"/>
                  </a:lnTo>
                  <a:lnTo>
                    <a:pt x="84" y="147"/>
                  </a:lnTo>
                  <a:lnTo>
                    <a:pt x="78" y="153"/>
                  </a:lnTo>
                  <a:lnTo>
                    <a:pt x="73" y="157"/>
                  </a:lnTo>
                  <a:lnTo>
                    <a:pt x="67" y="160"/>
                  </a:lnTo>
                  <a:lnTo>
                    <a:pt x="67" y="160"/>
                  </a:lnTo>
                  <a:lnTo>
                    <a:pt x="0" y="105"/>
                  </a:lnTo>
                  <a:lnTo>
                    <a:pt x="0" y="105"/>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3" name="Freeform 79"/>
            <p:cNvSpPr/>
            <p:nvPr/>
          </p:nvSpPr>
          <p:spPr bwMode="auto">
            <a:xfrm>
              <a:off x="3402013" y="5083175"/>
              <a:ext cx="155575" cy="254000"/>
            </a:xfrm>
            <a:custGeom>
              <a:avLst/>
              <a:gdLst>
                <a:gd name="T0" fmla="*/ 5 w 98"/>
                <a:gd name="T1" fmla="*/ 0 h 160"/>
                <a:gd name="T2" fmla="*/ 5 w 98"/>
                <a:gd name="T3" fmla="*/ 0 h 160"/>
                <a:gd name="T4" fmla="*/ 98 w 98"/>
                <a:gd name="T5" fmla="*/ 0 h 160"/>
                <a:gd name="T6" fmla="*/ 98 w 98"/>
                <a:gd name="T7" fmla="*/ 0 h 160"/>
                <a:gd name="T8" fmla="*/ 81 w 98"/>
                <a:gd name="T9" fmla="*/ 140 h 160"/>
                <a:gd name="T10" fmla="*/ 81 w 98"/>
                <a:gd name="T11" fmla="*/ 140 h 160"/>
                <a:gd name="T12" fmla="*/ 80 w 98"/>
                <a:gd name="T13" fmla="*/ 147 h 160"/>
                <a:gd name="T14" fmla="*/ 74 w 98"/>
                <a:gd name="T15" fmla="*/ 152 h 160"/>
                <a:gd name="T16" fmla="*/ 69 w 98"/>
                <a:gd name="T17" fmla="*/ 157 h 160"/>
                <a:gd name="T18" fmla="*/ 63 w 98"/>
                <a:gd name="T19" fmla="*/ 160 h 160"/>
                <a:gd name="T20" fmla="*/ 63 w 98"/>
                <a:gd name="T21" fmla="*/ 160 h 160"/>
                <a:gd name="T22" fmla="*/ 0 w 98"/>
                <a:gd name="T23" fmla="*/ 103 h 160"/>
                <a:gd name="T24" fmla="*/ 0 w 98"/>
                <a:gd name="T25" fmla="*/ 103 h 160"/>
                <a:gd name="T26" fmla="*/ 5 w 98"/>
                <a:gd name="T27" fmla="*/ 0 h 160"/>
                <a:gd name="T28" fmla="*/ 5 w 9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160">
                  <a:moveTo>
                    <a:pt x="5" y="0"/>
                  </a:moveTo>
                  <a:lnTo>
                    <a:pt x="5" y="0"/>
                  </a:lnTo>
                  <a:lnTo>
                    <a:pt x="98" y="0"/>
                  </a:lnTo>
                  <a:lnTo>
                    <a:pt x="98" y="0"/>
                  </a:lnTo>
                  <a:lnTo>
                    <a:pt x="81" y="140"/>
                  </a:lnTo>
                  <a:lnTo>
                    <a:pt x="81" y="140"/>
                  </a:lnTo>
                  <a:lnTo>
                    <a:pt x="80" y="147"/>
                  </a:lnTo>
                  <a:lnTo>
                    <a:pt x="74" y="152"/>
                  </a:lnTo>
                  <a:lnTo>
                    <a:pt x="69" y="157"/>
                  </a:lnTo>
                  <a:lnTo>
                    <a:pt x="63" y="160"/>
                  </a:lnTo>
                  <a:lnTo>
                    <a:pt x="63" y="160"/>
                  </a:lnTo>
                  <a:lnTo>
                    <a:pt x="0" y="103"/>
                  </a:lnTo>
                  <a:lnTo>
                    <a:pt x="0" y="103"/>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4" name="Freeform 80"/>
            <p:cNvSpPr/>
            <p:nvPr/>
          </p:nvSpPr>
          <p:spPr bwMode="auto">
            <a:xfrm>
              <a:off x="3408363" y="5083175"/>
              <a:ext cx="149225" cy="254000"/>
            </a:xfrm>
            <a:custGeom>
              <a:avLst/>
              <a:gdLst>
                <a:gd name="T0" fmla="*/ 5 w 94"/>
                <a:gd name="T1" fmla="*/ 0 h 160"/>
                <a:gd name="T2" fmla="*/ 5 w 94"/>
                <a:gd name="T3" fmla="*/ 0 h 160"/>
                <a:gd name="T4" fmla="*/ 94 w 94"/>
                <a:gd name="T5" fmla="*/ 0 h 160"/>
                <a:gd name="T6" fmla="*/ 94 w 94"/>
                <a:gd name="T7" fmla="*/ 0 h 160"/>
                <a:gd name="T8" fmla="*/ 77 w 94"/>
                <a:gd name="T9" fmla="*/ 140 h 160"/>
                <a:gd name="T10" fmla="*/ 77 w 94"/>
                <a:gd name="T11" fmla="*/ 140 h 160"/>
                <a:gd name="T12" fmla="*/ 76 w 94"/>
                <a:gd name="T13" fmla="*/ 147 h 160"/>
                <a:gd name="T14" fmla="*/ 71 w 94"/>
                <a:gd name="T15" fmla="*/ 152 h 160"/>
                <a:gd name="T16" fmla="*/ 66 w 94"/>
                <a:gd name="T17" fmla="*/ 157 h 160"/>
                <a:gd name="T18" fmla="*/ 59 w 94"/>
                <a:gd name="T19" fmla="*/ 160 h 160"/>
                <a:gd name="T20" fmla="*/ 59 w 94"/>
                <a:gd name="T21" fmla="*/ 160 h 160"/>
                <a:gd name="T22" fmla="*/ 0 w 94"/>
                <a:gd name="T23" fmla="*/ 102 h 160"/>
                <a:gd name="T24" fmla="*/ 0 w 94"/>
                <a:gd name="T25" fmla="*/ 102 h 160"/>
                <a:gd name="T26" fmla="*/ 5 w 94"/>
                <a:gd name="T27" fmla="*/ 0 h 160"/>
                <a:gd name="T28" fmla="*/ 5 w 94"/>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160">
                  <a:moveTo>
                    <a:pt x="5" y="0"/>
                  </a:moveTo>
                  <a:lnTo>
                    <a:pt x="5" y="0"/>
                  </a:lnTo>
                  <a:lnTo>
                    <a:pt x="94" y="0"/>
                  </a:lnTo>
                  <a:lnTo>
                    <a:pt x="94" y="0"/>
                  </a:lnTo>
                  <a:lnTo>
                    <a:pt x="77" y="140"/>
                  </a:lnTo>
                  <a:lnTo>
                    <a:pt x="77" y="140"/>
                  </a:lnTo>
                  <a:lnTo>
                    <a:pt x="76" y="147"/>
                  </a:lnTo>
                  <a:lnTo>
                    <a:pt x="71" y="152"/>
                  </a:lnTo>
                  <a:lnTo>
                    <a:pt x="66" y="157"/>
                  </a:lnTo>
                  <a:lnTo>
                    <a:pt x="59" y="160"/>
                  </a:lnTo>
                  <a:lnTo>
                    <a:pt x="59" y="160"/>
                  </a:lnTo>
                  <a:lnTo>
                    <a:pt x="0" y="102"/>
                  </a:lnTo>
                  <a:lnTo>
                    <a:pt x="0" y="102"/>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5" name="Freeform 81"/>
            <p:cNvSpPr/>
            <p:nvPr/>
          </p:nvSpPr>
          <p:spPr bwMode="auto">
            <a:xfrm>
              <a:off x="3414713" y="5083175"/>
              <a:ext cx="142875" cy="254000"/>
            </a:xfrm>
            <a:custGeom>
              <a:avLst/>
              <a:gdLst>
                <a:gd name="T0" fmla="*/ 5 w 90"/>
                <a:gd name="T1" fmla="*/ 0 h 160"/>
                <a:gd name="T2" fmla="*/ 5 w 90"/>
                <a:gd name="T3" fmla="*/ 0 h 160"/>
                <a:gd name="T4" fmla="*/ 90 w 90"/>
                <a:gd name="T5" fmla="*/ 0 h 160"/>
                <a:gd name="T6" fmla="*/ 90 w 90"/>
                <a:gd name="T7" fmla="*/ 0 h 160"/>
                <a:gd name="T8" fmla="*/ 73 w 90"/>
                <a:gd name="T9" fmla="*/ 140 h 160"/>
                <a:gd name="T10" fmla="*/ 73 w 90"/>
                <a:gd name="T11" fmla="*/ 140 h 160"/>
                <a:gd name="T12" fmla="*/ 72 w 90"/>
                <a:gd name="T13" fmla="*/ 147 h 160"/>
                <a:gd name="T14" fmla="*/ 67 w 90"/>
                <a:gd name="T15" fmla="*/ 152 h 160"/>
                <a:gd name="T16" fmla="*/ 62 w 90"/>
                <a:gd name="T17" fmla="*/ 157 h 160"/>
                <a:gd name="T18" fmla="*/ 55 w 90"/>
                <a:gd name="T19" fmla="*/ 160 h 160"/>
                <a:gd name="T20" fmla="*/ 55 w 90"/>
                <a:gd name="T21" fmla="*/ 160 h 160"/>
                <a:gd name="T22" fmla="*/ 0 w 90"/>
                <a:gd name="T23" fmla="*/ 101 h 160"/>
                <a:gd name="T24" fmla="*/ 0 w 90"/>
                <a:gd name="T25" fmla="*/ 101 h 160"/>
                <a:gd name="T26" fmla="*/ 5 w 90"/>
                <a:gd name="T27" fmla="*/ 0 h 160"/>
                <a:gd name="T28" fmla="*/ 5 w 90"/>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60">
                  <a:moveTo>
                    <a:pt x="5" y="0"/>
                  </a:moveTo>
                  <a:lnTo>
                    <a:pt x="5" y="0"/>
                  </a:lnTo>
                  <a:lnTo>
                    <a:pt x="90" y="0"/>
                  </a:lnTo>
                  <a:lnTo>
                    <a:pt x="90" y="0"/>
                  </a:lnTo>
                  <a:lnTo>
                    <a:pt x="73" y="140"/>
                  </a:lnTo>
                  <a:lnTo>
                    <a:pt x="73" y="140"/>
                  </a:lnTo>
                  <a:lnTo>
                    <a:pt x="72" y="147"/>
                  </a:lnTo>
                  <a:lnTo>
                    <a:pt x="67" y="152"/>
                  </a:lnTo>
                  <a:lnTo>
                    <a:pt x="62" y="157"/>
                  </a:lnTo>
                  <a:lnTo>
                    <a:pt x="55" y="160"/>
                  </a:lnTo>
                  <a:lnTo>
                    <a:pt x="55" y="160"/>
                  </a:lnTo>
                  <a:lnTo>
                    <a:pt x="0" y="101"/>
                  </a:lnTo>
                  <a:lnTo>
                    <a:pt x="0" y="101"/>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6" name="Freeform 82"/>
            <p:cNvSpPr/>
            <p:nvPr/>
          </p:nvSpPr>
          <p:spPr bwMode="auto">
            <a:xfrm>
              <a:off x="3417888" y="5083175"/>
              <a:ext cx="139700" cy="254000"/>
            </a:xfrm>
            <a:custGeom>
              <a:avLst/>
              <a:gdLst>
                <a:gd name="T0" fmla="*/ 7 w 88"/>
                <a:gd name="T1" fmla="*/ 0 h 160"/>
                <a:gd name="T2" fmla="*/ 7 w 88"/>
                <a:gd name="T3" fmla="*/ 0 h 160"/>
                <a:gd name="T4" fmla="*/ 88 w 88"/>
                <a:gd name="T5" fmla="*/ 0 h 160"/>
                <a:gd name="T6" fmla="*/ 88 w 88"/>
                <a:gd name="T7" fmla="*/ 0 h 160"/>
                <a:gd name="T8" fmla="*/ 71 w 88"/>
                <a:gd name="T9" fmla="*/ 140 h 160"/>
                <a:gd name="T10" fmla="*/ 71 w 88"/>
                <a:gd name="T11" fmla="*/ 140 h 160"/>
                <a:gd name="T12" fmla="*/ 70 w 88"/>
                <a:gd name="T13" fmla="*/ 147 h 160"/>
                <a:gd name="T14" fmla="*/ 65 w 88"/>
                <a:gd name="T15" fmla="*/ 152 h 160"/>
                <a:gd name="T16" fmla="*/ 60 w 88"/>
                <a:gd name="T17" fmla="*/ 157 h 160"/>
                <a:gd name="T18" fmla="*/ 55 w 88"/>
                <a:gd name="T19" fmla="*/ 160 h 160"/>
                <a:gd name="T20" fmla="*/ 55 w 88"/>
                <a:gd name="T21" fmla="*/ 160 h 160"/>
                <a:gd name="T22" fmla="*/ 0 w 88"/>
                <a:gd name="T23" fmla="*/ 99 h 160"/>
                <a:gd name="T24" fmla="*/ 0 w 88"/>
                <a:gd name="T25" fmla="*/ 99 h 160"/>
                <a:gd name="T26" fmla="*/ 7 w 88"/>
                <a:gd name="T27" fmla="*/ 0 h 160"/>
                <a:gd name="T28" fmla="*/ 7 w 8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60">
                  <a:moveTo>
                    <a:pt x="7" y="0"/>
                  </a:moveTo>
                  <a:lnTo>
                    <a:pt x="7" y="0"/>
                  </a:lnTo>
                  <a:lnTo>
                    <a:pt x="88" y="0"/>
                  </a:lnTo>
                  <a:lnTo>
                    <a:pt x="88" y="0"/>
                  </a:lnTo>
                  <a:lnTo>
                    <a:pt x="71" y="140"/>
                  </a:lnTo>
                  <a:lnTo>
                    <a:pt x="71" y="140"/>
                  </a:lnTo>
                  <a:lnTo>
                    <a:pt x="70" y="147"/>
                  </a:lnTo>
                  <a:lnTo>
                    <a:pt x="65" y="152"/>
                  </a:lnTo>
                  <a:lnTo>
                    <a:pt x="60" y="157"/>
                  </a:lnTo>
                  <a:lnTo>
                    <a:pt x="55" y="160"/>
                  </a:lnTo>
                  <a:lnTo>
                    <a:pt x="55" y="160"/>
                  </a:lnTo>
                  <a:lnTo>
                    <a:pt x="0" y="99"/>
                  </a:lnTo>
                  <a:lnTo>
                    <a:pt x="0" y="99"/>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7" name="Freeform 83"/>
            <p:cNvSpPr/>
            <p:nvPr/>
          </p:nvSpPr>
          <p:spPr bwMode="auto">
            <a:xfrm>
              <a:off x="3425826" y="5083175"/>
              <a:ext cx="131763" cy="254000"/>
            </a:xfrm>
            <a:custGeom>
              <a:avLst/>
              <a:gdLst>
                <a:gd name="T0" fmla="*/ 6 w 83"/>
                <a:gd name="T1" fmla="*/ 0 h 160"/>
                <a:gd name="T2" fmla="*/ 6 w 83"/>
                <a:gd name="T3" fmla="*/ 0 h 160"/>
                <a:gd name="T4" fmla="*/ 83 w 83"/>
                <a:gd name="T5" fmla="*/ 0 h 160"/>
                <a:gd name="T6" fmla="*/ 83 w 83"/>
                <a:gd name="T7" fmla="*/ 0 h 160"/>
                <a:gd name="T8" fmla="*/ 66 w 83"/>
                <a:gd name="T9" fmla="*/ 140 h 160"/>
                <a:gd name="T10" fmla="*/ 66 w 83"/>
                <a:gd name="T11" fmla="*/ 140 h 160"/>
                <a:gd name="T12" fmla="*/ 65 w 83"/>
                <a:gd name="T13" fmla="*/ 147 h 160"/>
                <a:gd name="T14" fmla="*/ 60 w 83"/>
                <a:gd name="T15" fmla="*/ 152 h 160"/>
                <a:gd name="T16" fmla="*/ 55 w 83"/>
                <a:gd name="T17" fmla="*/ 156 h 160"/>
                <a:gd name="T18" fmla="*/ 50 w 83"/>
                <a:gd name="T19" fmla="*/ 160 h 160"/>
                <a:gd name="T20" fmla="*/ 50 w 83"/>
                <a:gd name="T21" fmla="*/ 160 h 160"/>
                <a:gd name="T22" fmla="*/ 0 w 83"/>
                <a:gd name="T23" fmla="*/ 99 h 160"/>
                <a:gd name="T24" fmla="*/ 0 w 83"/>
                <a:gd name="T25" fmla="*/ 99 h 160"/>
                <a:gd name="T26" fmla="*/ 6 w 83"/>
                <a:gd name="T27" fmla="*/ 0 h 160"/>
                <a:gd name="T28" fmla="*/ 6 w 83"/>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160">
                  <a:moveTo>
                    <a:pt x="6" y="0"/>
                  </a:moveTo>
                  <a:lnTo>
                    <a:pt x="6" y="0"/>
                  </a:lnTo>
                  <a:lnTo>
                    <a:pt x="83" y="0"/>
                  </a:lnTo>
                  <a:lnTo>
                    <a:pt x="83" y="0"/>
                  </a:lnTo>
                  <a:lnTo>
                    <a:pt x="66" y="140"/>
                  </a:lnTo>
                  <a:lnTo>
                    <a:pt x="66" y="140"/>
                  </a:lnTo>
                  <a:lnTo>
                    <a:pt x="65" y="147"/>
                  </a:lnTo>
                  <a:lnTo>
                    <a:pt x="60" y="152"/>
                  </a:lnTo>
                  <a:lnTo>
                    <a:pt x="55" y="156"/>
                  </a:lnTo>
                  <a:lnTo>
                    <a:pt x="50" y="160"/>
                  </a:lnTo>
                  <a:lnTo>
                    <a:pt x="50" y="160"/>
                  </a:lnTo>
                  <a:lnTo>
                    <a:pt x="0" y="99"/>
                  </a:lnTo>
                  <a:lnTo>
                    <a:pt x="0" y="99"/>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8" name="Freeform 84"/>
            <p:cNvSpPr/>
            <p:nvPr/>
          </p:nvSpPr>
          <p:spPr bwMode="auto">
            <a:xfrm>
              <a:off x="3432176" y="5083175"/>
              <a:ext cx="125413" cy="254000"/>
            </a:xfrm>
            <a:custGeom>
              <a:avLst/>
              <a:gdLst>
                <a:gd name="T0" fmla="*/ 5 w 79"/>
                <a:gd name="T1" fmla="*/ 0 h 160"/>
                <a:gd name="T2" fmla="*/ 5 w 79"/>
                <a:gd name="T3" fmla="*/ 0 h 160"/>
                <a:gd name="T4" fmla="*/ 79 w 79"/>
                <a:gd name="T5" fmla="*/ 0 h 160"/>
                <a:gd name="T6" fmla="*/ 79 w 79"/>
                <a:gd name="T7" fmla="*/ 0 h 160"/>
                <a:gd name="T8" fmla="*/ 62 w 79"/>
                <a:gd name="T9" fmla="*/ 140 h 160"/>
                <a:gd name="T10" fmla="*/ 62 w 79"/>
                <a:gd name="T11" fmla="*/ 140 h 160"/>
                <a:gd name="T12" fmla="*/ 61 w 79"/>
                <a:gd name="T13" fmla="*/ 147 h 160"/>
                <a:gd name="T14" fmla="*/ 56 w 79"/>
                <a:gd name="T15" fmla="*/ 152 h 160"/>
                <a:gd name="T16" fmla="*/ 51 w 79"/>
                <a:gd name="T17" fmla="*/ 156 h 160"/>
                <a:gd name="T18" fmla="*/ 46 w 79"/>
                <a:gd name="T19" fmla="*/ 160 h 160"/>
                <a:gd name="T20" fmla="*/ 46 w 79"/>
                <a:gd name="T21" fmla="*/ 160 h 160"/>
                <a:gd name="T22" fmla="*/ 0 w 79"/>
                <a:gd name="T23" fmla="*/ 98 h 160"/>
                <a:gd name="T24" fmla="*/ 0 w 79"/>
                <a:gd name="T25" fmla="*/ 98 h 160"/>
                <a:gd name="T26" fmla="*/ 5 w 79"/>
                <a:gd name="T27" fmla="*/ 0 h 160"/>
                <a:gd name="T28" fmla="*/ 5 w 79"/>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160">
                  <a:moveTo>
                    <a:pt x="5" y="0"/>
                  </a:moveTo>
                  <a:lnTo>
                    <a:pt x="5" y="0"/>
                  </a:lnTo>
                  <a:lnTo>
                    <a:pt x="79" y="0"/>
                  </a:lnTo>
                  <a:lnTo>
                    <a:pt x="79" y="0"/>
                  </a:lnTo>
                  <a:lnTo>
                    <a:pt x="62" y="140"/>
                  </a:lnTo>
                  <a:lnTo>
                    <a:pt x="62" y="140"/>
                  </a:lnTo>
                  <a:lnTo>
                    <a:pt x="61" y="147"/>
                  </a:lnTo>
                  <a:lnTo>
                    <a:pt x="56" y="152"/>
                  </a:lnTo>
                  <a:lnTo>
                    <a:pt x="51" y="156"/>
                  </a:lnTo>
                  <a:lnTo>
                    <a:pt x="46" y="160"/>
                  </a:lnTo>
                  <a:lnTo>
                    <a:pt x="46" y="160"/>
                  </a:lnTo>
                  <a:lnTo>
                    <a:pt x="0" y="98"/>
                  </a:lnTo>
                  <a:lnTo>
                    <a:pt x="0" y="98"/>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9" name="Freeform 85"/>
            <p:cNvSpPr/>
            <p:nvPr/>
          </p:nvSpPr>
          <p:spPr bwMode="auto">
            <a:xfrm>
              <a:off x="3438526" y="5083175"/>
              <a:ext cx="119063" cy="254000"/>
            </a:xfrm>
            <a:custGeom>
              <a:avLst/>
              <a:gdLst>
                <a:gd name="T0" fmla="*/ 5 w 75"/>
                <a:gd name="T1" fmla="*/ 0 h 160"/>
                <a:gd name="T2" fmla="*/ 5 w 75"/>
                <a:gd name="T3" fmla="*/ 0 h 160"/>
                <a:gd name="T4" fmla="*/ 75 w 75"/>
                <a:gd name="T5" fmla="*/ 0 h 160"/>
                <a:gd name="T6" fmla="*/ 75 w 75"/>
                <a:gd name="T7" fmla="*/ 0 h 160"/>
                <a:gd name="T8" fmla="*/ 58 w 75"/>
                <a:gd name="T9" fmla="*/ 140 h 160"/>
                <a:gd name="T10" fmla="*/ 58 w 75"/>
                <a:gd name="T11" fmla="*/ 140 h 160"/>
                <a:gd name="T12" fmla="*/ 57 w 75"/>
                <a:gd name="T13" fmla="*/ 147 h 160"/>
                <a:gd name="T14" fmla="*/ 52 w 75"/>
                <a:gd name="T15" fmla="*/ 152 h 160"/>
                <a:gd name="T16" fmla="*/ 48 w 75"/>
                <a:gd name="T17" fmla="*/ 156 h 160"/>
                <a:gd name="T18" fmla="*/ 43 w 75"/>
                <a:gd name="T19" fmla="*/ 160 h 160"/>
                <a:gd name="T20" fmla="*/ 43 w 75"/>
                <a:gd name="T21" fmla="*/ 160 h 160"/>
                <a:gd name="T22" fmla="*/ 0 w 75"/>
                <a:gd name="T23" fmla="*/ 96 h 160"/>
                <a:gd name="T24" fmla="*/ 0 w 75"/>
                <a:gd name="T25" fmla="*/ 96 h 160"/>
                <a:gd name="T26" fmla="*/ 5 w 75"/>
                <a:gd name="T27" fmla="*/ 0 h 160"/>
                <a:gd name="T28" fmla="*/ 5 w 7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60">
                  <a:moveTo>
                    <a:pt x="5" y="0"/>
                  </a:moveTo>
                  <a:lnTo>
                    <a:pt x="5" y="0"/>
                  </a:lnTo>
                  <a:lnTo>
                    <a:pt x="75" y="0"/>
                  </a:lnTo>
                  <a:lnTo>
                    <a:pt x="75" y="0"/>
                  </a:lnTo>
                  <a:lnTo>
                    <a:pt x="58" y="140"/>
                  </a:lnTo>
                  <a:lnTo>
                    <a:pt x="58" y="140"/>
                  </a:lnTo>
                  <a:lnTo>
                    <a:pt x="57" y="147"/>
                  </a:lnTo>
                  <a:lnTo>
                    <a:pt x="52" y="152"/>
                  </a:lnTo>
                  <a:lnTo>
                    <a:pt x="48" y="156"/>
                  </a:lnTo>
                  <a:lnTo>
                    <a:pt x="43" y="160"/>
                  </a:lnTo>
                  <a:lnTo>
                    <a:pt x="43" y="160"/>
                  </a:lnTo>
                  <a:lnTo>
                    <a:pt x="0" y="96"/>
                  </a:lnTo>
                  <a:lnTo>
                    <a:pt x="0" y="9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0" name="Freeform 86"/>
            <p:cNvSpPr/>
            <p:nvPr/>
          </p:nvSpPr>
          <p:spPr bwMode="auto">
            <a:xfrm>
              <a:off x="3444876" y="5083175"/>
              <a:ext cx="112713" cy="254000"/>
            </a:xfrm>
            <a:custGeom>
              <a:avLst/>
              <a:gdLst>
                <a:gd name="T0" fmla="*/ 5 w 71"/>
                <a:gd name="T1" fmla="*/ 0 h 160"/>
                <a:gd name="T2" fmla="*/ 5 w 71"/>
                <a:gd name="T3" fmla="*/ 0 h 160"/>
                <a:gd name="T4" fmla="*/ 71 w 71"/>
                <a:gd name="T5" fmla="*/ 0 h 160"/>
                <a:gd name="T6" fmla="*/ 71 w 71"/>
                <a:gd name="T7" fmla="*/ 0 h 160"/>
                <a:gd name="T8" fmla="*/ 54 w 71"/>
                <a:gd name="T9" fmla="*/ 140 h 160"/>
                <a:gd name="T10" fmla="*/ 54 w 71"/>
                <a:gd name="T11" fmla="*/ 140 h 160"/>
                <a:gd name="T12" fmla="*/ 53 w 71"/>
                <a:gd name="T13" fmla="*/ 147 h 160"/>
                <a:gd name="T14" fmla="*/ 48 w 71"/>
                <a:gd name="T15" fmla="*/ 152 h 160"/>
                <a:gd name="T16" fmla="*/ 44 w 71"/>
                <a:gd name="T17" fmla="*/ 156 h 160"/>
                <a:gd name="T18" fmla="*/ 39 w 71"/>
                <a:gd name="T19" fmla="*/ 160 h 160"/>
                <a:gd name="T20" fmla="*/ 39 w 71"/>
                <a:gd name="T21" fmla="*/ 160 h 160"/>
                <a:gd name="T22" fmla="*/ 0 w 71"/>
                <a:gd name="T23" fmla="*/ 95 h 160"/>
                <a:gd name="T24" fmla="*/ 0 w 71"/>
                <a:gd name="T25" fmla="*/ 95 h 160"/>
                <a:gd name="T26" fmla="*/ 5 w 71"/>
                <a:gd name="T27" fmla="*/ 0 h 160"/>
                <a:gd name="T28" fmla="*/ 5 w 71"/>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160">
                  <a:moveTo>
                    <a:pt x="5" y="0"/>
                  </a:moveTo>
                  <a:lnTo>
                    <a:pt x="5" y="0"/>
                  </a:lnTo>
                  <a:lnTo>
                    <a:pt x="71" y="0"/>
                  </a:lnTo>
                  <a:lnTo>
                    <a:pt x="71" y="0"/>
                  </a:lnTo>
                  <a:lnTo>
                    <a:pt x="54" y="140"/>
                  </a:lnTo>
                  <a:lnTo>
                    <a:pt x="54" y="140"/>
                  </a:lnTo>
                  <a:lnTo>
                    <a:pt x="53" y="147"/>
                  </a:lnTo>
                  <a:lnTo>
                    <a:pt x="48" y="152"/>
                  </a:lnTo>
                  <a:lnTo>
                    <a:pt x="44" y="156"/>
                  </a:lnTo>
                  <a:lnTo>
                    <a:pt x="39" y="160"/>
                  </a:lnTo>
                  <a:lnTo>
                    <a:pt x="39" y="160"/>
                  </a:lnTo>
                  <a:lnTo>
                    <a:pt x="0" y="95"/>
                  </a:lnTo>
                  <a:lnTo>
                    <a:pt x="0" y="95"/>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1" name="Freeform 87"/>
            <p:cNvSpPr/>
            <p:nvPr/>
          </p:nvSpPr>
          <p:spPr bwMode="auto">
            <a:xfrm>
              <a:off x="3448051" y="5083175"/>
              <a:ext cx="109538" cy="252413"/>
            </a:xfrm>
            <a:custGeom>
              <a:avLst/>
              <a:gdLst>
                <a:gd name="T0" fmla="*/ 7 w 69"/>
                <a:gd name="T1" fmla="*/ 0 h 159"/>
                <a:gd name="T2" fmla="*/ 7 w 69"/>
                <a:gd name="T3" fmla="*/ 0 h 159"/>
                <a:gd name="T4" fmla="*/ 69 w 69"/>
                <a:gd name="T5" fmla="*/ 0 h 159"/>
                <a:gd name="T6" fmla="*/ 69 w 69"/>
                <a:gd name="T7" fmla="*/ 0 h 159"/>
                <a:gd name="T8" fmla="*/ 52 w 69"/>
                <a:gd name="T9" fmla="*/ 140 h 159"/>
                <a:gd name="T10" fmla="*/ 52 w 69"/>
                <a:gd name="T11" fmla="*/ 140 h 159"/>
                <a:gd name="T12" fmla="*/ 51 w 69"/>
                <a:gd name="T13" fmla="*/ 147 h 159"/>
                <a:gd name="T14" fmla="*/ 46 w 69"/>
                <a:gd name="T15" fmla="*/ 152 h 159"/>
                <a:gd name="T16" fmla="*/ 42 w 69"/>
                <a:gd name="T17" fmla="*/ 156 h 159"/>
                <a:gd name="T18" fmla="*/ 37 w 69"/>
                <a:gd name="T19" fmla="*/ 159 h 159"/>
                <a:gd name="T20" fmla="*/ 37 w 69"/>
                <a:gd name="T21" fmla="*/ 159 h 159"/>
                <a:gd name="T22" fmla="*/ 0 w 69"/>
                <a:gd name="T23" fmla="*/ 94 h 159"/>
                <a:gd name="T24" fmla="*/ 0 w 69"/>
                <a:gd name="T25" fmla="*/ 94 h 159"/>
                <a:gd name="T26" fmla="*/ 7 w 69"/>
                <a:gd name="T27" fmla="*/ 0 h 159"/>
                <a:gd name="T28" fmla="*/ 7 w 6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59">
                  <a:moveTo>
                    <a:pt x="7" y="0"/>
                  </a:moveTo>
                  <a:lnTo>
                    <a:pt x="7" y="0"/>
                  </a:lnTo>
                  <a:lnTo>
                    <a:pt x="69" y="0"/>
                  </a:lnTo>
                  <a:lnTo>
                    <a:pt x="69" y="0"/>
                  </a:lnTo>
                  <a:lnTo>
                    <a:pt x="52" y="140"/>
                  </a:lnTo>
                  <a:lnTo>
                    <a:pt x="52" y="140"/>
                  </a:lnTo>
                  <a:lnTo>
                    <a:pt x="51" y="147"/>
                  </a:lnTo>
                  <a:lnTo>
                    <a:pt x="46" y="152"/>
                  </a:lnTo>
                  <a:lnTo>
                    <a:pt x="42" y="156"/>
                  </a:lnTo>
                  <a:lnTo>
                    <a:pt x="37" y="159"/>
                  </a:lnTo>
                  <a:lnTo>
                    <a:pt x="37" y="159"/>
                  </a:lnTo>
                  <a:lnTo>
                    <a:pt x="0" y="94"/>
                  </a:lnTo>
                  <a:lnTo>
                    <a:pt x="0" y="94"/>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2" name="Freeform 88"/>
            <p:cNvSpPr/>
            <p:nvPr/>
          </p:nvSpPr>
          <p:spPr bwMode="auto">
            <a:xfrm>
              <a:off x="3454401" y="5083175"/>
              <a:ext cx="103188" cy="252413"/>
            </a:xfrm>
            <a:custGeom>
              <a:avLst/>
              <a:gdLst>
                <a:gd name="T0" fmla="*/ 7 w 65"/>
                <a:gd name="T1" fmla="*/ 0 h 159"/>
                <a:gd name="T2" fmla="*/ 7 w 65"/>
                <a:gd name="T3" fmla="*/ 0 h 159"/>
                <a:gd name="T4" fmla="*/ 65 w 65"/>
                <a:gd name="T5" fmla="*/ 0 h 159"/>
                <a:gd name="T6" fmla="*/ 65 w 65"/>
                <a:gd name="T7" fmla="*/ 0 h 159"/>
                <a:gd name="T8" fmla="*/ 48 w 65"/>
                <a:gd name="T9" fmla="*/ 140 h 159"/>
                <a:gd name="T10" fmla="*/ 48 w 65"/>
                <a:gd name="T11" fmla="*/ 140 h 159"/>
                <a:gd name="T12" fmla="*/ 47 w 65"/>
                <a:gd name="T13" fmla="*/ 147 h 159"/>
                <a:gd name="T14" fmla="*/ 42 w 65"/>
                <a:gd name="T15" fmla="*/ 152 h 159"/>
                <a:gd name="T16" fmla="*/ 38 w 65"/>
                <a:gd name="T17" fmla="*/ 156 h 159"/>
                <a:gd name="T18" fmla="*/ 33 w 65"/>
                <a:gd name="T19" fmla="*/ 159 h 159"/>
                <a:gd name="T20" fmla="*/ 33 w 65"/>
                <a:gd name="T21" fmla="*/ 159 h 159"/>
                <a:gd name="T22" fmla="*/ 0 w 65"/>
                <a:gd name="T23" fmla="*/ 92 h 159"/>
                <a:gd name="T24" fmla="*/ 0 w 65"/>
                <a:gd name="T25" fmla="*/ 92 h 159"/>
                <a:gd name="T26" fmla="*/ 7 w 65"/>
                <a:gd name="T27" fmla="*/ 0 h 159"/>
                <a:gd name="T28" fmla="*/ 7 w 6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159">
                  <a:moveTo>
                    <a:pt x="7" y="0"/>
                  </a:moveTo>
                  <a:lnTo>
                    <a:pt x="7" y="0"/>
                  </a:lnTo>
                  <a:lnTo>
                    <a:pt x="65" y="0"/>
                  </a:lnTo>
                  <a:lnTo>
                    <a:pt x="65" y="0"/>
                  </a:lnTo>
                  <a:lnTo>
                    <a:pt x="48" y="140"/>
                  </a:lnTo>
                  <a:lnTo>
                    <a:pt x="48" y="140"/>
                  </a:lnTo>
                  <a:lnTo>
                    <a:pt x="47" y="147"/>
                  </a:lnTo>
                  <a:lnTo>
                    <a:pt x="42" y="152"/>
                  </a:lnTo>
                  <a:lnTo>
                    <a:pt x="38" y="156"/>
                  </a:lnTo>
                  <a:lnTo>
                    <a:pt x="33" y="159"/>
                  </a:lnTo>
                  <a:lnTo>
                    <a:pt x="33" y="159"/>
                  </a:lnTo>
                  <a:lnTo>
                    <a:pt x="0" y="92"/>
                  </a:lnTo>
                  <a:lnTo>
                    <a:pt x="0" y="92"/>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3" name="Freeform 89"/>
            <p:cNvSpPr/>
            <p:nvPr/>
          </p:nvSpPr>
          <p:spPr bwMode="auto">
            <a:xfrm>
              <a:off x="3462338" y="5083175"/>
              <a:ext cx="95250" cy="252413"/>
            </a:xfrm>
            <a:custGeom>
              <a:avLst/>
              <a:gdLst>
                <a:gd name="T0" fmla="*/ 6 w 60"/>
                <a:gd name="T1" fmla="*/ 0 h 159"/>
                <a:gd name="T2" fmla="*/ 6 w 60"/>
                <a:gd name="T3" fmla="*/ 0 h 159"/>
                <a:gd name="T4" fmla="*/ 60 w 60"/>
                <a:gd name="T5" fmla="*/ 0 h 159"/>
                <a:gd name="T6" fmla="*/ 60 w 60"/>
                <a:gd name="T7" fmla="*/ 0 h 159"/>
                <a:gd name="T8" fmla="*/ 43 w 60"/>
                <a:gd name="T9" fmla="*/ 140 h 159"/>
                <a:gd name="T10" fmla="*/ 43 w 60"/>
                <a:gd name="T11" fmla="*/ 140 h 159"/>
                <a:gd name="T12" fmla="*/ 42 w 60"/>
                <a:gd name="T13" fmla="*/ 147 h 159"/>
                <a:gd name="T14" fmla="*/ 39 w 60"/>
                <a:gd name="T15" fmla="*/ 151 h 159"/>
                <a:gd name="T16" fmla="*/ 33 w 60"/>
                <a:gd name="T17" fmla="*/ 156 h 159"/>
                <a:gd name="T18" fmla="*/ 29 w 60"/>
                <a:gd name="T19" fmla="*/ 159 h 159"/>
                <a:gd name="T20" fmla="*/ 29 w 60"/>
                <a:gd name="T21" fmla="*/ 159 h 159"/>
                <a:gd name="T22" fmla="*/ 0 w 60"/>
                <a:gd name="T23" fmla="*/ 91 h 159"/>
                <a:gd name="T24" fmla="*/ 0 w 60"/>
                <a:gd name="T25" fmla="*/ 91 h 159"/>
                <a:gd name="T26" fmla="*/ 6 w 60"/>
                <a:gd name="T27" fmla="*/ 0 h 159"/>
                <a:gd name="T28" fmla="*/ 6 w 6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59">
                  <a:moveTo>
                    <a:pt x="6" y="0"/>
                  </a:moveTo>
                  <a:lnTo>
                    <a:pt x="6" y="0"/>
                  </a:lnTo>
                  <a:lnTo>
                    <a:pt x="60" y="0"/>
                  </a:lnTo>
                  <a:lnTo>
                    <a:pt x="60" y="0"/>
                  </a:lnTo>
                  <a:lnTo>
                    <a:pt x="43" y="140"/>
                  </a:lnTo>
                  <a:lnTo>
                    <a:pt x="43" y="140"/>
                  </a:lnTo>
                  <a:lnTo>
                    <a:pt x="42" y="147"/>
                  </a:lnTo>
                  <a:lnTo>
                    <a:pt x="39" y="151"/>
                  </a:lnTo>
                  <a:lnTo>
                    <a:pt x="33" y="156"/>
                  </a:lnTo>
                  <a:lnTo>
                    <a:pt x="29" y="159"/>
                  </a:lnTo>
                  <a:lnTo>
                    <a:pt x="29" y="159"/>
                  </a:lnTo>
                  <a:lnTo>
                    <a:pt x="0" y="91"/>
                  </a:lnTo>
                  <a:lnTo>
                    <a:pt x="0" y="91"/>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4" name="Freeform 90"/>
            <p:cNvSpPr/>
            <p:nvPr/>
          </p:nvSpPr>
          <p:spPr bwMode="auto">
            <a:xfrm>
              <a:off x="3468688" y="5083175"/>
              <a:ext cx="88900" cy="252413"/>
            </a:xfrm>
            <a:custGeom>
              <a:avLst/>
              <a:gdLst>
                <a:gd name="T0" fmla="*/ 6 w 56"/>
                <a:gd name="T1" fmla="*/ 0 h 159"/>
                <a:gd name="T2" fmla="*/ 6 w 56"/>
                <a:gd name="T3" fmla="*/ 0 h 159"/>
                <a:gd name="T4" fmla="*/ 56 w 56"/>
                <a:gd name="T5" fmla="*/ 0 h 159"/>
                <a:gd name="T6" fmla="*/ 56 w 56"/>
                <a:gd name="T7" fmla="*/ 0 h 159"/>
                <a:gd name="T8" fmla="*/ 39 w 56"/>
                <a:gd name="T9" fmla="*/ 140 h 159"/>
                <a:gd name="T10" fmla="*/ 39 w 56"/>
                <a:gd name="T11" fmla="*/ 140 h 159"/>
                <a:gd name="T12" fmla="*/ 38 w 56"/>
                <a:gd name="T13" fmla="*/ 147 h 159"/>
                <a:gd name="T14" fmla="*/ 35 w 56"/>
                <a:gd name="T15" fmla="*/ 151 h 159"/>
                <a:gd name="T16" fmla="*/ 29 w 56"/>
                <a:gd name="T17" fmla="*/ 156 h 159"/>
                <a:gd name="T18" fmla="*/ 25 w 56"/>
                <a:gd name="T19" fmla="*/ 159 h 159"/>
                <a:gd name="T20" fmla="*/ 25 w 56"/>
                <a:gd name="T21" fmla="*/ 159 h 159"/>
                <a:gd name="T22" fmla="*/ 0 w 56"/>
                <a:gd name="T23" fmla="*/ 91 h 159"/>
                <a:gd name="T24" fmla="*/ 0 w 56"/>
                <a:gd name="T25" fmla="*/ 91 h 159"/>
                <a:gd name="T26" fmla="*/ 6 w 56"/>
                <a:gd name="T27" fmla="*/ 0 h 159"/>
                <a:gd name="T28" fmla="*/ 6 w 5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159">
                  <a:moveTo>
                    <a:pt x="6" y="0"/>
                  </a:moveTo>
                  <a:lnTo>
                    <a:pt x="6" y="0"/>
                  </a:lnTo>
                  <a:lnTo>
                    <a:pt x="56" y="0"/>
                  </a:lnTo>
                  <a:lnTo>
                    <a:pt x="56" y="0"/>
                  </a:lnTo>
                  <a:lnTo>
                    <a:pt x="39" y="140"/>
                  </a:lnTo>
                  <a:lnTo>
                    <a:pt x="39" y="140"/>
                  </a:lnTo>
                  <a:lnTo>
                    <a:pt x="38" y="147"/>
                  </a:lnTo>
                  <a:lnTo>
                    <a:pt x="35" y="151"/>
                  </a:lnTo>
                  <a:lnTo>
                    <a:pt x="29" y="156"/>
                  </a:lnTo>
                  <a:lnTo>
                    <a:pt x="25" y="159"/>
                  </a:lnTo>
                  <a:lnTo>
                    <a:pt x="25" y="159"/>
                  </a:lnTo>
                  <a:lnTo>
                    <a:pt x="0" y="91"/>
                  </a:lnTo>
                  <a:lnTo>
                    <a:pt x="0" y="91"/>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5" name="Freeform 91"/>
            <p:cNvSpPr/>
            <p:nvPr/>
          </p:nvSpPr>
          <p:spPr bwMode="auto">
            <a:xfrm>
              <a:off x="3471863" y="5083175"/>
              <a:ext cx="85725" cy="252413"/>
            </a:xfrm>
            <a:custGeom>
              <a:avLst/>
              <a:gdLst>
                <a:gd name="T0" fmla="*/ 7 w 54"/>
                <a:gd name="T1" fmla="*/ 0 h 159"/>
                <a:gd name="T2" fmla="*/ 7 w 54"/>
                <a:gd name="T3" fmla="*/ 0 h 159"/>
                <a:gd name="T4" fmla="*/ 54 w 54"/>
                <a:gd name="T5" fmla="*/ 0 h 159"/>
                <a:gd name="T6" fmla="*/ 54 w 54"/>
                <a:gd name="T7" fmla="*/ 0 h 159"/>
                <a:gd name="T8" fmla="*/ 37 w 54"/>
                <a:gd name="T9" fmla="*/ 140 h 159"/>
                <a:gd name="T10" fmla="*/ 37 w 54"/>
                <a:gd name="T11" fmla="*/ 140 h 159"/>
                <a:gd name="T12" fmla="*/ 36 w 54"/>
                <a:gd name="T13" fmla="*/ 145 h 159"/>
                <a:gd name="T14" fmla="*/ 33 w 54"/>
                <a:gd name="T15" fmla="*/ 151 h 159"/>
                <a:gd name="T16" fmla="*/ 29 w 54"/>
                <a:gd name="T17" fmla="*/ 155 h 159"/>
                <a:gd name="T18" fmla="*/ 23 w 54"/>
                <a:gd name="T19" fmla="*/ 159 h 159"/>
                <a:gd name="T20" fmla="*/ 23 w 54"/>
                <a:gd name="T21" fmla="*/ 159 h 159"/>
                <a:gd name="T22" fmla="*/ 0 w 54"/>
                <a:gd name="T23" fmla="*/ 90 h 159"/>
                <a:gd name="T24" fmla="*/ 0 w 54"/>
                <a:gd name="T25" fmla="*/ 90 h 159"/>
                <a:gd name="T26" fmla="*/ 7 w 54"/>
                <a:gd name="T27" fmla="*/ 0 h 159"/>
                <a:gd name="T28" fmla="*/ 7 w 54"/>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159">
                  <a:moveTo>
                    <a:pt x="7" y="0"/>
                  </a:moveTo>
                  <a:lnTo>
                    <a:pt x="7" y="0"/>
                  </a:lnTo>
                  <a:lnTo>
                    <a:pt x="54" y="0"/>
                  </a:lnTo>
                  <a:lnTo>
                    <a:pt x="54" y="0"/>
                  </a:lnTo>
                  <a:lnTo>
                    <a:pt x="37" y="140"/>
                  </a:lnTo>
                  <a:lnTo>
                    <a:pt x="37" y="140"/>
                  </a:lnTo>
                  <a:lnTo>
                    <a:pt x="36" y="145"/>
                  </a:lnTo>
                  <a:lnTo>
                    <a:pt x="33" y="151"/>
                  </a:lnTo>
                  <a:lnTo>
                    <a:pt x="29" y="155"/>
                  </a:lnTo>
                  <a:lnTo>
                    <a:pt x="23" y="159"/>
                  </a:lnTo>
                  <a:lnTo>
                    <a:pt x="23" y="159"/>
                  </a:lnTo>
                  <a:lnTo>
                    <a:pt x="0" y="90"/>
                  </a:lnTo>
                  <a:lnTo>
                    <a:pt x="0" y="90"/>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6" name="Freeform 92"/>
            <p:cNvSpPr/>
            <p:nvPr/>
          </p:nvSpPr>
          <p:spPr bwMode="auto">
            <a:xfrm>
              <a:off x="3478213" y="5083175"/>
              <a:ext cx="79375" cy="252413"/>
            </a:xfrm>
            <a:custGeom>
              <a:avLst/>
              <a:gdLst>
                <a:gd name="T0" fmla="*/ 7 w 50"/>
                <a:gd name="T1" fmla="*/ 0 h 159"/>
                <a:gd name="T2" fmla="*/ 7 w 50"/>
                <a:gd name="T3" fmla="*/ 0 h 159"/>
                <a:gd name="T4" fmla="*/ 50 w 50"/>
                <a:gd name="T5" fmla="*/ 0 h 159"/>
                <a:gd name="T6" fmla="*/ 50 w 50"/>
                <a:gd name="T7" fmla="*/ 0 h 159"/>
                <a:gd name="T8" fmla="*/ 33 w 50"/>
                <a:gd name="T9" fmla="*/ 140 h 159"/>
                <a:gd name="T10" fmla="*/ 33 w 50"/>
                <a:gd name="T11" fmla="*/ 140 h 159"/>
                <a:gd name="T12" fmla="*/ 32 w 50"/>
                <a:gd name="T13" fmla="*/ 145 h 159"/>
                <a:gd name="T14" fmla="*/ 29 w 50"/>
                <a:gd name="T15" fmla="*/ 151 h 159"/>
                <a:gd name="T16" fmla="*/ 25 w 50"/>
                <a:gd name="T17" fmla="*/ 155 h 159"/>
                <a:gd name="T18" fmla="*/ 19 w 50"/>
                <a:gd name="T19" fmla="*/ 159 h 159"/>
                <a:gd name="T20" fmla="*/ 19 w 50"/>
                <a:gd name="T21" fmla="*/ 159 h 159"/>
                <a:gd name="T22" fmla="*/ 0 w 50"/>
                <a:gd name="T23" fmla="*/ 88 h 159"/>
                <a:gd name="T24" fmla="*/ 0 w 50"/>
                <a:gd name="T25" fmla="*/ 88 h 159"/>
                <a:gd name="T26" fmla="*/ 7 w 50"/>
                <a:gd name="T27" fmla="*/ 0 h 159"/>
                <a:gd name="T28" fmla="*/ 7 w 5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159">
                  <a:moveTo>
                    <a:pt x="7" y="0"/>
                  </a:moveTo>
                  <a:lnTo>
                    <a:pt x="7" y="0"/>
                  </a:lnTo>
                  <a:lnTo>
                    <a:pt x="50" y="0"/>
                  </a:lnTo>
                  <a:lnTo>
                    <a:pt x="50" y="0"/>
                  </a:lnTo>
                  <a:lnTo>
                    <a:pt x="33" y="140"/>
                  </a:lnTo>
                  <a:lnTo>
                    <a:pt x="33" y="140"/>
                  </a:lnTo>
                  <a:lnTo>
                    <a:pt x="32" y="145"/>
                  </a:lnTo>
                  <a:lnTo>
                    <a:pt x="29" y="151"/>
                  </a:lnTo>
                  <a:lnTo>
                    <a:pt x="25" y="155"/>
                  </a:lnTo>
                  <a:lnTo>
                    <a:pt x="19" y="159"/>
                  </a:lnTo>
                  <a:lnTo>
                    <a:pt x="19" y="159"/>
                  </a:lnTo>
                  <a:lnTo>
                    <a:pt x="0" y="88"/>
                  </a:lnTo>
                  <a:lnTo>
                    <a:pt x="0" y="88"/>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7" name="Freeform 93"/>
            <p:cNvSpPr/>
            <p:nvPr/>
          </p:nvSpPr>
          <p:spPr bwMode="auto">
            <a:xfrm>
              <a:off x="3484563" y="5083175"/>
              <a:ext cx="73025" cy="252413"/>
            </a:xfrm>
            <a:custGeom>
              <a:avLst/>
              <a:gdLst>
                <a:gd name="T0" fmla="*/ 7 w 46"/>
                <a:gd name="T1" fmla="*/ 0 h 159"/>
                <a:gd name="T2" fmla="*/ 7 w 46"/>
                <a:gd name="T3" fmla="*/ 0 h 159"/>
                <a:gd name="T4" fmla="*/ 46 w 46"/>
                <a:gd name="T5" fmla="*/ 0 h 159"/>
                <a:gd name="T6" fmla="*/ 46 w 46"/>
                <a:gd name="T7" fmla="*/ 0 h 159"/>
                <a:gd name="T8" fmla="*/ 29 w 46"/>
                <a:gd name="T9" fmla="*/ 140 h 159"/>
                <a:gd name="T10" fmla="*/ 29 w 46"/>
                <a:gd name="T11" fmla="*/ 140 h 159"/>
                <a:gd name="T12" fmla="*/ 28 w 46"/>
                <a:gd name="T13" fmla="*/ 145 h 159"/>
                <a:gd name="T14" fmla="*/ 25 w 46"/>
                <a:gd name="T15" fmla="*/ 151 h 159"/>
                <a:gd name="T16" fmla="*/ 21 w 46"/>
                <a:gd name="T17" fmla="*/ 155 h 159"/>
                <a:gd name="T18" fmla="*/ 17 w 46"/>
                <a:gd name="T19" fmla="*/ 159 h 159"/>
                <a:gd name="T20" fmla="*/ 17 w 46"/>
                <a:gd name="T21" fmla="*/ 159 h 159"/>
                <a:gd name="T22" fmla="*/ 0 w 46"/>
                <a:gd name="T23" fmla="*/ 87 h 159"/>
                <a:gd name="T24" fmla="*/ 0 w 46"/>
                <a:gd name="T25" fmla="*/ 87 h 159"/>
                <a:gd name="T26" fmla="*/ 7 w 46"/>
                <a:gd name="T27" fmla="*/ 0 h 159"/>
                <a:gd name="T28" fmla="*/ 7 w 4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59">
                  <a:moveTo>
                    <a:pt x="7" y="0"/>
                  </a:moveTo>
                  <a:lnTo>
                    <a:pt x="7" y="0"/>
                  </a:lnTo>
                  <a:lnTo>
                    <a:pt x="46" y="0"/>
                  </a:lnTo>
                  <a:lnTo>
                    <a:pt x="46" y="0"/>
                  </a:lnTo>
                  <a:lnTo>
                    <a:pt x="29" y="140"/>
                  </a:lnTo>
                  <a:lnTo>
                    <a:pt x="29" y="140"/>
                  </a:lnTo>
                  <a:lnTo>
                    <a:pt x="28" y="145"/>
                  </a:lnTo>
                  <a:lnTo>
                    <a:pt x="25" y="151"/>
                  </a:lnTo>
                  <a:lnTo>
                    <a:pt x="21" y="155"/>
                  </a:lnTo>
                  <a:lnTo>
                    <a:pt x="17" y="159"/>
                  </a:lnTo>
                  <a:lnTo>
                    <a:pt x="17" y="159"/>
                  </a:lnTo>
                  <a:lnTo>
                    <a:pt x="0" y="87"/>
                  </a:lnTo>
                  <a:lnTo>
                    <a:pt x="0" y="87"/>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8" name="Freeform 94"/>
            <p:cNvSpPr/>
            <p:nvPr/>
          </p:nvSpPr>
          <p:spPr bwMode="auto">
            <a:xfrm>
              <a:off x="3492501" y="5083175"/>
              <a:ext cx="65088" cy="252413"/>
            </a:xfrm>
            <a:custGeom>
              <a:avLst/>
              <a:gdLst>
                <a:gd name="T0" fmla="*/ 6 w 41"/>
                <a:gd name="T1" fmla="*/ 0 h 159"/>
                <a:gd name="T2" fmla="*/ 6 w 41"/>
                <a:gd name="T3" fmla="*/ 0 h 159"/>
                <a:gd name="T4" fmla="*/ 41 w 41"/>
                <a:gd name="T5" fmla="*/ 0 h 159"/>
                <a:gd name="T6" fmla="*/ 41 w 41"/>
                <a:gd name="T7" fmla="*/ 0 h 159"/>
                <a:gd name="T8" fmla="*/ 24 w 41"/>
                <a:gd name="T9" fmla="*/ 140 h 159"/>
                <a:gd name="T10" fmla="*/ 24 w 41"/>
                <a:gd name="T11" fmla="*/ 140 h 159"/>
                <a:gd name="T12" fmla="*/ 23 w 41"/>
                <a:gd name="T13" fmla="*/ 145 h 159"/>
                <a:gd name="T14" fmla="*/ 20 w 41"/>
                <a:gd name="T15" fmla="*/ 151 h 159"/>
                <a:gd name="T16" fmla="*/ 16 w 41"/>
                <a:gd name="T17" fmla="*/ 155 h 159"/>
                <a:gd name="T18" fmla="*/ 12 w 41"/>
                <a:gd name="T19" fmla="*/ 159 h 159"/>
                <a:gd name="T20" fmla="*/ 12 w 41"/>
                <a:gd name="T21" fmla="*/ 159 h 159"/>
                <a:gd name="T22" fmla="*/ 0 w 41"/>
                <a:gd name="T23" fmla="*/ 86 h 159"/>
                <a:gd name="T24" fmla="*/ 0 w 41"/>
                <a:gd name="T25" fmla="*/ 86 h 159"/>
                <a:gd name="T26" fmla="*/ 6 w 41"/>
                <a:gd name="T27" fmla="*/ 0 h 159"/>
                <a:gd name="T28" fmla="*/ 6 w 41"/>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159">
                  <a:moveTo>
                    <a:pt x="6" y="0"/>
                  </a:moveTo>
                  <a:lnTo>
                    <a:pt x="6" y="0"/>
                  </a:lnTo>
                  <a:lnTo>
                    <a:pt x="41" y="0"/>
                  </a:lnTo>
                  <a:lnTo>
                    <a:pt x="41" y="0"/>
                  </a:lnTo>
                  <a:lnTo>
                    <a:pt x="24" y="140"/>
                  </a:lnTo>
                  <a:lnTo>
                    <a:pt x="24" y="140"/>
                  </a:lnTo>
                  <a:lnTo>
                    <a:pt x="23" y="145"/>
                  </a:lnTo>
                  <a:lnTo>
                    <a:pt x="20" y="151"/>
                  </a:lnTo>
                  <a:lnTo>
                    <a:pt x="16" y="155"/>
                  </a:lnTo>
                  <a:lnTo>
                    <a:pt x="12" y="159"/>
                  </a:lnTo>
                  <a:lnTo>
                    <a:pt x="12" y="159"/>
                  </a:lnTo>
                  <a:lnTo>
                    <a:pt x="0" y="86"/>
                  </a:lnTo>
                  <a:lnTo>
                    <a:pt x="0" y="86"/>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9" name="Freeform 95"/>
            <p:cNvSpPr/>
            <p:nvPr/>
          </p:nvSpPr>
          <p:spPr bwMode="auto">
            <a:xfrm>
              <a:off x="3495676" y="5083175"/>
              <a:ext cx="61913" cy="252413"/>
            </a:xfrm>
            <a:custGeom>
              <a:avLst/>
              <a:gdLst>
                <a:gd name="T0" fmla="*/ 8 w 39"/>
                <a:gd name="T1" fmla="*/ 0 h 159"/>
                <a:gd name="T2" fmla="*/ 8 w 39"/>
                <a:gd name="T3" fmla="*/ 0 h 159"/>
                <a:gd name="T4" fmla="*/ 39 w 39"/>
                <a:gd name="T5" fmla="*/ 0 h 159"/>
                <a:gd name="T6" fmla="*/ 39 w 39"/>
                <a:gd name="T7" fmla="*/ 0 h 159"/>
                <a:gd name="T8" fmla="*/ 22 w 39"/>
                <a:gd name="T9" fmla="*/ 140 h 159"/>
                <a:gd name="T10" fmla="*/ 22 w 39"/>
                <a:gd name="T11" fmla="*/ 140 h 159"/>
                <a:gd name="T12" fmla="*/ 21 w 39"/>
                <a:gd name="T13" fmla="*/ 145 h 159"/>
                <a:gd name="T14" fmla="*/ 18 w 39"/>
                <a:gd name="T15" fmla="*/ 151 h 159"/>
                <a:gd name="T16" fmla="*/ 14 w 39"/>
                <a:gd name="T17" fmla="*/ 155 h 159"/>
                <a:gd name="T18" fmla="*/ 10 w 39"/>
                <a:gd name="T19" fmla="*/ 159 h 159"/>
                <a:gd name="T20" fmla="*/ 10 w 39"/>
                <a:gd name="T21" fmla="*/ 159 h 159"/>
                <a:gd name="T22" fmla="*/ 0 w 39"/>
                <a:gd name="T23" fmla="*/ 84 h 159"/>
                <a:gd name="T24" fmla="*/ 0 w 39"/>
                <a:gd name="T25" fmla="*/ 84 h 159"/>
                <a:gd name="T26" fmla="*/ 8 w 39"/>
                <a:gd name="T27" fmla="*/ 0 h 159"/>
                <a:gd name="T28" fmla="*/ 8 w 3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59">
                  <a:moveTo>
                    <a:pt x="8" y="0"/>
                  </a:moveTo>
                  <a:lnTo>
                    <a:pt x="8" y="0"/>
                  </a:lnTo>
                  <a:lnTo>
                    <a:pt x="39" y="0"/>
                  </a:lnTo>
                  <a:lnTo>
                    <a:pt x="39" y="0"/>
                  </a:lnTo>
                  <a:lnTo>
                    <a:pt x="22" y="140"/>
                  </a:lnTo>
                  <a:lnTo>
                    <a:pt x="22" y="140"/>
                  </a:lnTo>
                  <a:lnTo>
                    <a:pt x="21" y="145"/>
                  </a:lnTo>
                  <a:lnTo>
                    <a:pt x="18" y="151"/>
                  </a:lnTo>
                  <a:lnTo>
                    <a:pt x="14" y="155"/>
                  </a:lnTo>
                  <a:lnTo>
                    <a:pt x="10" y="159"/>
                  </a:lnTo>
                  <a:lnTo>
                    <a:pt x="10" y="159"/>
                  </a:lnTo>
                  <a:lnTo>
                    <a:pt x="0" y="84"/>
                  </a:lnTo>
                  <a:lnTo>
                    <a:pt x="0" y="84"/>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0" name="Freeform 96"/>
            <p:cNvSpPr/>
            <p:nvPr/>
          </p:nvSpPr>
          <p:spPr bwMode="auto">
            <a:xfrm>
              <a:off x="3502026" y="5083175"/>
              <a:ext cx="55563" cy="252413"/>
            </a:xfrm>
            <a:custGeom>
              <a:avLst/>
              <a:gdLst>
                <a:gd name="T0" fmla="*/ 8 w 35"/>
                <a:gd name="T1" fmla="*/ 0 h 159"/>
                <a:gd name="T2" fmla="*/ 8 w 35"/>
                <a:gd name="T3" fmla="*/ 0 h 159"/>
                <a:gd name="T4" fmla="*/ 35 w 35"/>
                <a:gd name="T5" fmla="*/ 0 h 159"/>
                <a:gd name="T6" fmla="*/ 35 w 35"/>
                <a:gd name="T7" fmla="*/ 0 h 159"/>
                <a:gd name="T8" fmla="*/ 18 w 35"/>
                <a:gd name="T9" fmla="*/ 140 h 159"/>
                <a:gd name="T10" fmla="*/ 18 w 35"/>
                <a:gd name="T11" fmla="*/ 140 h 159"/>
                <a:gd name="T12" fmla="*/ 17 w 35"/>
                <a:gd name="T13" fmla="*/ 145 h 159"/>
                <a:gd name="T14" fmla="*/ 14 w 35"/>
                <a:gd name="T15" fmla="*/ 151 h 159"/>
                <a:gd name="T16" fmla="*/ 11 w 35"/>
                <a:gd name="T17" fmla="*/ 155 h 159"/>
                <a:gd name="T18" fmla="*/ 7 w 35"/>
                <a:gd name="T19" fmla="*/ 159 h 159"/>
                <a:gd name="T20" fmla="*/ 7 w 35"/>
                <a:gd name="T21" fmla="*/ 159 h 159"/>
                <a:gd name="T22" fmla="*/ 0 w 35"/>
                <a:gd name="T23" fmla="*/ 84 h 159"/>
                <a:gd name="T24" fmla="*/ 0 w 35"/>
                <a:gd name="T25" fmla="*/ 84 h 159"/>
                <a:gd name="T26" fmla="*/ 8 w 35"/>
                <a:gd name="T27" fmla="*/ 0 h 159"/>
                <a:gd name="T28" fmla="*/ 8 w 3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159">
                  <a:moveTo>
                    <a:pt x="8" y="0"/>
                  </a:moveTo>
                  <a:lnTo>
                    <a:pt x="8" y="0"/>
                  </a:lnTo>
                  <a:lnTo>
                    <a:pt x="35" y="0"/>
                  </a:lnTo>
                  <a:lnTo>
                    <a:pt x="35" y="0"/>
                  </a:lnTo>
                  <a:lnTo>
                    <a:pt x="18" y="140"/>
                  </a:lnTo>
                  <a:lnTo>
                    <a:pt x="18" y="140"/>
                  </a:lnTo>
                  <a:lnTo>
                    <a:pt x="17" y="145"/>
                  </a:lnTo>
                  <a:lnTo>
                    <a:pt x="14" y="151"/>
                  </a:lnTo>
                  <a:lnTo>
                    <a:pt x="11" y="155"/>
                  </a:lnTo>
                  <a:lnTo>
                    <a:pt x="7" y="159"/>
                  </a:lnTo>
                  <a:lnTo>
                    <a:pt x="7" y="159"/>
                  </a:lnTo>
                  <a:lnTo>
                    <a:pt x="0" y="84"/>
                  </a:lnTo>
                  <a:lnTo>
                    <a:pt x="0" y="84"/>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1" name="Freeform 97"/>
            <p:cNvSpPr/>
            <p:nvPr/>
          </p:nvSpPr>
          <p:spPr bwMode="auto">
            <a:xfrm>
              <a:off x="3508376" y="5083175"/>
              <a:ext cx="49213" cy="249238"/>
            </a:xfrm>
            <a:custGeom>
              <a:avLst/>
              <a:gdLst>
                <a:gd name="T0" fmla="*/ 7 w 31"/>
                <a:gd name="T1" fmla="*/ 0 h 157"/>
                <a:gd name="T2" fmla="*/ 7 w 31"/>
                <a:gd name="T3" fmla="*/ 0 h 157"/>
                <a:gd name="T4" fmla="*/ 31 w 31"/>
                <a:gd name="T5" fmla="*/ 0 h 157"/>
                <a:gd name="T6" fmla="*/ 31 w 31"/>
                <a:gd name="T7" fmla="*/ 0 h 157"/>
                <a:gd name="T8" fmla="*/ 14 w 31"/>
                <a:gd name="T9" fmla="*/ 140 h 157"/>
                <a:gd name="T10" fmla="*/ 14 w 31"/>
                <a:gd name="T11" fmla="*/ 140 h 157"/>
                <a:gd name="T12" fmla="*/ 13 w 31"/>
                <a:gd name="T13" fmla="*/ 145 h 157"/>
                <a:gd name="T14" fmla="*/ 10 w 31"/>
                <a:gd name="T15" fmla="*/ 151 h 157"/>
                <a:gd name="T16" fmla="*/ 7 w 31"/>
                <a:gd name="T17" fmla="*/ 155 h 157"/>
                <a:gd name="T18" fmla="*/ 3 w 31"/>
                <a:gd name="T19" fmla="*/ 157 h 157"/>
                <a:gd name="T20" fmla="*/ 3 w 31"/>
                <a:gd name="T21" fmla="*/ 157 h 157"/>
                <a:gd name="T22" fmla="*/ 0 w 31"/>
                <a:gd name="T23" fmla="*/ 83 h 157"/>
                <a:gd name="T24" fmla="*/ 0 w 31"/>
                <a:gd name="T25" fmla="*/ 83 h 157"/>
                <a:gd name="T26" fmla="*/ 7 w 31"/>
                <a:gd name="T27" fmla="*/ 0 h 157"/>
                <a:gd name="T28" fmla="*/ 7 w 31"/>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157">
                  <a:moveTo>
                    <a:pt x="7" y="0"/>
                  </a:moveTo>
                  <a:lnTo>
                    <a:pt x="7" y="0"/>
                  </a:lnTo>
                  <a:lnTo>
                    <a:pt x="31" y="0"/>
                  </a:lnTo>
                  <a:lnTo>
                    <a:pt x="31" y="0"/>
                  </a:lnTo>
                  <a:lnTo>
                    <a:pt x="14" y="140"/>
                  </a:lnTo>
                  <a:lnTo>
                    <a:pt x="14" y="140"/>
                  </a:lnTo>
                  <a:lnTo>
                    <a:pt x="13" y="145"/>
                  </a:lnTo>
                  <a:lnTo>
                    <a:pt x="10" y="151"/>
                  </a:lnTo>
                  <a:lnTo>
                    <a:pt x="7" y="155"/>
                  </a:lnTo>
                  <a:lnTo>
                    <a:pt x="3" y="157"/>
                  </a:lnTo>
                  <a:lnTo>
                    <a:pt x="3" y="157"/>
                  </a:lnTo>
                  <a:lnTo>
                    <a:pt x="0" y="83"/>
                  </a:lnTo>
                  <a:lnTo>
                    <a:pt x="0" y="83"/>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2" name="Freeform 98"/>
            <p:cNvSpPr/>
            <p:nvPr/>
          </p:nvSpPr>
          <p:spPr bwMode="auto">
            <a:xfrm>
              <a:off x="3513138" y="5083175"/>
              <a:ext cx="44450" cy="249238"/>
            </a:xfrm>
            <a:custGeom>
              <a:avLst/>
              <a:gdLst>
                <a:gd name="T0" fmla="*/ 8 w 28"/>
                <a:gd name="T1" fmla="*/ 0 h 157"/>
                <a:gd name="T2" fmla="*/ 8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7 w 28"/>
                <a:gd name="T15" fmla="*/ 151 h 157"/>
                <a:gd name="T16" fmla="*/ 4 w 28"/>
                <a:gd name="T17" fmla="*/ 155 h 157"/>
                <a:gd name="T18" fmla="*/ 0 w 28"/>
                <a:gd name="T19" fmla="*/ 157 h 157"/>
                <a:gd name="T20" fmla="*/ 0 w 28"/>
                <a:gd name="T21" fmla="*/ 157 h 157"/>
                <a:gd name="T22" fmla="*/ 1 w 28"/>
                <a:gd name="T23" fmla="*/ 82 h 157"/>
                <a:gd name="T24" fmla="*/ 1 w 28"/>
                <a:gd name="T25" fmla="*/ 82 h 157"/>
                <a:gd name="T26" fmla="*/ 8 w 28"/>
                <a:gd name="T27" fmla="*/ 0 h 157"/>
                <a:gd name="T28" fmla="*/ 8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8" y="0"/>
                  </a:moveTo>
                  <a:lnTo>
                    <a:pt x="8" y="0"/>
                  </a:lnTo>
                  <a:lnTo>
                    <a:pt x="28" y="0"/>
                  </a:lnTo>
                  <a:lnTo>
                    <a:pt x="28" y="0"/>
                  </a:lnTo>
                  <a:lnTo>
                    <a:pt x="11" y="140"/>
                  </a:lnTo>
                  <a:lnTo>
                    <a:pt x="11" y="140"/>
                  </a:lnTo>
                  <a:lnTo>
                    <a:pt x="10" y="145"/>
                  </a:lnTo>
                  <a:lnTo>
                    <a:pt x="7" y="151"/>
                  </a:lnTo>
                  <a:lnTo>
                    <a:pt x="4" y="155"/>
                  </a:lnTo>
                  <a:lnTo>
                    <a:pt x="0" y="157"/>
                  </a:lnTo>
                  <a:lnTo>
                    <a:pt x="0" y="157"/>
                  </a:lnTo>
                  <a:lnTo>
                    <a:pt x="1" y="82"/>
                  </a:lnTo>
                  <a:lnTo>
                    <a:pt x="1" y="82"/>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3" name="Freeform 99"/>
            <p:cNvSpPr/>
            <p:nvPr/>
          </p:nvSpPr>
          <p:spPr bwMode="auto">
            <a:xfrm>
              <a:off x="3513138" y="5083175"/>
              <a:ext cx="44450" cy="249238"/>
            </a:xfrm>
            <a:custGeom>
              <a:avLst/>
              <a:gdLst>
                <a:gd name="T0" fmla="*/ 12 w 28"/>
                <a:gd name="T1" fmla="*/ 0 h 157"/>
                <a:gd name="T2" fmla="*/ 12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8 w 28"/>
                <a:gd name="T15" fmla="*/ 149 h 157"/>
                <a:gd name="T16" fmla="*/ 4 w 28"/>
                <a:gd name="T17" fmla="*/ 155 h 157"/>
                <a:gd name="T18" fmla="*/ 0 w 28"/>
                <a:gd name="T19" fmla="*/ 157 h 157"/>
                <a:gd name="T20" fmla="*/ 0 w 28"/>
                <a:gd name="T21" fmla="*/ 157 h 157"/>
                <a:gd name="T22" fmla="*/ 5 w 28"/>
                <a:gd name="T23" fmla="*/ 80 h 157"/>
                <a:gd name="T24" fmla="*/ 5 w 28"/>
                <a:gd name="T25" fmla="*/ 80 h 157"/>
                <a:gd name="T26" fmla="*/ 12 w 28"/>
                <a:gd name="T27" fmla="*/ 0 h 157"/>
                <a:gd name="T28" fmla="*/ 12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12" y="0"/>
                  </a:moveTo>
                  <a:lnTo>
                    <a:pt x="12" y="0"/>
                  </a:lnTo>
                  <a:lnTo>
                    <a:pt x="28" y="0"/>
                  </a:lnTo>
                  <a:lnTo>
                    <a:pt x="28" y="0"/>
                  </a:lnTo>
                  <a:lnTo>
                    <a:pt x="11" y="140"/>
                  </a:lnTo>
                  <a:lnTo>
                    <a:pt x="11" y="140"/>
                  </a:lnTo>
                  <a:lnTo>
                    <a:pt x="10" y="145"/>
                  </a:lnTo>
                  <a:lnTo>
                    <a:pt x="8" y="149"/>
                  </a:lnTo>
                  <a:lnTo>
                    <a:pt x="4" y="155"/>
                  </a:lnTo>
                  <a:lnTo>
                    <a:pt x="0" y="157"/>
                  </a:lnTo>
                  <a:lnTo>
                    <a:pt x="0" y="157"/>
                  </a:lnTo>
                  <a:lnTo>
                    <a:pt x="5" y="80"/>
                  </a:lnTo>
                  <a:lnTo>
                    <a:pt x="5" y="8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4" name="Freeform 100"/>
            <p:cNvSpPr/>
            <p:nvPr/>
          </p:nvSpPr>
          <p:spPr bwMode="auto">
            <a:xfrm>
              <a:off x="3514726" y="5083175"/>
              <a:ext cx="42863" cy="249238"/>
            </a:xfrm>
            <a:custGeom>
              <a:avLst/>
              <a:gdLst>
                <a:gd name="T0" fmla="*/ 15 w 27"/>
                <a:gd name="T1" fmla="*/ 0 h 157"/>
                <a:gd name="T2" fmla="*/ 27 w 27"/>
                <a:gd name="T3" fmla="*/ 0 h 157"/>
                <a:gd name="T4" fmla="*/ 10 w 27"/>
                <a:gd name="T5" fmla="*/ 140 h 157"/>
                <a:gd name="T6" fmla="*/ 10 w 27"/>
                <a:gd name="T7" fmla="*/ 140 h 157"/>
                <a:gd name="T8" fmla="*/ 9 w 27"/>
                <a:gd name="T9" fmla="*/ 145 h 157"/>
                <a:gd name="T10" fmla="*/ 7 w 27"/>
                <a:gd name="T11" fmla="*/ 149 h 157"/>
                <a:gd name="T12" fmla="*/ 3 w 27"/>
                <a:gd name="T13" fmla="*/ 153 h 157"/>
                <a:gd name="T14" fmla="*/ 0 w 27"/>
                <a:gd name="T15" fmla="*/ 157 h 157"/>
                <a:gd name="T16" fmla="*/ 15 w 27"/>
                <a:gd name="T1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57">
                  <a:moveTo>
                    <a:pt x="15" y="0"/>
                  </a:moveTo>
                  <a:lnTo>
                    <a:pt x="27" y="0"/>
                  </a:lnTo>
                  <a:lnTo>
                    <a:pt x="10" y="140"/>
                  </a:lnTo>
                  <a:lnTo>
                    <a:pt x="10" y="140"/>
                  </a:lnTo>
                  <a:lnTo>
                    <a:pt x="9" y="145"/>
                  </a:lnTo>
                  <a:lnTo>
                    <a:pt x="7" y="149"/>
                  </a:lnTo>
                  <a:lnTo>
                    <a:pt x="3" y="153"/>
                  </a:lnTo>
                  <a:lnTo>
                    <a:pt x="0" y="15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5" name="Freeform 108"/>
            <p:cNvSpPr/>
            <p:nvPr/>
          </p:nvSpPr>
          <p:spPr bwMode="auto">
            <a:xfrm>
              <a:off x="2687638" y="4930775"/>
              <a:ext cx="47625" cy="55563"/>
            </a:xfrm>
            <a:custGeom>
              <a:avLst/>
              <a:gdLst>
                <a:gd name="T0" fmla="*/ 30 w 30"/>
                <a:gd name="T1" fmla="*/ 2 h 35"/>
                <a:gd name="T2" fmla="*/ 30 w 30"/>
                <a:gd name="T3" fmla="*/ 2 h 35"/>
                <a:gd name="T4" fmla="*/ 27 w 30"/>
                <a:gd name="T5" fmla="*/ 14 h 35"/>
                <a:gd name="T6" fmla="*/ 23 w 30"/>
                <a:gd name="T7" fmla="*/ 30 h 35"/>
                <a:gd name="T8" fmla="*/ 23 w 30"/>
                <a:gd name="T9" fmla="*/ 30 h 35"/>
                <a:gd name="T10" fmla="*/ 20 w 30"/>
                <a:gd name="T11" fmla="*/ 34 h 35"/>
                <a:gd name="T12" fmla="*/ 19 w 30"/>
                <a:gd name="T13" fmla="*/ 35 h 35"/>
                <a:gd name="T14" fmla="*/ 16 w 30"/>
                <a:gd name="T15" fmla="*/ 34 h 35"/>
                <a:gd name="T16" fmla="*/ 14 w 30"/>
                <a:gd name="T17" fmla="*/ 31 h 35"/>
                <a:gd name="T18" fmla="*/ 11 w 30"/>
                <a:gd name="T19" fmla="*/ 26 h 35"/>
                <a:gd name="T20" fmla="*/ 0 w 30"/>
                <a:gd name="T21" fmla="*/ 7 h 35"/>
                <a:gd name="T22" fmla="*/ 0 w 30"/>
                <a:gd name="T23" fmla="*/ 7 h 35"/>
                <a:gd name="T24" fmla="*/ 3 w 30"/>
                <a:gd name="T25" fmla="*/ 6 h 35"/>
                <a:gd name="T26" fmla="*/ 8 w 30"/>
                <a:gd name="T27" fmla="*/ 2 h 35"/>
                <a:gd name="T28" fmla="*/ 12 w 30"/>
                <a:gd name="T29" fmla="*/ 0 h 35"/>
                <a:gd name="T30" fmla="*/ 18 w 30"/>
                <a:gd name="T31" fmla="*/ 0 h 35"/>
                <a:gd name="T32" fmla="*/ 23 w 30"/>
                <a:gd name="T33" fmla="*/ 0 h 35"/>
                <a:gd name="T34" fmla="*/ 30 w 30"/>
                <a:gd name="T35" fmla="*/ 2 h 35"/>
                <a:gd name="T36" fmla="*/ 30 w 30"/>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5">
                  <a:moveTo>
                    <a:pt x="30" y="2"/>
                  </a:moveTo>
                  <a:lnTo>
                    <a:pt x="30" y="2"/>
                  </a:lnTo>
                  <a:lnTo>
                    <a:pt x="27" y="14"/>
                  </a:lnTo>
                  <a:lnTo>
                    <a:pt x="23" y="30"/>
                  </a:lnTo>
                  <a:lnTo>
                    <a:pt x="23" y="30"/>
                  </a:lnTo>
                  <a:lnTo>
                    <a:pt x="20" y="34"/>
                  </a:lnTo>
                  <a:lnTo>
                    <a:pt x="19" y="35"/>
                  </a:lnTo>
                  <a:lnTo>
                    <a:pt x="16" y="34"/>
                  </a:lnTo>
                  <a:lnTo>
                    <a:pt x="14" y="31"/>
                  </a:lnTo>
                  <a:lnTo>
                    <a:pt x="11" y="26"/>
                  </a:lnTo>
                  <a:lnTo>
                    <a:pt x="0" y="7"/>
                  </a:lnTo>
                  <a:lnTo>
                    <a:pt x="0" y="7"/>
                  </a:lnTo>
                  <a:lnTo>
                    <a:pt x="3" y="6"/>
                  </a:lnTo>
                  <a:lnTo>
                    <a:pt x="8" y="2"/>
                  </a:lnTo>
                  <a:lnTo>
                    <a:pt x="12" y="0"/>
                  </a:lnTo>
                  <a:lnTo>
                    <a:pt x="18" y="0"/>
                  </a:lnTo>
                  <a:lnTo>
                    <a:pt x="23" y="0"/>
                  </a:lnTo>
                  <a:lnTo>
                    <a:pt x="30" y="2"/>
                  </a:lnTo>
                  <a:lnTo>
                    <a:pt x="3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grpSp>
      <p:grpSp>
        <p:nvGrpSpPr>
          <p:cNvPr id="5" name="组合 215"/>
          <p:cNvGrpSpPr/>
          <p:nvPr/>
        </p:nvGrpSpPr>
        <p:grpSpPr>
          <a:xfrm>
            <a:off x="1267224" y="3276143"/>
            <a:ext cx="112509" cy="333117"/>
            <a:chOff x="2555876" y="4340225"/>
            <a:chExt cx="203200" cy="601663"/>
          </a:xfrm>
          <a:solidFill>
            <a:schemeClr val="accent1"/>
          </a:solidFill>
        </p:grpSpPr>
        <p:sp>
          <p:nvSpPr>
            <p:cNvPr id="217" name="Freeform 105"/>
            <p:cNvSpPr/>
            <p:nvPr/>
          </p:nvSpPr>
          <p:spPr bwMode="auto">
            <a:xfrm>
              <a:off x="2582863" y="4424363"/>
              <a:ext cx="176213" cy="517525"/>
            </a:xfrm>
            <a:custGeom>
              <a:avLst/>
              <a:gdLst>
                <a:gd name="T0" fmla="*/ 35 w 111"/>
                <a:gd name="T1" fmla="*/ 266 h 326"/>
                <a:gd name="T2" fmla="*/ 66 w 111"/>
                <a:gd name="T3" fmla="*/ 326 h 326"/>
                <a:gd name="T4" fmla="*/ 94 w 111"/>
                <a:gd name="T5" fmla="*/ 322 h 326"/>
                <a:gd name="T6" fmla="*/ 111 w 111"/>
                <a:gd name="T7" fmla="*/ 256 h 326"/>
                <a:gd name="T8" fmla="*/ 76 w 111"/>
                <a:gd name="T9" fmla="*/ 0 h 326"/>
                <a:gd name="T10" fmla="*/ 0 w 111"/>
                <a:gd name="T11" fmla="*/ 11 h 326"/>
                <a:gd name="T12" fmla="*/ 35 w 111"/>
                <a:gd name="T13" fmla="*/ 266 h 326"/>
              </a:gdLst>
              <a:ahLst/>
              <a:cxnLst>
                <a:cxn ang="0">
                  <a:pos x="T0" y="T1"/>
                </a:cxn>
                <a:cxn ang="0">
                  <a:pos x="T2" y="T3"/>
                </a:cxn>
                <a:cxn ang="0">
                  <a:pos x="T4" y="T5"/>
                </a:cxn>
                <a:cxn ang="0">
                  <a:pos x="T6" y="T7"/>
                </a:cxn>
                <a:cxn ang="0">
                  <a:pos x="T8" y="T9"/>
                </a:cxn>
                <a:cxn ang="0">
                  <a:pos x="T10" y="T11"/>
                </a:cxn>
                <a:cxn ang="0">
                  <a:pos x="T12" y="T13"/>
                </a:cxn>
              </a:cxnLst>
              <a:rect l="0" t="0" r="r" b="b"/>
              <a:pathLst>
                <a:path w="111" h="326">
                  <a:moveTo>
                    <a:pt x="35" y="266"/>
                  </a:moveTo>
                  <a:lnTo>
                    <a:pt x="66" y="326"/>
                  </a:lnTo>
                  <a:lnTo>
                    <a:pt x="94" y="322"/>
                  </a:lnTo>
                  <a:lnTo>
                    <a:pt x="111" y="256"/>
                  </a:lnTo>
                  <a:lnTo>
                    <a:pt x="76" y="0"/>
                  </a:lnTo>
                  <a:lnTo>
                    <a:pt x="0" y="11"/>
                  </a:lnTo>
                  <a:lnTo>
                    <a:pt x="35" y="26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18" name="Freeform 106"/>
            <p:cNvSpPr/>
            <p:nvPr/>
          </p:nvSpPr>
          <p:spPr bwMode="auto">
            <a:xfrm>
              <a:off x="2576513" y="4340225"/>
              <a:ext cx="127000" cy="146050"/>
            </a:xfrm>
            <a:custGeom>
              <a:avLst/>
              <a:gdLst>
                <a:gd name="T0" fmla="*/ 4 w 80"/>
                <a:gd name="T1" fmla="*/ 59 h 92"/>
                <a:gd name="T2" fmla="*/ 4 w 80"/>
                <a:gd name="T3" fmla="*/ 59 h 92"/>
                <a:gd name="T4" fmla="*/ 5 w 80"/>
                <a:gd name="T5" fmla="*/ 66 h 92"/>
                <a:gd name="T6" fmla="*/ 9 w 80"/>
                <a:gd name="T7" fmla="*/ 73 h 92"/>
                <a:gd name="T8" fmla="*/ 13 w 80"/>
                <a:gd name="T9" fmla="*/ 80 h 92"/>
                <a:gd name="T10" fmla="*/ 19 w 80"/>
                <a:gd name="T11" fmla="*/ 84 h 92"/>
                <a:gd name="T12" fmla="*/ 24 w 80"/>
                <a:gd name="T13" fmla="*/ 88 h 92"/>
                <a:gd name="T14" fmla="*/ 31 w 80"/>
                <a:gd name="T15" fmla="*/ 91 h 92"/>
                <a:gd name="T16" fmla="*/ 39 w 80"/>
                <a:gd name="T17" fmla="*/ 92 h 92"/>
                <a:gd name="T18" fmla="*/ 46 w 80"/>
                <a:gd name="T19" fmla="*/ 92 h 92"/>
                <a:gd name="T20" fmla="*/ 47 w 80"/>
                <a:gd name="T21" fmla="*/ 92 h 92"/>
                <a:gd name="T22" fmla="*/ 47 w 80"/>
                <a:gd name="T23" fmla="*/ 92 h 92"/>
                <a:gd name="T24" fmla="*/ 55 w 80"/>
                <a:gd name="T25" fmla="*/ 89 h 92"/>
                <a:gd name="T26" fmla="*/ 62 w 80"/>
                <a:gd name="T27" fmla="*/ 87 h 92"/>
                <a:gd name="T28" fmla="*/ 67 w 80"/>
                <a:gd name="T29" fmla="*/ 82 h 92"/>
                <a:gd name="T30" fmla="*/ 71 w 80"/>
                <a:gd name="T31" fmla="*/ 77 h 92"/>
                <a:gd name="T32" fmla="*/ 75 w 80"/>
                <a:gd name="T33" fmla="*/ 70 h 92"/>
                <a:gd name="T34" fmla="*/ 78 w 80"/>
                <a:gd name="T35" fmla="*/ 64 h 92"/>
                <a:gd name="T36" fmla="*/ 80 w 80"/>
                <a:gd name="T37" fmla="*/ 57 h 92"/>
                <a:gd name="T38" fmla="*/ 80 w 80"/>
                <a:gd name="T39" fmla="*/ 49 h 92"/>
                <a:gd name="T40" fmla="*/ 75 w 80"/>
                <a:gd name="T41" fmla="*/ 15 h 92"/>
                <a:gd name="T42" fmla="*/ 75 w 80"/>
                <a:gd name="T43" fmla="*/ 15 h 92"/>
                <a:gd name="T44" fmla="*/ 73 w 80"/>
                <a:gd name="T45" fmla="*/ 8 h 92"/>
                <a:gd name="T46" fmla="*/ 70 w 80"/>
                <a:gd name="T47" fmla="*/ 4 h 92"/>
                <a:gd name="T48" fmla="*/ 66 w 80"/>
                <a:gd name="T49" fmla="*/ 1 h 92"/>
                <a:gd name="T50" fmla="*/ 62 w 80"/>
                <a:gd name="T51" fmla="*/ 0 h 92"/>
                <a:gd name="T52" fmla="*/ 50 w 80"/>
                <a:gd name="T53" fmla="*/ 1 h 92"/>
                <a:gd name="T54" fmla="*/ 35 w 80"/>
                <a:gd name="T55" fmla="*/ 3 h 92"/>
                <a:gd name="T56" fmla="*/ 35 w 80"/>
                <a:gd name="T57" fmla="*/ 3 h 92"/>
                <a:gd name="T58" fmla="*/ 35 w 80"/>
                <a:gd name="T59" fmla="*/ 3 h 92"/>
                <a:gd name="T60" fmla="*/ 20 w 80"/>
                <a:gd name="T61" fmla="*/ 5 h 92"/>
                <a:gd name="T62" fmla="*/ 8 w 80"/>
                <a:gd name="T63" fmla="*/ 7 h 92"/>
                <a:gd name="T64" fmla="*/ 4 w 80"/>
                <a:gd name="T65" fmla="*/ 9 h 92"/>
                <a:gd name="T66" fmla="*/ 1 w 80"/>
                <a:gd name="T67" fmla="*/ 13 h 92"/>
                <a:gd name="T68" fmla="*/ 0 w 80"/>
                <a:gd name="T69" fmla="*/ 17 h 92"/>
                <a:gd name="T70" fmla="*/ 0 w 80"/>
                <a:gd name="T71" fmla="*/ 24 h 92"/>
                <a:gd name="T72" fmla="*/ 4 w 80"/>
                <a:gd name="T73" fmla="*/ 5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92">
                  <a:moveTo>
                    <a:pt x="4" y="59"/>
                  </a:moveTo>
                  <a:lnTo>
                    <a:pt x="4" y="59"/>
                  </a:lnTo>
                  <a:lnTo>
                    <a:pt x="5" y="66"/>
                  </a:lnTo>
                  <a:lnTo>
                    <a:pt x="9" y="73"/>
                  </a:lnTo>
                  <a:lnTo>
                    <a:pt x="13" y="80"/>
                  </a:lnTo>
                  <a:lnTo>
                    <a:pt x="19" y="84"/>
                  </a:lnTo>
                  <a:lnTo>
                    <a:pt x="24" y="88"/>
                  </a:lnTo>
                  <a:lnTo>
                    <a:pt x="31" y="91"/>
                  </a:lnTo>
                  <a:lnTo>
                    <a:pt x="39" y="92"/>
                  </a:lnTo>
                  <a:lnTo>
                    <a:pt x="46" y="92"/>
                  </a:lnTo>
                  <a:lnTo>
                    <a:pt x="47" y="92"/>
                  </a:lnTo>
                  <a:lnTo>
                    <a:pt x="47" y="92"/>
                  </a:lnTo>
                  <a:lnTo>
                    <a:pt x="55" y="89"/>
                  </a:lnTo>
                  <a:lnTo>
                    <a:pt x="62" y="87"/>
                  </a:lnTo>
                  <a:lnTo>
                    <a:pt x="67" y="82"/>
                  </a:lnTo>
                  <a:lnTo>
                    <a:pt x="71" y="77"/>
                  </a:lnTo>
                  <a:lnTo>
                    <a:pt x="75" y="70"/>
                  </a:lnTo>
                  <a:lnTo>
                    <a:pt x="78" y="64"/>
                  </a:lnTo>
                  <a:lnTo>
                    <a:pt x="80" y="57"/>
                  </a:lnTo>
                  <a:lnTo>
                    <a:pt x="80" y="49"/>
                  </a:lnTo>
                  <a:lnTo>
                    <a:pt x="75" y="15"/>
                  </a:lnTo>
                  <a:lnTo>
                    <a:pt x="75" y="15"/>
                  </a:lnTo>
                  <a:lnTo>
                    <a:pt x="73" y="8"/>
                  </a:lnTo>
                  <a:lnTo>
                    <a:pt x="70" y="4"/>
                  </a:lnTo>
                  <a:lnTo>
                    <a:pt x="66" y="1"/>
                  </a:lnTo>
                  <a:lnTo>
                    <a:pt x="62" y="0"/>
                  </a:lnTo>
                  <a:lnTo>
                    <a:pt x="50" y="1"/>
                  </a:lnTo>
                  <a:lnTo>
                    <a:pt x="35" y="3"/>
                  </a:lnTo>
                  <a:lnTo>
                    <a:pt x="35" y="3"/>
                  </a:lnTo>
                  <a:lnTo>
                    <a:pt x="35" y="3"/>
                  </a:lnTo>
                  <a:lnTo>
                    <a:pt x="20" y="5"/>
                  </a:lnTo>
                  <a:lnTo>
                    <a:pt x="8" y="7"/>
                  </a:lnTo>
                  <a:lnTo>
                    <a:pt x="4" y="9"/>
                  </a:lnTo>
                  <a:lnTo>
                    <a:pt x="1" y="13"/>
                  </a:lnTo>
                  <a:lnTo>
                    <a:pt x="0" y="17"/>
                  </a:lnTo>
                  <a:lnTo>
                    <a:pt x="0" y="24"/>
                  </a:lnTo>
                  <a:lnTo>
                    <a:pt x="4" y="5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19" name="Freeform 107"/>
            <p:cNvSpPr/>
            <p:nvPr/>
          </p:nvSpPr>
          <p:spPr bwMode="auto">
            <a:xfrm>
              <a:off x="2571751" y="4389438"/>
              <a:ext cx="150813" cy="144463"/>
            </a:xfrm>
            <a:custGeom>
              <a:avLst/>
              <a:gdLst>
                <a:gd name="T0" fmla="*/ 11 w 95"/>
                <a:gd name="T1" fmla="*/ 91 h 91"/>
                <a:gd name="T2" fmla="*/ 95 w 95"/>
                <a:gd name="T3" fmla="*/ 80 h 91"/>
                <a:gd name="T4" fmla="*/ 84 w 95"/>
                <a:gd name="T5" fmla="*/ 0 h 91"/>
                <a:gd name="T6" fmla="*/ 0 w 95"/>
                <a:gd name="T7" fmla="*/ 11 h 91"/>
                <a:gd name="T8" fmla="*/ 11 w 95"/>
                <a:gd name="T9" fmla="*/ 91 h 91"/>
              </a:gdLst>
              <a:ahLst/>
              <a:cxnLst>
                <a:cxn ang="0">
                  <a:pos x="T0" y="T1"/>
                </a:cxn>
                <a:cxn ang="0">
                  <a:pos x="T2" y="T3"/>
                </a:cxn>
                <a:cxn ang="0">
                  <a:pos x="T4" y="T5"/>
                </a:cxn>
                <a:cxn ang="0">
                  <a:pos x="T6" y="T7"/>
                </a:cxn>
                <a:cxn ang="0">
                  <a:pos x="T8" y="T9"/>
                </a:cxn>
              </a:cxnLst>
              <a:rect l="0" t="0" r="r" b="b"/>
              <a:pathLst>
                <a:path w="95" h="91">
                  <a:moveTo>
                    <a:pt x="11" y="91"/>
                  </a:moveTo>
                  <a:lnTo>
                    <a:pt x="95" y="80"/>
                  </a:lnTo>
                  <a:lnTo>
                    <a:pt x="84" y="0"/>
                  </a:lnTo>
                  <a:lnTo>
                    <a:pt x="0" y="11"/>
                  </a:lnTo>
                  <a:lnTo>
                    <a:pt x="11" y="9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0" name="Freeform 109"/>
            <p:cNvSpPr/>
            <p:nvPr/>
          </p:nvSpPr>
          <p:spPr bwMode="auto">
            <a:xfrm>
              <a:off x="2555876" y="4430713"/>
              <a:ext cx="44450" cy="260350"/>
            </a:xfrm>
            <a:custGeom>
              <a:avLst/>
              <a:gdLst>
                <a:gd name="T0" fmla="*/ 21 w 28"/>
                <a:gd name="T1" fmla="*/ 0 h 164"/>
                <a:gd name="T2" fmla="*/ 21 w 28"/>
                <a:gd name="T3" fmla="*/ 0 h 164"/>
                <a:gd name="T4" fmla="*/ 11 w 28"/>
                <a:gd name="T5" fmla="*/ 7 h 164"/>
                <a:gd name="T6" fmla="*/ 5 w 28"/>
                <a:gd name="T7" fmla="*/ 13 h 164"/>
                <a:gd name="T8" fmla="*/ 2 w 28"/>
                <a:gd name="T9" fmla="*/ 17 h 164"/>
                <a:gd name="T10" fmla="*/ 0 w 28"/>
                <a:gd name="T11" fmla="*/ 20 h 164"/>
                <a:gd name="T12" fmla="*/ 0 w 28"/>
                <a:gd name="T13" fmla="*/ 20 h 164"/>
                <a:gd name="T14" fmla="*/ 3 w 28"/>
                <a:gd name="T15" fmla="*/ 44 h 164"/>
                <a:gd name="T16" fmla="*/ 9 w 28"/>
                <a:gd name="T17" fmla="*/ 90 h 164"/>
                <a:gd name="T18" fmla="*/ 18 w 28"/>
                <a:gd name="T19" fmla="*/ 154 h 164"/>
                <a:gd name="T20" fmla="*/ 18 w 28"/>
                <a:gd name="T21" fmla="*/ 154 h 164"/>
                <a:gd name="T22" fmla="*/ 17 w 28"/>
                <a:gd name="T23" fmla="*/ 155 h 164"/>
                <a:gd name="T24" fmla="*/ 18 w 28"/>
                <a:gd name="T25" fmla="*/ 160 h 164"/>
                <a:gd name="T26" fmla="*/ 19 w 28"/>
                <a:gd name="T27" fmla="*/ 161 h 164"/>
                <a:gd name="T28" fmla="*/ 21 w 28"/>
                <a:gd name="T29" fmla="*/ 162 h 164"/>
                <a:gd name="T30" fmla="*/ 23 w 28"/>
                <a:gd name="T31" fmla="*/ 164 h 164"/>
                <a:gd name="T32" fmla="*/ 28 w 28"/>
                <a:gd name="T33" fmla="*/ 164 h 164"/>
                <a:gd name="T34" fmla="*/ 13 w 28"/>
                <a:gd name="T35" fmla="*/ 58 h 164"/>
                <a:gd name="T36" fmla="*/ 19 w 28"/>
                <a:gd name="T37" fmla="*/ 44 h 164"/>
                <a:gd name="T38" fmla="*/ 21 w 28"/>
                <a:gd name="T39" fmla="*/ 0 h 164"/>
                <a:gd name="T40" fmla="*/ 21 w 28"/>
                <a:gd name="T4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164">
                  <a:moveTo>
                    <a:pt x="21" y="0"/>
                  </a:moveTo>
                  <a:lnTo>
                    <a:pt x="21" y="0"/>
                  </a:lnTo>
                  <a:lnTo>
                    <a:pt x="11" y="7"/>
                  </a:lnTo>
                  <a:lnTo>
                    <a:pt x="5" y="13"/>
                  </a:lnTo>
                  <a:lnTo>
                    <a:pt x="2" y="17"/>
                  </a:lnTo>
                  <a:lnTo>
                    <a:pt x="0" y="20"/>
                  </a:lnTo>
                  <a:lnTo>
                    <a:pt x="0" y="20"/>
                  </a:lnTo>
                  <a:lnTo>
                    <a:pt x="3" y="44"/>
                  </a:lnTo>
                  <a:lnTo>
                    <a:pt x="9" y="90"/>
                  </a:lnTo>
                  <a:lnTo>
                    <a:pt x="18" y="154"/>
                  </a:lnTo>
                  <a:lnTo>
                    <a:pt x="18" y="154"/>
                  </a:lnTo>
                  <a:lnTo>
                    <a:pt x="17" y="155"/>
                  </a:lnTo>
                  <a:lnTo>
                    <a:pt x="18" y="160"/>
                  </a:lnTo>
                  <a:lnTo>
                    <a:pt x="19" y="161"/>
                  </a:lnTo>
                  <a:lnTo>
                    <a:pt x="21" y="162"/>
                  </a:lnTo>
                  <a:lnTo>
                    <a:pt x="23" y="164"/>
                  </a:lnTo>
                  <a:lnTo>
                    <a:pt x="28" y="164"/>
                  </a:lnTo>
                  <a:lnTo>
                    <a:pt x="13" y="58"/>
                  </a:lnTo>
                  <a:lnTo>
                    <a:pt x="19" y="44"/>
                  </a:lnTo>
                  <a:lnTo>
                    <a:pt x="21" y="0"/>
                  </a:lnTo>
                  <a:lnTo>
                    <a:pt x="21"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6" name="组合 220"/>
          <p:cNvGrpSpPr/>
          <p:nvPr/>
        </p:nvGrpSpPr>
        <p:grpSpPr>
          <a:xfrm>
            <a:off x="1523887" y="3279658"/>
            <a:ext cx="441250" cy="339270"/>
            <a:chOff x="3019426" y="4346575"/>
            <a:chExt cx="796925" cy="612776"/>
          </a:xfrm>
          <a:solidFill>
            <a:schemeClr val="accent1"/>
          </a:solidFill>
        </p:grpSpPr>
        <p:sp>
          <p:nvSpPr>
            <p:cNvPr id="222" name="Freeform 110"/>
            <p:cNvSpPr/>
            <p:nvPr/>
          </p:nvSpPr>
          <p:spPr bwMode="auto">
            <a:xfrm>
              <a:off x="3040063" y="4346575"/>
              <a:ext cx="776288" cy="347663"/>
            </a:xfrm>
            <a:custGeom>
              <a:avLst/>
              <a:gdLst>
                <a:gd name="T0" fmla="*/ 247 w 489"/>
                <a:gd name="T1" fmla="*/ 219 h 219"/>
                <a:gd name="T2" fmla="*/ 489 w 489"/>
                <a:gd name="T3" fmla="*/ 110 h 219"/>
                <a:gd name="T4" fmla="*/ 240 w 489"/>
                <a:gd name="T5" fmla="*/ 0 h 219"/>
                <a:gd name="T6" fmla="*/ 0 w 489"/>
                <a:gd name="T7" fmla="*/ 107 h 219"/>
                <a:gd name="T8" fmla="*/ 247 w 489"/>
                <a:gd name="T9" fmla="*/ 219 h 219"/>
              </a:gdLst>
              <a:ahLst/>
              <a:cxnLst>
                <a:cxn ang="0">
                  <a:pos x="T0" y="T1"/>
                </a:cxn>
                <a:cxn ang="0">
                  <a:pos x="T2" y="T3"/>
                </a:cxn>
                <a:cxn ang="0">
                  <a:pos x="T4" y="T5"/>
                </a:cxn>
                <a:cxn ang="0">
                  <a:pos x="T6" y="T7"/>
                </a:cxn>
                <a:cxn ang="0">
                  <a:pos x="T8" y="T9"/>
                </a:cxn>
              </a:cxnLst>
              <a:rect l="0" t="0" r="r" b="b"/>
              <a:pathLst>
                <a:path w="489" h="219">
                  <a:moveTo>
                    <a:pt x="247" y="219"/>
                  </a:moveTo>
                  <a:lnTo>
                    <a:pt x="489" y="110"/>
                  </a:lnTo>
                  <a:lnTo>
                    <a:pt x="240" y="0"/>
                  </a:lnTo>
                  <a:lnTo>
                    <a:pt x="0" y="107"/>
                  </a:lnTo>
                  <a:lnTo>
                    <a:pt x="247" y="21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3" name="Rectangle 111"/>
            <p:cNvSpPr>
              <a:spLocks noChangeArrowheads="1"/>
            </p:cNvSpPr>
            <p:nvPr/>
          </p:nvSpPr>
          <p:spPr bwMode="auto">
            <a:xfrm>
              <a:off x="3049588" y="4510088"/>
              <a:ext cx="22225" cy="25558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4" name="Freeform 112"/>
            <p:cNvSpPr/>
            <p:nvPr/>
          </p:nvSpPr>
          <p:spPr bwMode="auto">
            <a:xfrm>
              <a:off x="3022601" y="4735513"/>
              <a:ext cx="76200" cy="77788"/>
            </a:xfrm>
            <a:custGeom>
              <a:avLst/>
              <a:gdLst>
                <a:gd name="T0" fmla="*/ 0 w 48"/>
                <a:gd name="T1" fmla="*/ 24 h 49"/>
                <a:gd name="T2" fmla="*/ 0 w 48"/>
                <a:gd name="T3" fmla="*/ 24 h 49"/>
                <a:gd name="T4" fmla="*/ 0 w 48"/>
                <a:gd name="T5" fmla="*/ 20 h 49"/>
                <a:gd name="T6" fmla="*/ 2 w 48"/>
                <a:gd name="T7" fmla="*/ 15 h 49"/>
                <a:gd name="T8" fmla="*/ 4 w 48"/>
                <a:gd name="T9" fmla="*/ 11 h 49"/>
                <a:gd name="T10" fmla="*/ 7 w 48"/>
                <a:gd name="T11" fmla="*/ 8 h 49"/>
                <a:gd name="T12" fmla="*/ 11 w 48"/>
                <a:gd name="T13" fmla="*/ 4 h 49"/>
                <a:gd name="T14" fmla="*/ 15 w 48"/>
                <a:gd name="T15" fmla="*/ 3 h 49"/>
                <a:gd name="T16" fmla="*/ 19 w 48"/>
                <a:gd name="T17" fmla="*/ 1 h 49"/>
                <a:gd name="T18" fmla="*/ 25 w 48"/>
                <a:gd name="T19" fmla="*/ 0 h 49"/>
                <a:gd name="T20" fmla="*/ 25 w 48"/>
                <a:gd name="T21" fmla="*/ 0 h 49"/>
                <a:gd name="T22" fmla="*/ 29 w 48"/>
                <a:gd name="T23" fmla="*/ 1 h 49"/>
                <a:gd name="T24" fmla="*/ 34 w 48"/>
                <a:gd name="T25" fmla="*/ 3 h 49"/>
                <a:gd name="T26" fmla="*/ 38 w 48"/>
                <a:gd name="T27" fmla="*/ 4 h 49"/>
                <a:gd name="T28" fmla="*/ 41 w 48"/>
                <a:gd name="T29" fmla="*/ 8 h 49"/>
                <a:gd name="T30" fmla="*/ 44 w 48"/>
                <a:gd name="T31" fmla="*/ 11 h 49"/>
                <a:gd name="T32" fmla="*/ 46 w 48"/>
                <a:gd name="T33" fmla="*/ 15 h 49"/>
                <a:gd name="T34" fmla="*/ 48 w 48"/>
                <a:gd name="T35" fmla="*/ 20 h 49"/>
                <a:gd name="T36" fmla="*/ 48 w 48"/>
                <a:gd name="T37" fmla="*/ 24 h 49"/>
                <a:gd name="T38" fmla="*/ 48 w 48"/>
                <a:gd name="T39" fmla="*/ 24 h 49"/>
                <a:gd name="T40" fmla="*/ 48 w 48"/>
                <a:gd name="T41" fmla="*/ 30 h 49"/>
                <a:gd name="T42" fmla="*/ 46 w 48"/>
                <a:gd name="T43" fmla="*/ 34 h 49"/>
                <a:gd name="T44" fmla="*/ 44 w 48"/>
                <a:gd name="T45" fmla="*/ 38 h 49"/>
                <a:gd name="T46" fmla="*/ 41 w 48"/>
                <a:gd name="T47" fmla="*/ 42 h 49"/>
                <a:gd name="T48" fmla="*/ 38 w 48"/>
                <a:gd name="T49" fmla="*/ 45 h 49"/>
                <a:gd name="T50" fmla="*/ 34 w 48"/>
                <a:gd name="T51" fmla="*/ 47 h 49"/>
                <a:gd name="T52" fmla="*/ 29 w 48"/>
                <a:gd name="T53" fmla="*/ 49 h 49"/>
                <a:gd name="T54" fmla="*/ 25 w 48"/>
                <a:gd name="T55" fmla="*/ 49 h 49"/>
                <a:gd name="T56" fmla="*/ 25 w 48"/>
                <a:gd name="T57" fmla="*/ 49 h 49"/>
                <a:gd name="T58" fmla="*/ 19 w 48"/>
                <a:gd name="T59" fmla="*/ 49 h 49"/>
                <a:gd name="T60" fmla="*/ 15 w 48"/>
                <a:gd name="T61" fmla="*/ 47 h 49"/>
                <a:gd name="T62" fmla="*/ 11 w 48"/>
                <a:gd name="T63" fmla="*/ 45 h 49"/>
                <a:gd name="T64" fmla="*/ 7 w 48"/>
                <a:gd name="T65" fmla="*/ 42 h 49"/>
                <a:gd name="T66" fmla="*/ 4 w 48"/>
                <a:gd name="T67" fmla="*/ 38 h 49"/>
                <a:gd name="T68" fmla="*/ 2 w 48"/>
                <a:gd name="T69" fmla="*/ 34 h 49"/>
                <a:gd name="T70" fmla="*/ 0 w 48"/>
                <a:gd name="T71" fmla="*/ 30 h 49"/>
                <a:gd name="T72" fmla="*/ 0 w 48"/>
                <a:gd name="T73" fmla="*/ 24 h 49"/>
                <a:gd name="T74" fmla="*/ 0 w 48"/>
                <a:gd name="T75" fmla="*/ 2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 h="49">
                  <a:moveTo>
                    <a:pt x="0" y="24"/>
                  </a:moveTo>
                  <a:lnTo>
                    <a:pt x="0" y="24"/>
                  </a:lnTo>
                  <a:lnTo>
                    <a:pt x="0" y="20"/>
                  </a:lnTo>
                  <a:lnTo>
                    <a:pt x="2" y="15"/>
                  </a:lnTo>
                  <a:lnTo>
                    <a:pt x="4" y="11"/>
                  </a:lnTo>
                  <a:lnTo>
                    <a:pt x="7" y="8"/>
                  </a:lnTo>
                  <a:lnTo>
                    <a:pt x="11" y="4"/>
                  </a:lnTo>
                  <a:lnTo>
                    <a:pt x="15" y="3"/>
                  </a:lnTo>
                  <a:lnTo>
                    <a:pt x="19" y="1"/>
                  </a:lnTo>
                  <a:lnTo>
                    <a:pt x="25" y="0"/>
                  </a:lnTo>
                  <a:lnTo>
                    <a:pt x="25" y="0"/>
                  </a:lnTo>
                  <a:lnTo>
                    <a:pt x="29" y="1"/>
                  </a:lnTo>
                  <a:lnTo>
                    <a:pt x="34" y="3"/>
                  </a:lnTo>
                  <a:lnTo>
                    <a:pt x="38" y="4"/>
                  </a:lnTo>
                  <a:lnTo>
                    <a:pt x="41" y="8"/>
                  </a:lnTo>
                  <a:lnTo>
                    <a:pt x="44" y="11"/>
                  </a:lnTo>
                  <a:lnTo>
                    <a:pt x="46" y="15"/>
                  </a:lnTo>
                  <a:lnTo>
                    <a:pt x="48" y="20"/>
                  </a:lnTo>
                  <a:lnTo>
                    <a:pt x="48" y="24"/>
                  </a:lnTo>
                  <a:lnTo>
                    <a:pt x="48" y="24"/>
                  </a:lnTo>
                  <a:lnTo>
                    <a:pt x="48" y="30"/>
                  </a:lnTo>
                  <a:lnTo>
                    <a:pt x="46" y="34"/>
                  </a:lnTo>
                  <a:lnTo>
                    <a:pt x="44" y="38"/>
                  </a:lnTo>
                  <a:lnTo>
                    <a:pt x="41" y="42"/>
                  </a:lnTo>
                  <a:lnTo>
                    <a:pt x="38" y="45"/>
                  </a:lnTo>
                  <a:lnTo>
                    <a:pt x="34" y="47"/>
                  </a:lnTo>
                  <a:lnTo>
                    <a:pt x="29" y="49"/>
                  </a:lnTo>
                  <a:lnTo>
                    <a:pt x="25" y="49"/>
                  </a:lnTo>
                  <a:lnTo>
                    <a:pt x="25" y="49"/>
                  </a:lnTo>
                  <a:lnTo>
                    <a:pt x="19" y="49"/>
                  </a:lnTo>
                  <a:lnTo>
                    <a:pt x="15" y="47"/>
                  </a:lnTo>
                  <a:lnTo>
                    <a:pt x="11" y="45"/>
                  </a:lnTo>
                  <a:lnTo>
                    <a:pt x="7" y="42"/>
                  </a:lnTo>
                  <a:lnTo>
                    <a:pt x="4" y="38"/>
                  </a:lnTo>
                  <a:lnTo>
                    <a:pt x="2" y="34"/>
                  </a:lnTo>
                  <a:lnTo>
                    <a:pt x="0" y="30"/>
                  </a:lnTo>
                  <a:lnTo>
                    <a:pt x="0" y="24"/>
                  </a:lnTo>
                  <a:lnTo>
                    <a:pt x="0" y="2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5" name="Freeform 113"/>
            <p:cNvSpPr/>
            <p:nvPr/>
          </p:nvSpPr>
          <p:spPr bwMode="auto">
            <a:xfrm>
              <a:off x="3052763" y="4778375"/>
              <a:ext cx="46038" cy="169863"/>
            </a:xfrm>
            <a:custGeom>
              <a:avLst/>
              <a:gdLst>
                <a:gd name="T0" fmla="*/ 17 w 29"/>
                <a:gd name="T1" fmla="*/ 5 h 107"/>
                <a:gd name="T2" fmla="*/ 17 w 29"/>
                <a:gd name="T3" fmla="*/ 5 h 107"/>
                <a:gd name="T4" fmla="*/ 19 w 29"/>
                <a:gd name="T5" fmla="*/ 12 h 107"/>
                <a:gd name="T6" fmla="*/ 22 w 29"/>
                <a:gd name="T7" fmla="*/ 22 h 107"/>
                <a:gd name="T8" fmla="*/ 25 w 29"/>
                <a:gd name="T9" fmla="*/ 33 h 107"/>
                <a:gd name="T10" fmla="*/ 27 w 29"/>
                <a:gd name="T11" fmla="*/ 47 h 107"/>
                <a:gd name="T12" fmla="*/ 29 w 29"/>
                <a:gd name="T13" fmla="*/ 65 h 107"/>
                <a:gd name="T14" fmla="*/ 29 w 29"/>
                <a:gd name="T15" fmla="*/ 84 h 107"/>
                <a:gd name="T16" fmla="*/ 27 w 29"/>
                <a:gd name="T17" fmla="*/ 107 h 107"/>
                <a:gd name="T18" fmla="*/ 0 w 29"/>
                <a:gd name="T19" fmla="*/ 107 h 107"/>
                <a:gd name="T20" fmla="*/ 0 w 29"/>
                <a:gd name="T21" fmla="*/ 0 h 107"/>
                <a:gd name="T22" fmla="*/ 0 w 29"/>
                <a:gd name="T23" fmla="*/ 0 h 107"/>
                <a:gd name="T24" fmla="*/ 8 w 29"/>
                <a:gd name="T25" fmla="*/ 4 h 107"/>
                <a:gd name="T26" fmla="*/ 14 w 29"/>
                <a:gd name="T27" fmla="*/ 5 h 107"/>
                <a:gd name="T28" fmla="*/ 15 w 29"/>
                <a:gd name="T29" fmla="*/ 5 h 107"/>
                <a:gd name="T30" fmla="*/ 17 w 29"/>
                <a:gd name="T31" fmla="*/ 5 h 107"/>
                <a:gd name="T32" fmla="*/ 17 w 29"/>
                <a:gd name="T33"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107">
                  <a:moveTo>
                    <a:pt x="17" y="5"/>
                  </a:moveTo>
                  <a:lnTo>
                    <a:pt x="17" y="5"/>
                  </a:lnTo>
                  <a:lnTo>
                    <a:pt x="19" y="12"/>
                  </a:lnTo>
                  <a:lnTo>
                    <a:pt x="22" y="22"/>
                  </a:lnTo>
                  <a:lnTo>
                    <a:pt x="25" y="33"/>
                  </a:lnTo>
                  <a:lnTo>
                    <a:pt x="27" y="47"/>
                  </a:lnTo>
                  <a:lnTo>
                    <a:pt x="29" y="65"/>
                  </a:lnTo>
                  <a:lnTo>
                    <a:pt x="29" y="84"/>
                  </a:lnTo>
                  <a:lnTo>
                    <a:pt x="27" y="107"/>
                  </a:lnTo>
                  <a:lnTo>
                    <a:pt x="0" y="107"/>
                  </a:lnTo>
                  <a:lnTo>
                    <a:pt x="0" y="0"/>
                  </a:lnTo>
                  <a:lnTo>
                    <a:pt x="0" y="0"/>
                  </a:lnTo>
                  <a:lnTo>
                    <a:pt x="8" y="4"/>
                  </a:lnTo>
                  <a:lnTo>
                    <a:pt x="14" y="5"/>
                  </a:lnTo>
                  <a:lnTo>
                    <a:pt x="15" y="5"/>
                  </a:lnTo>
                  <a:lnTo>
                    <a:pt x="17" y="5"/>
                  </a:lnTo>
                  <a:lnTo>
                    <a:pt x="17"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6" name="Freeform 114"/>
            <p:cNvSpPr/>
            <p:nvPr/>
          </p:nvSpPr>
          <p:spPr bwMode="auto">
            <a:xfrm>
              <a:off x="3019426" y="4778375"/>
              <a:ext cx="46038" cy="169863"/>
            </a:xfrm>
            <a:custGeom>
              <a:avLst/>
              <a:gdLst>
                <a:gd name="T0" fmla="*/ 13 w 29"/>
                <a:gd name="T1" fmla="*/ 5 h 107"/>
                <a:gd name="T2" fmla="*/ 13 w 29"/>
                <a:gd name="T3" fmla="*/ 5 h 107"/>
                <a:gd name="T4" fmla="*/ 10 w 29"/>
                <a:gd name="T5" fmla="*/ 12 h 107"/>
                <a:gd name="T6" fmla="*/ 4 w 29"/>
                <a:gd name="T7" fmla="*/ 33 h 107"/>
                <a:gd name="T8" fmla="*/ 2 w 29"/>
                <a:gd name="T9" fmla="*/ 47 h 107"/>
                <a:gd name="T10" fmla="*/ 0 w 29"/>
                <a:gd name="T11" fmla="*/ 65 h 107"/>
                <a:gd name="T12" fmla="*/ 0 w 29"/>
                <a:gd name="T13" fmla="*/ 84 h 107"/>
                <a:gd name="T14" fmla="*/ 1 w 29"/>
                <a:gd name="T15" fmla="*/ 107 h 107"/>
                <a:gd name="T16" fmla="*/ 29 w 29"/>
                <a:gd name="T17" fmla="*/ 107 h 107"/>
                <a:gd name="T18" fmla="*/ 29 w 29"/>
                <a:gd name="T19" fmla="*/ 0 h 107"/>
                <a:gd name="T20" fmla="*/ 29 w 29"/>
                <a:gd name="T21" fmla="*/ 0 h 107"/>
                <a:gd name="T22" fmla="*/ 21 w 29"/>
                <a:gd name="T23" fmla="*/ 4 h 107"/>
                <a:gd name="T24" fmla="*/ 16 w 29"/>
                <a:gd name="T25" fmla="*/ 5 h 107"/>
                <a:gd name="T26" fmla="*/ 13 w 29"/>
                <a:gd name="T27" fmla="*/ 5 h 107"/>
                <a:gd name="T28" fmla="*/ 13 w 29"/>
                <a:gd name="T29" fmla="*/ 5 h 107"/>
                <a:gd name="T30" fmla="*/ 13 w 29"/>
                <a:gd name="T31"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07">
                  <a:moveTo>
                    <a:pt x="13" y="5"/>
                  </a:moveTo>
                  <a:lnTo>
                    <a:pt x="13" y="5"/>
                  </a:lnTo>
                  <a:lnTo>
                    <a:pt x="10" y="12"/>
                  </a:lnTo>
                  <a:lnTo>
                    <a:pt x="4" y="33"/>
                  </a:lnTo>
                  <a:lnTo>
                    <a:pt x="2" y="47"/>
                  </a:lnTo>
                  <a:lnTo>
                    <a:pt x="0" y="65"/>
                  </a:lnTo>
                  <a:lnTo>
                    <a:pt x="0" y="84"/>
                  </a:lnTo>
                  <a:lnTo>
                    <a:pt x="1" y="107"/>
                  </a:lnTo>
                  <a:lnTo>
                    <a:pt x="29" y="107"/>
                  </a:lnTo>
                  <a:lnTo>
                    <a:pt x="29" y="0"/>
                  </a:lnTo>
                  <a:lnTo>
                    <a:pt x="29" y="0"/>
                  </a:lnTo>
                  <a:lnTo>
                    <a:pt x="21" y="4"/>
                  </a:lnTo>
                  <a:lnTo>
                    <a:pt x="16" y="5"/>
                  </a:lnTo>
                  <a:lnTo>
                    <a:pt x="13" y="5"/>
                  </a:lnTo>
                  <a:lnTo>
                    <a:pt x="13" y="5"/>
                  </a:lnTo>
                  <a:lnTo>
                    <a:pt x="13"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7" name="Freeform 115"/>
            <p:cNvSpPr/>
            <p:nvPr/>
          </p:nvSpPr>
          <p:spPr bwMode="auto">
            <a:xfrm>
              <a:off x="3211513" y="4624388"/>
              <a:ext cx="449263" cy="334963"/>
            </a:xfrm>
            <a:custGeom>
              <a:avLst/>
              <a:gdLst>
                <a:gd name="T0" fmla="*/ 0 w 283"/>
                <a:gd name="T1" fmla="*/ 0 h 211"/>
                <a:gd name="T2" fmla="*/ 0 w 283"/>
                <a:gd name="T3" fmla="*/ 0 h 211"/>
                <a:gd name="T4" fmla="*/ 63 w 283"/>
                <a:gd name="T5" fmla="*/ 29 h 211"/>
                <a:gd name="T6" fmla="*/ 143 w 283"/>
                <a:gd name="T7" fmla="*/ 67 h 211"/>
                <a:gd name="T8" fmla="*/ 143 w 283"/>
                <a:gd name="T9" fmla="*/ 67 h 211"/>
                <a:gd name="T10" fmla="*/ 221 w 283"/>
                <a:gd name="T11" fmla="*/ 29 h 211"/>
                <a:gd name="T12" fmla="*/ 283 w 283"/>
                <a:gd name="T13" fmla="*/ 0 h 211"/>
                <a:gd name="T14" fmla="*/ 283 w 283"/>
                <a:gd name="T15" fmla="*/ 163 h 211"/>
                <a:gd name="T16" fmla="*/ 283 w 283"/>
                <a:gd name="T17" fmla="*/ 163 h 211"/>
                <a:gd name="T18" fmla="*/ 277 w 283"/>
                <a:gd name="T19" fmla="*/ 170 h 211"/>
                <a:gd name="T20" fmla="*/ 267 w 283"/>
                <a:gd name="T21" fmla="*/ 177 h 211"/>
                <a:gd name="T22" fmla="*/ 259 w 283"/>
                <a:gd name="T23" fmla="*/ 182 h 211"/>
                <a:gd name="T24" fmla="*/ 250 w 283"/>
                <a:gd name="T25" fmla="*/ 188 h 211"/>
                <a:gd name="T26" fmla="*/ 229 w 283"/>
                <a:gd name="T27" fmla="*/ 196 h 211"/>
                <a:gd name="T28" fmla="*/ 209 w 283"/>
                <a:gd name="T29" fmla="*/ 201 h 211"/>
                <a:gd name="T30" fmla="*/ 190 w 283"/>
                <a:gd name="T31" fmla="*/ 205 h 211"/>
                <a:gd name="T32" fmla="*/ 172 w 283"/>
                <a:gd name="T33" fmla="*/ 208 h 211"/>
                <a:gd name="T34" fmla="*/ 147 w 283"/>
                <a:gd name="T35" fmla="*/ 211 h 211"/>
                <a:gd name="T36" fmla="*/ 147 w 283"/>
                <a:gd name="T37" fmla="*/ 211 h 211"/>
                <a:gd name="T38" fmla="*/ 147 w 283"/>
                <a:gd name="T39" fmla="*/ 211 h 211"/>
                <a:gd name="T40" fmla="*/ 143 w 283"/>
                <a:gd name="T41" fmla="*/ 211 h 211"/>
                <a:gd name="T42" fmla="*/ 143 w 283"/>
                <a:gd name="T43" fmla="*/ 211 h 211"/>
                <a:gd name="T44" fmla="*/ 139 w 283"/>
                <a:gd name="T45" fmla="*/ 211 h 211"/>
                <a:gd name="T46" fmla="*/ 139 w 283"/>
                <a:gd name="T47" fmla="*/ 211 h 211"/>
                <a:gd name="T48" fmla="*/ 139 w 283"/>
                <a:gd name="T49" fmla="*/ 211 h 211"/>
                <a:gd name="T50" fmla="*/ 113 w 283"/>
                <a:gd name="T51" fmla="*/ 208 h 211"/>
                <a:gd name="T52" fmla="*/ 94 w 283"/>
                <a:gd name="T53" fmla="*/ 205 h 211"/>
                <a:gd name="T54" fmla="*/ 75 w 283"/>
                <a:gd name="T55" fmla="*/ 201 h 211"/>
                <a:gd name="T56" fmla="*/ 55 w 283"/>
                <a:gd name="T57" fmla="*/ 196 h 211"/>
                <a:gd name="T58" fmla="*/ 36 w 283"/>
                <a:gd name="T59" fmla="*/ 188 h 211"/>
                <a:gd name="T60" fmla="*/ 26 w 283"/>
                <a:gd name="T61" fmla="*/ 182 h 211"/>
                <a:gd name="T62" fmla="*/ 17 w 283"/>
                <a:gd name="T63" fmla="*/ 177 h 211"/>
                <a:gd name="T64" fmla="*/ 9 w 283"/>
                <a:gd name="T65" fmla="*/ 170 h 211"/>
                <a:gd name="T66" fmla="*/ 0 w 283"/>
                <a:gd name="T67" fmla="*/ 163 h 211"/>
                <a:gd name="T68" fmla="*/ 0 w 283"/>
                <a:gd name="T6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3" h="211">
                  <a:moveTo>
                    <a:pt x="0" y="0"/>
                  </a:moveTo>
                  <a:lnTo>
                    <a:pt x="0" y="0"/>
                  </a:lnTo>
                  <a:lnTo>
                    <a:pt x="63" y="29"/>
                  </a:lnTo>
                  <a:lnTo>
                    <a:pt x="143" y="67"/>
                  </a:lnTo>
                  <a:lnTo>
                    <a:pt x="143" y="67"/>
                  </a:lnTo>
                  <a:lnTo>
                    <a:pt x="221" y="29"/>
                  </a:lnTo>
                  <a:lnTo>
                    <a:pt x="283" y="0"/>
                  </a:lnTo>
                  <a:lnTo>
                    <a:pt x="283" y="163"/>
                  </a:lnTo>
                  <a:lnTo>
                    <a:pt x="283" y="163"/>
                  </a:lnTo>
                  <a:lnTo>
                    <a:pt x="277" y="170"/>
                  </a:lnTo>
                  <a:lnTo>
                    <a:pt x="267" y="177"/>
                  </a:lnTo>
                  <a:lnTo>
                    <a:pt x="259" y="182"/>
                  </a:lnTo>
                  <a:lnTo>
                    <a:pt x="250" y="188"/>
                  </a:lnTo>
                  <a:lnTo>
                    <a:pt x="229" y="196"/>
                  </a:lnTo>
                  <a:lnTo>
                    <a:pt x="209" y="201"/>
                  </a:lnTo>
                  <a:lnTo>
                    <a:pt x="190" y="205"/>
                  </a:lnTo>
                  <a:lnTo>
                    <a:pt x="172" y="208"/>
                  </a:lnTo>
                  <a:lnTo>
                    <a:pt x="147" y="211"/>
                  </a:lnTo>
                  <a:lnTo>
                    <a:pt x="147" y="211"/>
                  </a:lnTo>
                  <a:lnTo>
                    <a:pt x="147" y="211"/>
                  </a:lnTo>
                  <a:lnTo>
                    <a:pt x="143" y="211"/>
                  </a:lnTo>
                  <a:lnTo>
                    <a:pt x="143" y="211"/>
                  </a:lnTo>
                  <a:lnTo>
                    <a:pt x="139" y="211"/>
                  </a:lnTo>
                  <a:lnTo>
                    <a:pt x="139" y="211"/>
                  </a:lnTo>
                  <a:lnTo>
                    <a:pt x="139" y="211"/>
                  </a:lnTo>
                  <a:lnTo>
                    <a:pt x="113" y="208"/>
                  </a:lnTo>
                  <a:lnTo>
                    <a:pt x="94" y="205"/>
                  </a:lnTo>
                  <a:lnTo>
                    <a:pt x="75" y="201"/>
                  </a:lnTo>
                  <a:lnTo>
                    <a:pt x="55" y="196"/>
                  </a:lnTo>
                  <a:lnTo>
                    <a:pt x="36" y="188"/>
                  </a:lnTo>
                  <a:lnTo>
                    <a:pt x="26" y="182"/>
                  </a:lnTo>
                  <a:lnTo>
                    <a:pt x="17" y="177"/>
                  </a:lnTo>
                  <a:lnTo>
                    <a:pt x="9" y="170"/>
                  </a:lnTo>
                  <a:lnTo>
                    <a:pt x="0" y="163"/>
                  </a:lnTo>
                  <a:lnTo>
                    <a:pt x="0"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28" name="Freeform 116"/>
          <p:cNvSpPr>
            <a:spLocks noEditPoints="1"/>
          </p:cNvSpPr>
          <p:nvPr/>
        </p:nvSpPr>
        <p:spPr bwMode="auto">
          <a:xfrm>
            <a:off x="2083799" y="2101886"/>
            <a:ext cx="217109" cy="272470"/>
          </a:xfrm>
          <a:custGeom>
            <a:avLst/>
            <a:gdLst>
              <a:gd name="T0" fmla="*/ 82 w 247"/>
              <a:gd name="T1" fmla="*/ 150 h 310"/>
              <a:gd name="T2" fmla="*/ 87 w 247"/>
              <a:gd name="T3" fmla="*/ 132 h 310"/>
              <a:gd name="T4" fmla="*/ 87 w 247"/>
              <a:gd name="T5" fmla="*/ 59 h 310"/>
              <a:gd name="T6" fmla="*/ 79 w 247"/>
              <a:gd name="T7" fmla="*/ 50 h 310"/>
              <a:gd name="T8" fmla="*/ 80 w 247"/>
              <a:gd name="T9" fmla="*/ 17 h 310"/>
              <a:gd name="T10" fmla="*/ 80 w 247"/>
              <a:gd name="T11" fmla="*/ 13 h 310"/>
              <a:gd name="T12" fmla="*/ 92 w 247"/>
              <a:gd name="T13" fmla="*/ 5 h 310"/>
              <a:gd name="T14" fmla="*/ 125 w 247"/>
              <a:gd name="T15" fmla="*/ 0 h 310"/>
              <a:gd name="T16" fmla="*/ 162 w 247"/>
              <a:gd name="T17" fmla="*/ 6 h 310"/>
              <a:gd name="T18" fmla="*/ 168 w 247"/>
              <a:gd name="T19" fmla="*/ 16 h 310"/>
              <a:gd name="T20" fmla="*/ 170 w 247"/>
              <a:gd name="T21" fmla="*/ 17 h 310"/>
              <a:gd name="T22" fmla="*/ 168 w 247"/>
              <a:gd name="T23" fmla="*/ 50 h 310"/>
              <a:gd name="T24" fmla="*/ 162 w 247"/>
              <a:gd name="T25" fmla="*/ 58 h 310"/>
              <a:gd name="T26" fmla="*/ 156 w 247"/>
              <a:gd name="T27" fmla="*/ 132 h 310"/>
              <a:gd name="T28" fmla="*/ 157 w 247"/>
              <a:gd name="T29" fmla="*/ 140 h 310"/>
              <a:gd name="T30" fmla="*/ 166 w 247"/>
              <a:gd name="T31" fmla="*/ 150 h 310"/>
              <a:gd name="T32" fmla="*/ 190 w 247"/>
              <a:gd name="T33" fmla="*/ 171 h 310"/>
              <a:gd name="T34" fmla="*/ 231 w 247"/>
              <a:gd name="T35" fmla="*/ 222 h 310"/>
              <a:gd name="T36" fmla="*/ 246 w 247"/>
              <a:gd name="T37" fmla="*/ 253 h 310"/>
              <a:gd name="T38" fmla="*/ 243 w 247"/>
              <a:gd name="T39" fmla="*/ 278 h 310"/>
              <a:gd name="T40" fmla="*/ 236 w 247"/>
              <a:gd name="T41" fmla="*/ 285 h 310"/>
              <a:gd name="T42" fmla="*/ 187 w 247"/>
              <a:gd name="T43" fmla="*/ 304 h 310"/>
              <a:gd name="T44" fmla="*/ 141 w 247"/>
              <a:gd name="T45" fmla="*/ 310 h 310"/>
              <a:gd name="T46" fmla="*/ 113 w 247"/>
              <a:gd name="T47" fmla="*/ 310 h 310"/>
              <a:gd name="T48" fmla="*/ 51 w 247"/>
              <a:gd name="T49" fmla="*/ 303 h 310"/>
              <a:gd name="T50" fmla="*/ 63 w 247"/>
              <a:gd name="T51" fmla="*/ 285 h 310"/>
              <a:gd name="T52" fmla="*/ 83 w 247"/>
              <a:gd name="T53" fmla="*/ 287 h 310"/>
              <a:gd name="T54" fmla="*/ 61 w 247"/>
              <a:gd name="T55" fmla="*/ 280 h 310"/>
              <a:gd name="T56" fmla="*/ 51 w 247"/>
              <a:gd name="T57" fmla="*/ 211 h 310"/>
              <a:gd name="T58" fmla="*/ 76 w 247"/>
              <a:gd name="T59" fmla="*/ 180 h 310"/>
              <a:gd name="T60" fmla="*/ 51 w 247"/>
              <a:gd name="T61" fmla="*/ 203 h 310"/>
              <a:gd name="T62" fmla="*/ 68 w 247"/>
              <a:gd name="T63" fmla="*/ 159 h 310"/>
              <a:gd name="T64" fmla="*/ 51 w 247"/>
              <a:gd name="T65" fmla="*/ 303 h 310"/>
              <a:gd name="T66" fmla="*/ 30 w 247"/>
              <a:gd name="T67" fmla="*/ 296 h 310"/>
              <a:gd name="T68" fmla="*/ 11 w 247"/>
              <a:gd name="T69" fmla="*/ 285 h 310"/>
              <a:gd name="T70" fmla="*/ 2 w 247"/>
              <a:gd name="T71" fmla="*/ 270 h 310"/>
              <a:gd name="T72" fmla="*/ 3 w 247"/>
              <a:gd name="T73" fmla="*/ 251 h 310"/>
              <a:gd name="T74" fmla="*/ 27 w 247"/>
              <a:gd name="T75" fmla="*/ 205 h 310"/>
              <a:gd name="T76" fmla="*/ 51 w 247"/>
              <a:gd name="T77" fmla="*/ 203 h 310"/>
              <a:gd name="T78" fmla="*/ 27 w 247"/>
              <a:gd name="T79" fmla="*/ 228 h 310"/>
              <a:gd name="T80" fmla="*/ 18 w 247"/>
              <a:gd name="T81" fmla="*/ 249 h 310"/>
              <a:gd name="T82" fmla="*/ 18 w 247"/>
              <a:gd name="T83" fmla="*/ 261 h 310"/>
              <a:gd name="T84" fmla="*/ 27 w 247"/>
              <a:gd name="T85" fmla="*/ 273 h 310"/>
              <a:gd name="T86" fmla="*/ 51 w 247"/>
              <a:gd name="T87" fmla="*/ 303 h 310"/>
              <a:gd name="T88" fmla="*/ 51 w 247"/>
              <a:gd name="T89" fmla="*/ 211 h 310"/>
              <a:gd name="T90" fmla="*/ 34 w 247"/>
              <a:gd name="T91" fmla="*/ 243 h 310"/>
              <a:gd name="T92" fmla="*/ 36 w 247"/>
              <a:gd name="T93" fmla="*/ 259 h 310"/>
              <a:gd name="T94" fmla="*/ 51 w 247"/>
              <a:gd name="T95" fmla="*/ 27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7" h="310">
                <a:moveTo>
                  <a:pt x="80" y="150"/>
                </a:moveTo>
                <a:lnTo>
                  <a:pt x="80" y="150"/>
                </a:lnTo>
                <a:lnTo>
                  <a:pt x="82" y="150"/>
                </a:lnTo>
                <a:lnTo>
                  <a:pt x="84" y="146"/>
                </a:lnTo>
                <a:lnTo>
                  <a:pt x="86" y="140"/>
                </a:lnTo>
                <a:lnTo>
                  <a:pt x="87" y="132"/>
                </a:lnTo>
                <a:lnTo>
                  <a:pt x="87" y="132"/>
                </a:lnTo>
                <a:lnTo>
                  <a:pt x="87" y="59"/>
                </a:lnTo>
                <a:lnTo>
                  <a:pt x="87" y="59"/>
                </a:lnTo>
                <a:lnTo>
                  <a:pt x="82" y="55"/>
                </a:lnTo>
                <a:lnTo>
                  <a:pt x="80" y="50"/>
                </a:lnTo>
                <a:lnTo>
                  <a:pt x="79" y="50"/>
                </a:lnTo>
                <a:lnTo>
                  <a:pt x="79" y="17"/>
                </a:lnTo>
                <a:lnTo>
                  <a:pt x="80" y="17"/>
                </a:lnTo>
                <a:lnTo>
                  <a:pt x="80" y="17"/>
                </a:lnTo>
                <a:lnTo>
                  <a:pt x="80" y="16"/>
                </a:lnTo>
                <a:lnTo>
                  <a:pt x="80" y="16"/>
                </a:lnTo>
                <a:lnTo>
                  <a:pt x="80" y="13"/>
                </a:lnTo>
                <a:lnTo>
                  <a:pt x="83" y="10"/>
                </a:lnTo>
                <a:lnTo>
                  <a:pt x="87" y="6"/>
                </a:lnTo>
                <a:lnTo>
                  <a:pt x="92" y="5"/>
                </a:lnTo>
                <a:lnTo>
                  <a:pt x="107" y="1"/>
                </a:lnTo>
                <a:lnTo>
                  <a:pt x="125" y="0"/>
                </a:lnTo>
                <a:lnTo>
                  <a:pt x="125" y="0"/>
                </a:lnTo>
                <a:lnTo>
                  <a:pt x="141" y="1"/>
                </a:lnTo>
                <a:lnTo>
                  <a:pt x="156" y="5"/>
                </a:lnTo>
                <a:lnTo>
                  <a:pt x="162" y="6"/>
                </a:lnTo>
                <a:lnTo>
                  <a:pt x="166" y="10"/>
                </a:lnTo>
                <a:lnTo>
                  <a:pt x="168" y="13"/>
                </a:lnTo>
                <a:lnTo>
                  <a:pt x="168" y="16"/>
                </a:lnTo>
                <a:lnTo>
                  <a:pt x="168" y="16"/>
                </a:lnTo>
                <a:lnTo>
                  <a:pt x="168" y="17"/>
                </a:lnTo>
                <a:lnTo>
                  <a:pt x="170" y="17"/>
                </a:lnTo>
                <a:lnTo>
                  <a:pt x="170" y="50"/>
                </a:lnTo>
                <a:lnTo>
                  <a:pt x="168" y="50"/>
                </a:lnTo>
                <a:lnTo>
                  <a:pt x="168" y="50"/>
                </a:lnTo>
                <a:lnTo>
                  <a:pt x="168" y="52"/>
                </a:lnTo>
                <a:lnTo>
                  <a:pt x="166" y="55"/>
                </a:lnTo>
                <a:lnTo>
                  <a:pt x="162" y="58"/>
                </a:lnTo>
                <a:lnTo>
                  <a:pt x="156" y="59"/>
                </a:lnTo>
                <a:lnTo>
                  <a:pt x="156" y="59"/>
                </a:lnTo>
                <a:lnTo>
                  <a:pt x="156" y="132"/>
                </a:lnTo>
                <a:lnTo>
                  <a:pt x="156" y="132"/>
                </a:lnTo>
                <a:lnTo>
                  <a:pt x="156" y="136"/>
                </a:lnTo>
                <a:lnTo>
                  <a:pt x="157" y="140"/>
                </a:lnTo>
                <a:lnTo>
                  <a:pt x="160" y="146"/>
                </a:lnTo>
                <a:lnTo>
                  <a:pt x="164" y="150"/>
                </a:lnTo>
                <a:lnTo>
                  <a:pt x="166" y="150"/>
                </a:lnTo>
                <a:lnTo>
                  <a:pt x="166" y="150"/>
                </a:lnTo>
                <a:lnTo>
                  <a:pt x="175" y="158"/>
                </a:lnTo>
                <a:lnTo>
                  <a:pt x="190" y="171"/>
                </a:lnTo>
                <a:lnTo>
                  <a:pt x="206" y="189"/>
                </a:lnTo>
                <a:lnTo>
                  <a:pt x="222" y="211"/>
                </a:lnTo>
                <a:lnTo>
                  <a:pt x="231" y="222"/>
                </a:lnTo>
                <a:lnTo>
                  <a:pt x="236" y="232"/>
                </a:lnTo>
                <a:lnTo>
                  <a:pt x="241" y="243"/>
                </a:lnTo>
                <a:lnTo>
                  <a:pt x="246" y="253"/>
                </a:lnTo>
                <a:lnTo>
                  <a:pt x="247" y="262"/>
                </a:lnTo>
                <a:lnTo>
                  <a:pt x="246" y="272"/>
                </a:lnTo>
                <a:lnTo>
                  <a:pt x="243" y="278"/>
                </a:lnTo>
                <a:lnTo>
                  <a:pt x="240" y="282"/>
                </a:lnTo>
                <a:lnTo>
                  <a:pt x="236" y="285"/>
                </a:lnTo>
                <a:lnTo>
                  <a:pt x="236" y="285"/>
                </a:lnTo>
                <a:lnTo>
                  <a:pt x="221" y="293"/>
                </a:lnTo>
                <a:lnTo>
                  <a:pt x="205" y="300"/>
                </a:lnTo>
                <a:lnTo>
                  <a:pt x="187" y="304"/>
                </a:lnTo>
                <a:lnTo>
                  <a:pt x="171" y="307"/>
                </a:lnTo>
                <a:lnTo>
                  <a:pt x="155" y="310"/>
                </a:lnTo>
                <a:lnTo>
                  <a:pt x="141" y="310"/>
                </a:lnTo>
                <a:lnTo>
                  <a:pt x="124" y="310"/>
                </a:lnTo>
                <a:lnTo>
                  <a:pt x="124" y="310"/>
                </a:lnTo>
                <a:lnTo>
                  <a:pt x="113" y="310"/>
                </a:lnTo>
                <a:lnTo>
                  <a:pt x="95" y="310"/>
                </a:lnTo>
                <a:lnTo>
                  <a:pt x="74" y="307"/>
                </a:lnTo>
                <a:lnTo>
                  <a:pt x="51" y="303"/>
                </a:lnTo>
                <a:lnTo>
                  <a:pt x="51" y="282"/>
                </a:lnTo>
                <a:lnTo>
                  <a:pt x="51" y="282"/>
                </a:lnTo>
                <a:lnTo>
                  <a:pt x="63" y="285"/>
                </a:lnTo>
                <a:lnTo>
                  <a:pt x="72" y="287"/>
                </a:lnTo>
                <a:lnTo>
                  <a:pt x="83" y="287"/>
                </a:lnTo>
                <a:lnTo>
                  <a:pt x="83" y="287"/>
                </a:lnTo>
                <a:lnTo>
                  <a:pt x="83" y="287"/>
                </a:lnTo>
                <a:lnTo>
                  <a:pt x="72" y="284"/>
                </a:lnTo>
                <a:lnTo>
                  <a:pt x="61" y="280"/>
                </a:lnTo>
                <a:lnTo>
                  <a:pt x="51" y="274"/>
                </a:lnTo>
                <a:lnTo>
                  <a:pt x="51" y="211"/>
                </a:lnTo>
                <a:lnTo>
                  <a:pt x="51" y="211"/>
                </a:lnTo>
                <a:lnTo>
                  <a:pt x="60" y="199"/>
                </a:lnTo>
                <a:lnTo>
                  <a:pt x="68" y="189"/>
                </a:lnTo>
                <a:lnTo>
                  <a:pt x="76" y="180"/>
                </a:lnTo>
                <a:lnTo>
                  <a:pt x="76" y="180"/>
                </a:lnTo>
                <a:lnTo>
                  <a:pt x="68" y="186"/>
                </a:lnTo>
                <a:lnTo>
                  <a:pt x="51" y="203"/>
                </a:lnTo>
                <a:lnTo>
                  <a:pt x="51" y="178"/>
                </a:lnTo>
                <a:lnTo>
                  <a:pt x="51" y="178"/>
                </a:lnTo>
                <a:lnTo>
                  <a:pt x="68" y="159"/>
                </a:lnTo>
                <a:lnTo>
                  <a:pt x="80" y="150"/>
                </a:lnTo>
                <a:lnTo>
                  <a:pt x="80" y="150"/>
                </a:lnTo>
                <a:close/>
                <a:moveTo>
                  <a:pt x="51" y="303"/>
                </a:moveTo>
                <a:lnTo>
                  <a:pt x="51" y="303"/>
                </a:lnTo>
                <a:lnTo>
                  <a:pt x="40" y="299"/>
                </a:lnTo>
                <a:lnTo>
                  <a:pt x="30" y="296"/>
                </a:lnTo>
                <a:lnTo>
                  <a:pt x="21" y="291"/>
                </a:lnTo>
                <a:lnTo>
                  <a:pt x="11" y="285"/>
                </a:lnTo>
                <a:lnTo>
                  <a:pt x="11" y="285"/>
                </a:lnTo>
                <a:lnTo>
                  <a:pt x="6" y="281"/>
                </a:lnTo>
                <a:lnTo>
                  <a:pt x="3" y="276"/>
                </a:lnTo>
                <a:lnTo>
                  <a:pt x="2" y="270"/>
                </a:lnTo>
                <a:lnTo>
                  <a:pt x="0" y="265"/>
                </a:lnTo>
                <a:lnTo>
                  <a:pt x="0" y="258"/>
                </a:lnTo>
                <a:lnTo>
                  <a:pt x="3" y="251"/>
                </a:lnTo>
                <a:lnTo>
                  <a:pt x="9" y="236"/>
                </a:lnTo>
                <a:lnTo>
                  <a:pt x="17" y="222"/>
                </a:lnTo>
                <a:lnTo>
                  <a:pt x="27" y="205"/>
                </a:lnTo>
                <a:lnTo>
                  <a:pt x="38" y="192"/>
                </a:lnTo>
                <a:lnTo>
                  <a:pt x="51" y="178"/>
                </a:lnTo>
                <a:lnTo>
                  <a:pt x="51" y="203"/>
                </a:lnTo>
                <a:lnTo>
                  <a:pt x="51" y="203"/>
                </a:lnTo>
                <a:lnTo>
                  <a:pt x="38" y="215"/>
                </a:lnTo>
                <a:lnTo>
                  <a:pt x="27" y="228"/>
                </a:lnTo>
                <a:lnTo>
                  <a:pt x="23" y="235"/>
                </a:lnTo>
                <a:lnTo>
                  <a:pt x="21" y="242"/>
                </a:lnTo>
                <a:lnTo>
                  <a:pt x="18" y="249"/>
                </a:lnTo>
                <a:lnTo>
                  <a:pt x="18" y="255"/>
                </a:lnTo>
                <a:lnTo>
                  <a:pt x="18" y="255"/>
                </a:lnTo>
                <a:lnTo>
                  <a:pt x="18" y="261"/>
                </a:lnTo>
                <a:lnTo>
                  <a:pt x="21" y="266"/>
                </a:lnTo>
                <a:lnTo>
                  <a:pt x="23" y="270"/>
                </a:lnTo>
                <a:lnTo>
                  <a:pt x="27" y="273"/>
                </a:lnTo>
                <a:lnTo>
                  <a:pt x="38" y="278"/>
                </a:lnTo>
                <a:lnTo>
                  <a:pt x="51" y="282"/>
                </a:lnTo>
                <a:lnTo>
                  <a:pt x="51" y="303"/>
                </a:lnTo>
                <a:lnTo>
                  <a:pt x="51" y="303"/>
                </a:lnTo>
                <a:close/>
                <a:moveTo>
                  <a:pt x="51" y="211"/>
                </a:moveTo>
                <a:lnTo>
                  <a:pt x="51" y="211"/>
                </a:lnTo>
                <a:lnTo>
                  <a:pt x="44" y="222"/>
                </a:lnTo>
                <a:lnTo>
                  <a:pt x="38" y="232"/>
                </a:lnTo>
                <a:lnTo>
                  <a:pt x="34" y="243"/>
                </a:lnTo>
                <a:lnTo>
                  <a:pt x="33" y="253"/>
                </a:lnTo>
                <a:lnTo>
                  <a:pt x="33" y="253"/>
                </a:lnTo>
                <a:lnTo>
                  <a:pt x="36" y="259"/>
                </a:lnTo>
                <a:lnTo>
                  <a:pt x="38" y="265"/>
                </a:lnTo>
                <a:lnTo>
                  <a:pt x="44" y="270"/>
                </a:lnTo>
                <a:lnTo>
                  <a:pt x="51" y="274"/>
                </a:lnTo>
                <a:lnTo>
                  <a:pt x="51" y="211"/>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7" name="组合 228"/>
          <p:cNvGrpSpPr/>
          <p:nvPr/>
        </p:nvGrpSpPr>
        <p:grpSpPr>
          <a:xfrm>
            <a:off x="517451" y="2009599"/>
            <a:ext cx="224141" cy="338390"/>
            <a:chOff x="1201738" y="2052638"/>
            <a:chExt cx="404813" cy="611188"/>
          </a:xfrm>
          <a:solidFill>
            <a:schemeClr val="accent1"/>
          </a:solidFill>
        </p:grpSpPr>
        <p:sp>
          <p:nvSpPr>
            <p:cNvPr id="230" name="Freeform 117"/>
            <p:cNvSpPr/>
            <p:nvPr/>
          </p:nvSpPr>
          <p:spPr bwMode="auto">
            <a:xfrm>
              <a:off x="1325563" y="2101850"/>
              <a:ext cx="139700" cy="139700"/>
            </a:xfrm>
            <a:custGeom>
              <a:avLst/>
              <a:gdLst>
                <a:gd name="T0" fmla="*/ 88 w 88"/>
                <a:gd name="T1" fmla="*/ 44 h 88"/>
                <a:gd name="T2" fmla="*/ 88 w 88"/>
                <a:gd name="T3" fmla="*/ 44 h 88"/>
                <a:gd name="T4" fmla="*/ 86 w 88"/>
                <a:gd name="T5" fmla="*/ 36 h 88"/>
                <a:gd name="T6" fmla="*/ 83 w 88"/>
                <a:gd name="T7" fmla="*/ 27 h 88"/>
                <a:gd name="T8" fmla="*/ 79 w 88"/>
                <a:gd name="T9" fmla="*/ 19 h 88"/>
                <a:gd name="T10" fmla="*/ 74 w 88"/>
                <a:gd name="T11" fmla="*/ 13 h 88"/>
                <a:gd name="T12" fmla="*/ 67 w 88"/>
                <a:gd name="T13" fmla="*/ 7 h 88"/>
                <a:gd name="T14" fmla="*/ 60 w 88"/>
                <a:gd name="T15" fmla="*/ 3 h 88"/>
                <a:gd name="T16" fmla="*/ 52 w 88"/>
                <a:gd name="T17" fmla="*/ 0 h 88"/>
                <a:gd name="T18" fmla="*/ 43 w 88"/>
                <a:gd name="T19" fmla="*/ 0 h 88"/>
                <a:gd name="T20" fmla="*/ 43 w 88"/>
                <a:gd name="T21" fmla="*/ 0 h 88"/>
                <a:gd name="T22" fmla="*/ 35 w 88"/>
                <a:gd name="T23" fmla="*/ 0 h 88"/>
                <a:gd name="T24" fmla="*/ 27 w 88"/>
                <a:gd name="T25" fmla="*/ 3 h 88"/>
                <a:gd name="T26" fmla="*/ 18 w 88"/>
                <a:gd name="T27" fmla="*/ 7 h 88"/>
                <a:gd name="T28" fmla="*/ 12 w 88"/>
                <a:gd name="T29" fmla="*/ 13 h 88"/>
                <a:gd name="T30" fmla="*/ 6 w 88"/>
                <a:gd name="T31" fmla="*/ 19 h 88"/>
                <a:gd name="T32" fmla="*/ 2 w 88"/>
                <a:gd name="T33" fmla="*/ 27 h 88"/>
                <a:gd name="T34" fmla="*/ 0 w 88"/>
                <a:gd name="T35" fmla="*/ 36 h 88"/>
                <a:gd name="T36" fmla="*/ 0 w 88"/>
                <a:gd name="T37" fmla="*/ 44 h 88"/>
                <a:gd name="T38" fmla="*/ 0 w 88"/>
                <a:gd name="T39" fmla="*/ 44 h 88"/>
                <a:gd name="T40" fmla="*/ 0 w 88"/>
                <a:gd name="T41" fmla="*/ 53 h 88"/>
                <a:gd name="T42" fmla="*/ 2 w 88"/>
                <a:gd name="T43" fmla="*/ 61 h 88"/>
                <a:gd name="T44" fmla="*/ 6 w 88"/>
                <a:gd name="T45" fmla="*/ 68 h 88"/>
                <a:gd name="T46" fmla="*/ 12 w 88"/>
                <a:gd name="T47" fmla="*/ 75 h 88"/>
                <a:gd name="T48" fmla="*/ 18 w 88"/>
                <a:gd name="T49" fmla="*/ 80 h 88"/>
                <a:gd name="T50" fmla="*/ 27 w 88"/>
                <a:gd name="T51" fmla="*/ 84 h 88"/>
                <a:gd name="T52" fmla="*/ 35 w 88"/>
                <a:gd name="T53" fmla="*/ 87 h 88"/>
                <a:gd name="T54" fmla="*/ 43 w 88"/>
                <a:gd name="T55" fmla="*/ 88 h 88"/>
                <a:gd name="T56" fmla="*/ 43 w 88"/>
                <a:gd name="T57" fmla="*/ 88 h 88"/>
                <a:gd name="T58" fmla="*/ 52 w 88"/>
                <a:gd name="T59" fmla="*/ 87 h 88"/>
                <a:gd name="T60" fmla="*/ 60 w 88"/>
                <a:gd name="T61" fmla="*/ 84 h 88"/>
                <a:gd name="T62" fmla="*/ 67 w 88"/>
                <a:gd name="T63" fmla="*/ 80 h 88"/>
                <a:gd name="T64" fmla="*/ 74 w 88"/>
                <a:gd name="T65" fmla="*/ 75 h 88"/>
                <a:gd name="T66" fmla="*/ 79 w 88"/>
                <a:gd name="T67" fmla="*/ 68 h 88"/>
                <a:gd name="T68" fmla="*/ 83 w 88"/>
                <a:gd name="T69" fmla="*/ 61 h 88"/>
                <a:gd name="T70" fmla="*/ 86 w 88"/>
                <a:gd name="T71" fmla="*/ 53 h 88"/>
                <a:gd name="T72" fmla="*/ 88 w 88"/>
                <a:gd name="T73" fmla="*/ 44 h 88"/>
                <a:gd name="T74" fmla="*/ 88 w 88"/>
                <a:gd name="T75" fmla="*/ 4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88">
                  <a:moveTo>
                    <a:pt x="88" y="44"/>
                  </a:moveTo>
                  <a:lnTo>
                    <a:pt x="88" y="44"/>
                  </a:lnTo>
                  <a:lnTo>
                    <a:pt x="86" y="36"/>
                  </a:lnTo>
                  <a:lnTo>
                    <a:pt x="83" y="27"/>
                  </a:lnTo>
                  <a:lnTo>
                    <a:pt x="79" y="19"/>
                  </a:lnTo>
                  <a:lnTo>
                    <a:pt x="74" y="13"/>
                  </a:lnTo>
                  <a:lnTo>
                    <a:pt x="67" y="7"/>
                  </a:lnTo>
                  <a:lnTo>
                    <a:pt x="60" y="3"/>
                  </a:lnTo>
                  <a:lnTo>
                    <a:pt x="52" y="0"/>
                  </a:lnTo>
                  <a:lnTo>
                    <a:pt x="43" y="0"/>
                  </a:lnTo>
                  <a:lnTo>
                    <a:pt x="43" y="0"/>
                  </a:lnTo>
                  <a:lnTo>
                    <a:pt x="35" y="0"/>
                  </a:lnTo>
                  <a:lnTo>
                    <a:pt x="27" y="3"/>
                  </a:lnTo>
                  <a:lnTo>
                    <a:pt x="18" y="7"/>
                  </a:lnTo>
                  <a:lnTo>
                    <a:pt x="12" y="13"/>
                  </a:lnTo>
                  <a:lnTo>
                    <a:pt x="6" y="19"/>
                  </a:lnTo>
                  <a:lnTo>
                    <a:pt x="2" y="27"/>
                  </a:lnTo>
                  <a:lnTo>
                    <a:pt x="0" y="36"/>
                  </a:lnTo>
                  <a:lnTo>
                    <a:pt x="0" y="44"/>
                  </a:lnTo>
                  <a:lnTo>
                    <a:pt x="0" y="44"/>
                  </a:lnTo>
                  <a:lnTo>
                    <a:pt x="0" y="53"/>
                  </a:lnTo>
                  <a:lnTo>
                    <a:pt x="2" y="61"/>
                  </a:lnTo>
                  <a:lnTo>
                    <a:pt x="6" y="68"/>
                  </a:lnTo>
                  <a:lnTo>
                    <a:pt x="12" y="75"/>
                  </a:lnTo>
                  <a:lnTo>
                    <a:pt x="18" y="80"/>
                  </a:lnTo>
                  <a:lnTo>
                    <a:pt x="27" y="84"/>
                  </a:lnTo>
                  <a:lnTo>
                    <a:pt x="35" y="87"/>
                  </a:lnTo>
                  <a:lnTo>
                    <a:pt x="43" y="88"/>
                  </a:lnTo>
                  <a:lnTo>
                    <a:pt x="43" y="88"/>
                  </a:lnTo>
                  <a:lnTo>
                    <a:pt x="52" y="87"/>
                  </a:lnTo>
                  <a:lnTo>
                    <a:pt x="60" y="84"/>
                  </a:lnTo>
                  <a:lnTo>
                    <a:pt x="67" y="80"/>
                  </a:lnTo>
                  <a:lnTo>
                    <a:pt x="74" y="75"/>
                  </a:lnTo>
                  <a:lnTo>
                    <a:pt x="79" y="68"/>
                  </a:lnTo>
                  <a:lnTo>
                    <a:pt x="83" y="61"/>
                  </a:lnTo>
                  <a:lnTo>
                    <a:pt x="86" y="53"/>
                  </a:lnTo>
                  <a:lnTo>
                    <a:pt x="88" y="44"/>
                  </a:lnTo>
                  <a:lnTo>
                    <a:pt x="88" y="4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1" name="Freeform 118"/>
            <p:cNvSpPr/>
            <p:nvPr/>
          </p:nvSpPr>
          <p:spPr bwMode="auto">
            <a:xfrm>
              <a:off x="1201738" y="2205038"/>
              <a:ext cx="212725" cy="458788"/>
            </a:xfrm>
            <a:custGeom>
              <a:avLst/>
              <a:gdLst>
                <a:gd name="T0" fmla="*/ 134 w 134"/>
                <a:gd name="T1" fmla="*/ 7 h 289"/>
                <a:gd name="T2" fmla="*/ 134 w 134"/>
                <a:gd name="T3" fmla="*/ 7 h 289"/>
                <a:gd name="T4" fmla="*/ 88 w 134"/>
                <a:gd name="T5" fmla="*/ 129 h 289"/>
                <a:gd name="T6" fmla="*/ 42 w 134"/>
                <a:gd name="T7" fmla="*/ 248 h 289"/>
                <a:gd name="T8" fmla="*/ 42 w 134"/>
                <a:gd name="T9" fmla="*/ 248 h 289"/>
                <a:gd name="T10" fmla="*/ 22 w 134"/>
                <a:gd name="T11" fmla="*/ 268 h 289"/>
                <a:gd name="T12" fmla="*/ 8 w 134"/>
                <a:gd name="T13" fmla="*/ 282 h 289"/>
                <a:gd name="T14" fmla="*/ 3 w 134"/>
                <a:gd name="T15" fmla="*/ 286 h 289"/>
                <a:gd name="T16" fmla="*/ 0 w 134"/>
                <a:gd name="T17" fmla="*/ 289 h 289"/>
                <a:gd name="T18" fmla="*/ 0 w 134"/>
                <a:gd name="T19" fmla="*/ 289 h 289"/>
                <a:gd name="T20" fmla="*/ 3 w 134"/>
                <a:gd name="T21" fmla="*/ 275 h 289"/>
                <a:gd name="T22" fmla="*/ 15 w 134"/>
                <a:gd name="T23" fmla="*/ 243 h 289"/>
                <a:gd name="T24" fmla="*/ 50 w 134"/>
                <a:gd name="T25" fmla="*/ 144 h 289"/>
                <a:gd name="T26" fmla="*/ 105 w 134"/>
                <a:gd name="T27" fmla="*/ 0 h 289"/>
                <a:gd name="T28" fmla="*/ 134 w 134"/>
                <a:gd name="T29" fmla="*/ 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4" h="289">
                  <a:moveTo>
                    <a:pt x="134" y="7"/>
                  </a:moveTo>
                  <a:lnTo>
                    <a:pt x="134" y="7"/>
                  </a:lnTo>
                  <a:lnTo>
                    <a:pt x="88" y="129"/>
                  </a:lnTo>
                  <a:lnTo>
                    <a:pt x="42" y="248"/>
                  </a:lnTo>
                  <a:lnTo>
                    <a:pt x="42" y="248"/>
                  </a:lnTo>
                  <a:lnTo>
                    <a:pt x="22" y="268"/>
                  </a:lnTo>
                  <a:lnTo>
                    <a:pt x="8" y="282"/>
                  </a:lnTo>
                  <a:lnTo>
                    <a:pt x="3" y="286"/>
                  </a:lnTo>
                  <a:lnTo>
                    <a:pt x="0" y="289"/>
                  </a:lnTo>
                  <a:lnTo>
                    <a:pt x="0" y="289"/>
                  </a:lnTo>
                  <a:lnTo>
                    <a:pt x="3" y="275"/>
                  </a:lnTo>
                  <a:lnTo>
                    <a:pt x="15" y="243"/>
                  </a:lnTo>
                  <a:lnTo>
                    <a:pt x="50" y="144"/>
                  </a:lnTo>
                  <a:lnTo>
                    <a:pt x="105" y="0"/>
                  </a:lnTo>
                  <a:lnTo>
                    <a:pt x="134" y="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2" name="Freeform 119"/>
            <p:cNvSpPr/>
            <p:nvPr/>
          </p:nvSpPr>
          <p:spPr bwMode="auto">
            <a:xfrm>
              <a:off x="1371601" y="2205038"/>
              <a:ext cx="234950" cy="449263"/>
            </a:xfrm>
            <a:custGeom>
              <a:avLst/>
              <a:gdLst>
                <a:gd name="T0" fmla="*/ 2 w 148"/>
                <a:gd name="T1" fmla="*/ 13 h 283"/>
                <a:gd name="T2" fmla="*/ 109 w 148"/>
                <a:gd name="T3" fmla="*/ 244 h 283"/>
                <a:gd name="T4" fmla="*/ 148 w 148"/>
                <a:gd name="T5" fmla="*/ 283 h 283"/>
                <a:gd name="T6" fmla="*/ 137 w 148"/>
                <a:gd name="T7" fmla="*/ 229 h 283"/>
                <a:gd name="T8" fmla="*/ 33 w 148"/>
                <a:gd name="T9" fmla="*/ 0 h 283"/>
                <a:gd name="T10" fmla="*/ 0 w 148"/>
                <a:gd name="T11" fmla="*/ 10 h 283"/>
                <a:gd name="T12" fmla="*/ 2 w 148"/>
                <a:gd name="T13" fmla="*/ 13 h 283"/>
              </a:gdLst>
              <a:ahLst/>
              <a:cxnLst>
                <a:cxn ang="0">
                  <a:pos x="T0" y="T1"/>
                </a:cxn>
                <a:cxn ang="0">
                  <a:pos x="T2" y="T3"/>
                </a:cxn>
                <a:cxn ang="0">
                  <a:pos x="T4" y="T5"/>
                </a:cxn>
                <a:cxn ang="0">
                  <a:pos x="T6" y="T7"/>
                </a:cxn>
                <a:cxn ang="0">
                  <a:pos x="T8" y="T9"/>
                </a:cxn>
                <a:cxn ang="0">
                  <a:pos x="T10" y="T11"/>
                </a:cxn>
                <a:cxn ang="0">
                  <a:pos x="T12" y="T13"/>
                </a:cxn>
              </a:cxnLst>
              <a:rect l="0" t="0" r="r" b="b"/>
              <a:pathLst>
                <a:path w="148" h="283">
                  <a:moveTo>
                    <a:pt x="2" y="13"/>
                  </a:moveTo>
                  <a:lnTo>
                    <a:pt x="109" y="244"/>
                  </a:lnTo>
                  <a:lnTo>
                    <a:pt x="148" y="283"/>
                  </a:lnTo>
                  <a:lnTo>
                    <a:pt x="137" y="229"/>
                  </a:lnTo>
                  <a:lnTo>
                    <a:pt x="33" y="0"/>
                  </a:lnTo>
                  <a:lnTo>
                    <a:pt x="0" y="10"/>
                  </a:lnTo>
                  <a:lnTo>
                    <a:pt x="2" y="13"/>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3" name="Freeform 120"/>
            <p:cNvSpPr/>
            <p:nvPr/>
          </p:nvSpPr>
          <p:spPr bwMode="auto">
            <a:xfrm>
              <a:off x="1376363" y="2052638"/>
              <a:ext cx="25400" cy="77788"/>
            </a:xfrm>
            <a:custGeom>
              <a:avLst/>
              <a:gdLst>
                <a:gd name="T0" fmla="*/ 0 w 16"/>
                <a:gd name="T1" fmla="*/ 41 h 49"/>
                <a:gd name="T2" fmla="*/ 0 w 16"/>
                <a:gd name="T3" fmla="*/ 41 h 49"/>
                <a:gd name="T4" fmla="*/ 0 w 16"/>
                <a:gd name="T5" fmla="*/ 44 h 49"/>
                <a:gd name="T6" fmla="*/ 3 w 16"/>
                <a:gd name="T7" fmla="*/ 46 h 49"/>
                <a:gd name="T8" fmla="*/ 4 w 16"/>
                <a:gd name="T9" fmla="*/ 48 h 49"/>
                <a:gd name="T10" fmla="*/ 8 w 16"/>
                <a:gd name="T11" fmla="*/ 49 h 49"/>
                <a:gd name="T12" fmla="*/ 8 w 16"/>
                <a:gd name="T13" fmla="*/ 49 h 49"/>
                <a:gd name="T14" fmla="*/ 11 w 16"/>
                <a:gd name="T15" fmla="*/ 48 h 49"/>
                <a:gd name="T16" fmla="*/ 14 w 16"/>
                <a:gd name="T17" fmla="*/ 46 h 49"/>
                <a:gd name="T18" fmla="*/ 15 w 16"/>
                <a:gd name="T19" fmla="*/ 44 h 49"/>
                <a:gd name="T20" fmla="*/ 16 w 16"/>
                <a:gd name="T21" fmla="*/ 41 h 49"/>
                <a:gd name="T22" fmla="*/ 16 w 16"/>
                <a:gd name="T23" fmla="*/ 8 h 49"/>
                <a:gd name="T24" fmla="*/ 16 w 16"/>
                <a:gd name="T25" fmla="*/ 8 h 49"/>
                <a:gd name="T26" fmla="*/ 15 w 16"/>
                <a:gd name="T27" fmla="*/ 6 h 49"/>
                <a:gd name="T28" fmla="*/ 14 w 16"/>
                <a:gd name="T29" fmla="*/ 3 h 49"/>
                <a:gd name="T30" fmla="*/ 11 w 16"/>
                <a:gd name="T31" fmla="*/ 0 h 49"/>
                <a:gd name="T32" fmla="*/ 8 w 16"/>
                <a:gd name="T33" fmla="*/ 0 h 49"/>
                <a:gd name="T34" fmla="*/ 8 w 16"/>
                <a:gd name="T35" fmla="*/ 0 h 49"/>
                <a:gd name="T36" fmla="*/ 4 w 16"/>
                <a:gd name="T37" fmla="*/ 0 h 49"/>
                <a:gd name="T38" fmla="*/ 3 w 16"/>
                <a:gd name="T39" fmla="*/ 3 h 49"/>
                <a:gd name="T40" fmla="*/ 0 w 16"/>
                <a:gd name="T41" fmla="*/ 6 h 49"/>
                <a:gd name="T42" fmla="*/ 0 w 16"/>
                <a:gd name="T43" fmla="*/ 8 h 49"/>
                <a:gd name="T44" fmla="*/ 0 w 16"/>
                <a:gd name="T45" fmla="*/ 4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49">
                  <a:moveTo>
                    <a:pt x="0" y="41"/>
                  </a:moveTo>
                  <a:lnTo>
                    <a:pt x="0" y="41"/>
                  </a:lnTo>
                  <a:lnTo>
                    <a:pt x="0" y="44"/>
                  </a:lnTo>
                  <a:lnTo>
                    <a:pt x="3" y="46"/>
                  </a:lnTo>
                  <a:lnTo>
                    <a:pt x="4" y="48"/>
                  </a:lnTo>
                  <a:lnTo>
                    <a:pt x="8" y="49"/>
                  </a:lnTo>
                  <a:lnTo>
                    <a:pt x="8" y="49"/>
                  </a:lnTo>
                  <a:lnTo>
                    <a:pt x="11" y="48"/>
                  </a:lnTo>
                  <a:lnTo>
                    <a:pt x="14" y="46"/>
                  </a:lnTo>
                  <a:lnTo>
                    <a:pt x="15" y="44"/>
                  </a:lnTo>
                  <a:lnTo>
                    <a:pt x="16" y="41"/>
                  </a:lnTo>
                  <a:lnTo>
                    <a:pt x="16" y="8"/>
                  </a:lnTo>
                  <a:lnTo>
                    <a:pt x="16" y="8"/>
                  </a:lnTo>
                  <a:lnTo>
                    <a:pt x="15" y="6"/>
                  </a:lnTo>
                  <a:lnTo>
                    <a:pt x="14" y="3"/>
                  </a:lnTo>
                  <a:lnTo>
                    <a:pt x="11" y="0"/>
                  </a:lnTo>
                  <a:lnTo>
                    <a:pt x="8" y="0"/>
                  </a:lnTo>
                  <a:lnTo>
                    <a:pt x="8" y="0"/>
                  </a:lnTo>
                  <a:lnTo>
                    <a:pt x="4" y="0"/>
                  </a:lnTo>
                  <a:lnTo>
                    <a:pt x="3" y="3"/>
                  </a:lnTo>
                  <a:lnTo>
                    <a:pt x="0" y="6"/>
                  </a:lnTo>
                  <a:lnTo>
                    <a:pt x="0" y="8"/>
                  </a:lnTo>
                  <a:lnTo>
                    <a:pt x="0" y="4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8" name="组合 233"/>
          <p:cNvGrpSpPr/>
          <p:nvPr/>
        </p:nvGrpSpPr>
        <p:grpSpPr>
          <a:xfrm>
            <a:off x="1021109" y="1821506"/>
            <a:ext cx="333135" cy="333117"/>
            <a:chOff x="2111376" y="1712913"/>
            <a:chExt cx="601663" cy="601663"/>
          </a:xfrm>
          <a:solidFill>
            <a:schemeClr val="accent1"/>
          </a:solidFill>
        </p:grpSpPr>
        <p:sp>
          <p:nvSpPr>
            <p:cNvPr id="235" name="Freeform 121"/>
            <p:cNvSpPr>
              <a:spLocks noEditPoints="1"/>
            </p:cNvSpPr>
            <p:nvPr/>
          </p:nvSpPr>
          <p:spPr bwMode="auto">
            <a:xfrm>
              <a:off x="2300288" y="1712913"/>
              <a:ext cx="223838" cy="601663"/>
            </a:xfrm>
            <a:custGeom>
              <a:avLst/>
              <a:gdLst>
                <a:gd name="T0" fmla="*/ 71 w 141"/>
                <a:gd name="T1" fmla="*/ 0 h 379"/>
                <a:gd name="T2" fmla="*/ 84 w 141"/>
                <a:gd name="T3" fmla="*/ 4 h 379"/>
                <a:gd name="T4" fmla="*/ 98 w 141"/>
                <a:gd name="T5" fmla="*/ 15 h 379"/>
                <a:gd name="T6" fmla="*/ 110 w 141"/>
                <a:gd name="T7" fmla="*/ 33 h 379"/>
                <a:gd name="T8" fmla="*/ 119 w 141"/>
                <a:gd name="T9" fmla="*/ 56 h 379"/>
                <a:gd name="T10" fmla="*/ 136 w 141"/>
                <a:gd name="T11" fmla="*/ 117 h 379"/>
                <a:gd name="T12" fmla="*/ 141 w 141"/>
                <a:gd name="T13" fmla="*/ 190 h 379"/>
                <a:gd name="T14" fmla="*/ 140 w 141"/>
                <a:gd name="T15" fmla="*/ 228 h 379"/>
                <a:gd name="T16" fmla="*/ 129 w 141"/>
                <a:gd name="T17" fmla="*/ 295 h 379"/>
                <a:gd name="T18" fmla="*/ 115 w 141"/>
                <a:gd name="T19" fmla="*/ 336 h 379"/>
                <a:gd name="T20" fmla="*/ 105 w 141"/>
                <a:gd name="T21" fmla="*/ 356 h 379"/>
                <a:gd name="T22" fmla="*/ 91 w 141"/>
                <a:gd name="T23" fmla="*/ 371 h 379"/>
                <a:gd name="T24" fmla="*/ 77 w 141"/>
                <a:gd name="T25" fmla="*/ 378 h 379"/>
                <a:gd name="T26" fmla="*/ 71 w 141"/>
                <a:gd name="T27" fmla="*/ 379 h 379"/>
                <a:gd name="T28" fmla="*/ 71 w 141"/>
                <a:gd name="T29" fmla="*/ 348 h 379"/>
                <a:gd name="T30" fmla="*/ 71 w 141"/>
                <a:gd name="T31" fmla="*/ 348 h 379"/>
                <a:gd name="T32" fmla="*/ 83 w 141"/>
                <a:gd name="T33" fmla="*/ 346 h 379"/>
                <a:gd name="T34" fmla="*/ 94 w 141"/>
                <a:gd name="T35" fmla="*/ 336 h 379"/>
                <a:gd name="T36" fmla="*/ 103 w 141"/>
                <a:gd name="T37" fmla="*/ 321 h 379"/>
                <a:gd name="T38" fmla="*/ 119 w 141"/>
                <a:gd name="T39" fmla="*/ 279 h 379"/>
                <a:gd name="T40" fmla="*/ 128 w 141"/>
                <a:gd name="T41" fmla="*/ 222 h 379"/>
                <a:gd name="T42" fmla="*/ 129 w 141"/>
                <a:gd name="T43" fmla="*/ 190 h 379"/>
                <a:gd name="T44" fmla="*/ 125 w 141"/>
                <a:gd name="T45" fmla="*/ 128 h 379"/>
                <a:gd name="T46" fmla="*/ 113 w 141"/>
                <a:gd name="T47" fmla="*/ 77 h 379"/>
                <a:gd name="T48" fmla="*/ 99 w 141"/>
                <a:gd name="T49" fmla="*/ 50 h 379"/>
                <a:gd name="T50" fmla="*/ 88 w 141"/>
                <a:gd name="T51" fmla="*/ 38 h 379"/>
                <a:gd name="T52" fmla="*/ 76 w 141"/>
                <a:gd name="T53" fmla="*/ 31 h 379"/>
                <a:gd name="T54" fmla="*/ 71 w 141"/>
                <a:gd name="T55" fmla="*/ 31 h 379"/>
                <a:gd name="T56" fmla="*/ 71 w 141"/>
                <a:gd name="T57" fmla="*/ 0 h 379"/>
                <a:gd name="T58" fmla="*/ 71 w 141"/>
                <a:gd name="T59" fmla="*/ 379 h 379"/>
                <a:gd name="T60" fmla="*/ 57 w 141"/>
                <a:gd name="T61" fmla="*/ 375 h 379"/>
                <a:gd name="T62" fmla="*/ 44 w 141"/>
                <a:gd name="T63" fmla="*/ 365 h 379"/>
                <a:gd name="T64" fmla="*/ 31 w 141"/>
                <a:gd name="T65" fmla="*/ 347 h 379"/>
                <a:gd name="T66" fmla="*/ 22 w 141"/>
                <a:gd name="T67" fmla="*/ 324 h 379"/>
                <a:gd name="T68" fmla="*/ 7 w 141"/>
                <a:gd name="T69" fmla="*/ 264 h 379"/>
                <a:gd name="T70" fmla="*/ 0 w 141"/>
                <a:gd name="T71" fmla="*/ 190 h 379"/>
                <a:gd name="T72" fmla="*/ 3 w 141"/>
                <a:gd name="T73" fmla="*/ 152 h 379"/>
                <a:gd name="T74" fmla="*/ 12 w 141"/>
                <a:gd name="T75" fmla="*/ 84 h 379"/>
                <a:gd name="T76" fmla="*/ 26 w 141"/>
                <a:gd name="T77" fmla="*/ 44 h 379"/>
                <a:gd name="T78" fmla="*/ 37 w 141"/>
                <a:gd name="T79" fmla="*/ 23 h 379"/>
                <a:gd name="T80" fmla="*/ 50 w 141"/>
                <a:gd name="T81" fmla="*/ 8 h 379"/>
                <a:gd name="T82" fmla="*/ 64 w 141"/>
                <a:gd name="T83" fmla="*/ 2 h 379"/>
                <a:gd name="T84" fmla="*/ 71 w 141"/>
                <a:gd name="T85" fmla="*/ 31 h 379"/>
                <a:gd name="T86" fmla="*/ 65 w 141"/>
                <a:gd name="T87" fmla="*/ 31 h 379"/>
                <a:gd name="T88" fmla="*/ 53 w 141"/>
                <a:gd name="T89" fmla="*/ 38 h 379"/>
                <a:gd name="T90" fmla="*/ 42 w 141"/>
                <a:gd name="T91" fmla="*/ 50 h 379"/>
                <a:gd name="T92" fmla="*/ 29 w 141"/>
                <a:gd name="T93" fmla="*/ 77 h 379"/>
                <a:gd name="T94" fmla="*/ 17 w 141"/>
                <a:gd name="T95" fmla="*/ 128 h 379"/>
                <a:gd name="T96" fmla="*/ 12 w 141"/>
                <a:gd name="T97" fmla="*/ 190 h 379"/>
                <a:gd name="T98" fmla="*/ 14 w 141"/>
                <a:gd name="T99" fmla="*/ 222 h 379"/>
                <a:gd name="T100" fmla="*/ 22 w 141"/>
                <a:gd name="T101" fmla="*/ 279 h 379"/>
                <a:gd name="T102" fmla="*/ 38 w 141"/>
                <a:gd name="T103" fmla="*/ 321 h 379"/>
                <a:gd name="T104" fmla="*/ 48 w 141"/>
                <a:gd name="T105" fmla="*/ 336 h 379"/>
                <a:gd name="T106" fmla="*/ 59 w 141"/>
                <a:gd name="T107" fmla="*/ 346 h 379"/>
                <a:gd name="T108" fmla="*/ 71 w 141"/>
                <a:gd name="T109" fmla="*/ 348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1" h="379">
                  <a:moveTo>
                    <a:pt x="71" y="0"/>
                  </a:moveTo>
                  <a:lnTo>
                    <a:pt x="71" y="0"/>
                  </a:lnTo>
                  <a:lnTo>
                    <a:pt x="77" y="2"/>
                  </a:lnTo>
                  <a:lnTo>
                    <a:pt x="84" y="4"/>
                  </a:lnTo>
                  <a:lnTo>
                    <a:pt x="91" y="8"/>
                  </a:lnTo>
                  <a:lnTo>
                    <a:pt x="98" y="15"/>
                  </a:lnTo>
                  <a:lnTo>
                    <a:pt x="105" y="23"/>
                  </a:lnTo>
                  <a:lnTo>
                    <a:pt x="110" y="33"/>
                  </a:lnTo>
                  <a:lnTo>
                    <a:pt x="115" y="44"/>
                  </a:lnTo>
                  <a:lnTo>
                    <a:pt x="119" y="56"/>
                  </a:lnTo>
                  <a:lnTo>
                    <a:pt x="129" y="84"/>
                  </a:lnTo>
                  <a:lnTo>
                    <a:pt x="136" y="117"/>
                  </a:lnTo>
                  <a:lnTo>
                    <a:pt x="140" y="152"/>
                  </a:lnTo>
                  <a:lnTo>
                    <a:pt x="141" y="190"/>
                  </a:lnTo>
                  <a:lnTo>
                    <a:pt x="141" y="190"/>
                  </a:lnTo>
                  <a:lnTo>
                    <a:pt x="140" y="228"/>
                  </a:lnTo>
                  <a:lnTo>
                    <a:pt x="136" y="264"/>
                  </a:lnTo>
                  <a:lnTo>
                    <a:pt x="129" y="295"/>
                  </a:lnTo>
                  <a:lnTo>
                    <a:pt x="119" y="324"/>
                  </a:lnTo>
                  <a:lnTo>
                    <a:pt x="115" y="336"/>
                  </a:lnTo>
                  <a:lnTo>
                    <a:pt x="110" y="347"/>
                  </a:lnTo>
                  <a:lnTo>
                    <a:pt x="105" y="356"/>
                  </a:lnTo>
                  <a:lnTo>
                    <a:pt x="98" y="365"/>
                  </a:lnTo>
                  <a:lnTo>
                    <a:pt x="91" y="371"/>
                  </a:lnTo>
                  <a:lnTo>
                    <a:pt x="84" y="375"/>
                  </a:lnTo>
                  <a:lnTo>
                    <a:pt x="77" y="378"/>
                  </a:lnTo>
                  <a:lnTo>
                    <a:pt x="71" y="379"/>
                  </a:lnTo>
                  <a:lnTo>
                    <a:pt x="71" y="379"/>
                  </a:lnTo>
                  <a:lnTo>
                    <a:pt x="71" y="348"/>
                  </a:lnTo>
                  <a:lnTo>
                    <a:pt x="71" y="348"/>
                  </a:lnTo>
                  <a:lnTo>
                    <a:pt x="71" y="348"/>
                  </a:lnTo>
                  <a:lnTo>
                    <a:pt x="71" y="348"/>
                  </a:lnTo>
                  <a:lnTo>
                    <a:pt x="76" y="348"/>
                  </a:lnTo>
                  <a:lnTo>
                    <a:pt x="83" y="346"/>
                  </a:lnTo>
                  <a:lnTo>
                    <a:pt x="88" y="342"/>
                  </a:lnTo>
                  <a:lnTo>
                    <a:pt x="94" y="336"/>
                  </a:lnTo>
                  <a:lnTo>
                    <a:pt x="99" y="329"/>
                  </a:lnTo>
                  <a:lnTo>
                    <a:pt x="103" y="321"/>
                  </a:lnTo>
                  <a:lnTo>
                    <a:pt x="113" y="302"/>
                  </a:lnTo>
                  <a:lnTo>
                    <a:pt x="119" y="279"/>
                  </a:lnTo>
                  <a:lnTo>
                    <a:pt x="125" y="252"/>
                  </a:lnTo>
                  <a:lnTo>
                    <a:pt x="128" y="222"/>
                  </a:lnTo>
                  <a:lnTo>
                    <a:pt x="129" y="190"/>
                  </a:lnTo>
                  <a:lnTo>
                    <a:pt x="129" y="190"/>
                  </a:lnTo>
                  <a:lnTo>
                    <a:pt x="128" y="157"/>
                  </a:lnTo>
                  <a:lnTo>
                    <a:pt x="125" y="128"/>
                  </a:lnTo>
                  <a:lnTo>
                    <a:pt x="119" y="102"/>
                  </a:lnTo>
                  <a:lnTo>
                    <a:pt x="113" y="77"/>
                  </a:lnTo>
                  <a:lnTo>
                    <a:pt x="103" y="59"/>
                  </a:lnTo>
                  <a:lnTo>
                    <a:pt x="99" y="50"/>
                  </a:lnTo>
                  <a:lnTo>
                    <a:pt x="94" y="44"/>
                  </a:lnTo>
                  <a:lnTo>
                    <a:pt x="88" y="38"/>
                  </a:lnTo>
                  <a:lnTo>
                    <a:pt x="83" y="34"/>
                  </a:lnTo>
                  <a:lnTo>
                    <a:pt x="76" y="31"/>
                  </a:lnTo>
                  <a:lnTo>
                    <a:pt x="71" y="31"/>
                  </a:lnTo>
                  <a:lnTo>
                    <a:pt x="71" y="31"/>
                  </a:lnTo>
                  <a:lnTo>
                    <a:pt x="71" y="0"/>
                  </a:lnTo>
                  <a:lnTo>
                    <a:pt x="71" y="0"/>
                  </a:lnTo>
                  <a:close/>
                  <a:moveTo>
                    <a:pt x="71" y="379"/>
                  </a:moveTo>
                  <a:lnTo>
                    <a:pt x="71" y="379"/>
                  </a:lnTo>
                  <a:lnTo>
                    <a:pt x="64" y="378"/>
                  </a:lnTo>
                  <a:lnTo>
                    <a:pt x="57" y="375"/>
                  </a:lnTo>
                  <a:lnTo>
                    <a:pt x="50" y="371"/>
                  </a:lnTo>
                  <a:lnTo>
                    <a:pt x="44" y="365"/>
                  </a:lnTo>
                  <a:lnTo>
                    <a:pt x="37" y="356"/>
                  </a:lnTo>
                  <a:lnTo>
                    <a:pt x="31" y="347"/>
                  </a:lnTo>
                  <a:lnTo>
                    <a:pt x="26" y="336"/>
                  </a:lnTo>
                  <a:lnTo>
                    <a:pt x="22" y="324"/>
                  </a:lnTo>
                  <a:lnTo>
                    <a:pt x="12" y="295"/>
                  </a:lnTo>
                  <a:lnTo>
                    <a:pt x="7" y="264"/>
                  </a:lnTo>
                  <a:lnTo>
                    <a:pt x="3" y="228"/>
                  </a:lnTo>
                  <a:lnTo>
                    <a:pt x="0" y="190"/>
                  </a:lnTo>
                  <a:lnTo>
                    <a:pt x="0" y="190"/>
                  </a:lnTo>
                  <a:lnTo>
                    <a:pt x="3" y="152"/>
                  </a:lnTo>
                  <a:lnTo>
                    <a:pt x="7" y="117"/>
                  </a:lnTo>
                  <a:lnTo>
                    <a:pt x="12" y="84"/>
                  </a:lnTo>
                  <a:lnTo>
                    <a:pt x="22" y="56"/>
                  </a:lnTo>
                  <a:lnTo>
                    <a:pt x="26" y="44"/>
                  </a:lnTo>
                  <a:lnTo>
                    <a:pt x="31" y="33"/>
                  </a:lnTo>
                  <a:lnTo>
                    <a:pt x="37" y="23"/>
                  </a:lnTo>
                  <a:lnTo>
                    <a:pt x="44" y="15"/>
                  </a:lnTo>
                  <a:lnTo>
                    <a:pt x="50" y="8"/>
                  </a:lnTo>
                  <a:lnTo>
                    <a:pt x="57" y="4"/>
                  </a:lnTo>
                  <a:lnTo>
                    <a:pt x="64" y="2"/>
                  </a:lnTo>
                  <a:lnTo>
                    <a:pt x="71" y="0"/>
                  </a:lnTo>
                  <a:lnTo>
                    <a:pt x="71" y="31"/>
                  </a:lnTo>
                  <a:lnTo>
                    <a:pt x="71" y="31"/>
                  </a:lnTo>
                  <a:lnTo>
                    <a:pt x="65" y="31"/>
                  </a:lnTo>
                  <a:lnTo>
                    <a:pt x="59" y="34"/>
                  </a:lnTo>
                  <a:lnTo>
                    <a:pt x="53" y="38"/>
                  </a:lnTo>
                  <a:lnTo>
                    <a:pt x="48" y="44"/>
                  </a:lnTo>
                  <a:lnTo>
                    <a:pt x="42" y="50"/>
                  </a:lnTo>
                  <a:lnTo>
                    <a:pt x="38" y="59"/>
                  </a:lnTo>
                  <a:lnTo>
                    <a:pt x="29" y="77"/>
                  </a:lnTo>
                  <a:lnTo>
                    <a:pt x="22" y="102"/>
                  </a:lnTo>
                  <a:lnTo>
                    <a:pt x="17" y="128"/>
                  </a:lnTo>
                  <a:lnTo>
                    <a:pt x="14" y="157"/>
                  </a:lnTo>
                  <a:lnTo>
                    <a:pt x="12" y="190"/>
                  </a:lnTo>
                  <a:lnTo>
                    <a:pt x="12" y="190"/>
                  </a:lnTo>
                  <a:lnTo>
                    <a:pt x="14" y="222"/>
                  </a:lnTo>
                  <a:lnTo>
                    <a:pt x="17" y="252"/>
                  </a:lnTo>
                  <a:lnTo>
                    <a:pt x="22" y="279"/>
                  </a:lnTo>
                  <a:lnTo>
                    <a:pt x="29" y="302"/>
                  </a:lnTo>
                  <a:lnTo>
                    <a:pt x="38" y="321"/>
                  </a:lnTo>
                  <a:lnTo>
                    <a:pt x="42" y="329"/>
                  </a:lnTo>
                  <a:lnTo>
                    <a:pt x="48" y="336"/>
                  </a:lnTo>
                  <a:lnTo>
                    <a:pt x="53" y="342"/>
                  </a:lnTo>
                  <a:lnTo>
                    <a:pt x="59" y="346"/>
                  </a:lnTo>
                  <a:lnTo>
                    <a:pt x="65" y="348"/>
                  </a:lnTo>
                  <a:lnTo>
                    <a:pt x="71" y="348"/>
                  </a:lnTo>
                  <a:lnTo>
                    <a:pt x="71" y="37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6" name="Freeform 122"/>
            <p:cNvSpPr>
              <a:spLocks noEditPoints="1"/>
            </p:cNvSpPr>
            <p:nvPr/>
          </p:nvSpPr>
          <p:spPr bwMode="auto">
            <a:xfrm>
              <a:off x="2111376" y="1905000"/>
              <a:ext cx="601663" cy="220663"/>
            </a:xfrm>
            <a:custGeom>
              <a:avLst/>
              <a:gdLst>
                <a:gd name="T0" fmla="*/ 190 w 379"/>
                <a:gd name="T1" fmla="*/ 0 h 139"/>
                <a:gd name="T2" fmla="*/ 228 w 379"/>
                <a:gd name="T3" fmla="*/ 1 h 139"/>
                <a:gd name="T4" fmla="*/ 295 w 379"/>
                <a:gd name="T5" fmla="*/ 11 h 139"/>
                <a:gd name="T6" fmla="*/ 336 w 379"/>
                <a:gd name="T7" fmla="*/ 24 h 139"/>
                <a:gd name="T8" fmla="*/ 356 w 379"/>
                <a:gd name="T9" fmla="*/ 35 h 139"/>
                <a:gd name="T10" fmla="*/ 371 w 379"/>
                <a:gd name="T11" fmla="*/ 49 h 139"/>
                <a:gd name="T12" fmla="*/ 378 w 379"/>
                <a:gd name="T13" fmla="*/ 62 h 139"/>
                <a:gd name="T14" fmla="*/ 379 w 379"/>
                <a:gd name="T15" fmla="*/ 69 h 139"/>
                <a:gd name="T16" fmla="*/ 375 w 379"/>
                <a:gd name="T17" fmla="*/ 82 h 139"/>
                <a:gd name="T18" fmla="*/ 364 w 379"/>
                <a:gd name="T19" fmla="*/ 96 h 139"/>
                <a:gd name="T20" fmla="*/ 347 w 379"/>
                <a:gd name="T21" fmla="*/ 108 h 139"/>
                <a:gd name="T22" fmla="*/ 324 w 379"/>
                <a:gd name="T23" fmla="*/ 119 h 139"/>
                <a:gd name="T24" fmla="*/ 264 w 379"/>
                <a:gd name="T25" fmla="*/ 134 h 139"/>
                <a:gd name="T26" fmla="*/ 190 w 379"/>
                <a:gd name="T27" fmla="*/ 139 h 139"/>
                <a:gd name="T28" fmla="*/ 190 w 379"/>
                <a:gd name="T29" fmla="*/ 127 h 139"/>
                <a:gd name="T30" fmla="*/ 190 w 379"/>
                <a:gd name="T31" fmla="*/ 127 h 139"/>
                <a:gd name="T32" fmla="*/ 252 w 379"/>
                <a:gd name="T33" fmla="*/ 123 h 139"/>
                <a:gd name="T34" fmla="*/ 302 w 379"/>
                <a:gd name="T35" fmla="*/ 111 h 139"/>
                <a:gd name="T36" fmla="*/ 329 w 379"/>
                <a:gd name="T37" fmla="*/ 97 h 139"/>
                <a:gd name="T38" fmla="*/ 341 w 379"/>
                <a:gd name="T39" fmla="*/ 86 h 139"/>
                <a:gd name="T40" fmla="*/ 348 w 379"/>
                <a:gd name="T41" fmla="*/ 74 h 139"/>
                <a:gd name="T42" fmla="*/ 348 w 379"/>
                <a:gd name="T43" fmla="*/ 69 h 139"/>
                <a:gd name="T44" fmla="*/ 348 w 379"/>
                <a:gd name="T45" fmla="*/ 63 h 139"/>
                <a:gd name="T46" fmla="*/ 341 w 379"/>
                <a:gd name="T47" fmla="*/ 51 h 139"/>
                <a:gd name="T48" fmla="*/ 329 w 379"/>
                <a:gd name="T49" fmla="*/ 40 h 139"/>
                <a:gd name="T50" fmla="*/ 302 w 379"/>
                <a:gd name="T51" fmla="*/ 28 h 139"/>
                <a:gd name="T52" fmla="*/ 252 w 379"/>
                <a:gd name="T53" fmla="*/ 15 h 139"/>
                <a:gd name="T54" fmla="*/ 190 w 379"/>
                <a:gd name="T55" fmla="*/ 11 h 139"/>
                <a:gd name="T56" fmla="*/ 190 w 379"/>
                <a:gd name="T57" fmla="*/ 0 h 139"/>
                <a:gd name="T58" fmla="*/ 0 w 379"/>
                <a:gd name="T59" fmla="*/ 69 h 139"/>
                <a:gd name="T60" fmla="*/ 4 w 379"/>
                <a:gd name="T61" fmla="*/ 55 h 139"/>
                <a:gd name="T62" fmla="*/ 15 w 379"/>
                <a:gd name="T63" fmla="*/ 42 h 139"/>
                <a:gd name="T64" fmla="*/ 33 w 379"/>
                <a:gd name="T65" fmla="*/ 30 h 139"/>
                <a:gd name="T66" fmla="*/ 56 w 379"/>
                <a:gd name="T67" fmla="*/ 20 h 139"/>
                <a:gd name="T68" fmla="*/ 117 w 379"/>
                <a:gd name="T69" fmla="*/ 5 h 139"/>
                <a:gd name="T70" fmla="*/ 190 w 379"/>
                <a:gd name="T71" fmla="*/ 0 h 139"/>
                <a:gd name="T72" fmla="*/ 190 w 379"/>
                <a:gd name="T73" fmla="*/ 11 h 139"/>
                <a:gd name="T74" fmla="*/ 127 w 379"/>
                <a:gd name="T75" fmla="*/ 15 h 139"/>
                <a:gd name="T76" fmla="*/ 77 w 379"/>
                <a:gd name="T77" fmla="*/ 28 h 139"/>
                <a:gd name="T78" fmla="*/ 50 w 379"/>
                <a:gd name="T79" fmla="*/ 40 h 139"/>
                <a:gd name="T80" fmla="*/ 38 w 379"/>
                <a:gd name="T81" fmla="*/ 51 h 139"/>
                <a:gd name="T82" fmla="*/ 31 w 379"/>
                <a:gd name="T83" fmla="*/ 63 h 139"/>
                <a:gd name="T84" fmla="*/ 31 w 379"/>
                <a:gd name="T85" fmla="*/ 69 h 139"/>
                <a:gd name="T86" fmla="*/ 34 w 379"/>
                <a:gd name="T87" fmla="*/ 81 h 139"/>
                <a:gd name="T88" fmla="*/ 43 w 379"/>
                <a:gd name="T89" fmla="*/ 92 h 139"/>
                <a:gd name="T90" fmla="*/ 58 w 379"/>
                <a:gd name="T91" fmla="*/ 101 h 139"/>
                <a:gd name="T92" fmla="*/ 102 w 379"/>
                <a:gd name="T93" fmla="*/ 118 h 139"/>
                <a:gd name="T94" fmla="*/ 157 w 379"/>
                <a:gd name="T95" fmla="*/ 126 h 139"/>
                <a:gd name="T96" fmla="*/ 190 w 379"/>
                <a:gd name="T97" fmla="*/ 139 h 139"/>
                <a:gd name="T98" fmla="*/ 152 w 379"/>
                <a:gd name="T99" fmla="*/ 138 h 139"/>
                <a:gd name="T100" fmla="*/ 84 w 379"/>
                <a:gd name="T101" fmla="*/ 127 h 139"/>
                <a:gd name="T102" fmla="*/ 43 w 379"/>
                <a:gd name="T103" fmla="*/ 114 h 139"/>
                <a:gd name="T104" fmla="*/ 23 w 379"/>
                <a:gd name="T105" fmla="*/ 103 h 139"/>
                <a:gd name="T106" fmla="*/ 8 w 379"/>
                <a:gd name="T107" fmla="*/ 89 h 139"/>
                <a:gd name="T108" fmla="*/ 1 w 379"/>
                <a:gd name="T109" fmla="*/ 76 h 139"/>
                <a:gd name="T110" fmla="*/ 0 w 379"/>
                <a:gd name="T111" fmla="*/ 6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9" h="139">
                  <a:moveTo>
                    <a:pt x="190" y="0"/>
                  </a:moveTo>
                  <a:lnTo>
                    <a:pt x="190" y="0"/>
                  </a:lnTo>
                  <a:lnTo>
                    <a:pt x="190" y="0"/>
                  </a:lnTo>
                  <a:lnTo>
                    <a:pt x="228" y="1"/>
                  </a:lnTo>
                  <a:lnTo>
                    <a:pt x="264" y="5"/>
                  </a:lnTo>
                  <a:lnTo>
                    <a:pt x="295" y="11"/>
                  </a:lnTo>
                  <a:lnTo>
                    <a:pt x="324" y="20"/>
                  </a:lnTo>
                  <a:lnTo>
                    <a:pt x="336" y="24"/>
                  </a:lnTo>
                  <a:lnTo>
                    <a:pt x="347" y="30"/>
                  </a:lnTo>
                  <a:lnTo>
                    <a:pt x="356" y="35"/>
                  </a:lnTo>
                  <a:lnTo>
                    <a:pt x="364" y="42"/>
                  </a:lnTo>
                  <a:lnTo>
                    <a:pt x="371" y="49"/>
                  </a:lnTo>
                  <a:lnTo>
                    <a:pt x="375" y="55"/>
                  </a:lnTo>
                  <a:lnTo>
                    <a:pt x="378" y="62"/>
                  </a:lnTo>
                  <a:lnTo>
                    <a:pt x="379" y="69"/>
                  </a:lnTo>
                  <a:lnTo>
                    <a:pt x="379" y="69"/>
                  </a:lnTo>
                  <a:lnTo>
                    <a:pt x="378" y="76"/>
                  </a:lnTo>
                  <a:lnTo>
                    <a:pt x="375" y="82"/>
                  </a:lnTo>
                  <a:lnTo>
                    <a:pt x="371" y="89"/>
                  </a:lnTo>
                  <a:lnTo>
                    <a:pt x="364" y="96"/>
                  </a:lnTo>
                  <a:lnTo>
                    <a:pt x="356" y="103"/>
                  </a:lnTo>
                  <a:lnTo>
                    <a:pt x="347" y="108"/>
                  </a:lnTo>
                  <a:lnTo>
                    <a:pt x="336" y="114"/>
                  </a:lnTo>
                  <a:lnTo>
                    <a:pt x="324" y="119"/>
                  </a:lnTo>
                  <a:lnTo>
                    <a:pt x="295" y="127"/>
                  </a:lnTo>
                  <a:lnTo>
                    <a:pt x="264" y="134"/>
                  </a:lnTo>
                  <a:lnTo>
                    <a:pt x="228" y="138"/>
                  </a:lnTo>
                  <a:lnTo>
                    <a:pt x="190" y="139"/>
                  </a:lnTo>
                  <a:lnTo>
                    <a:pt x="190" y="139"/>
                  </a:lnTo>
                  <a:lnTo>
                    <a:pt x="190" y="127"/>
                  </a:lnTo>
                  <a:lnTo>
                    <a:pt x="190" y="127"/>
                  </a:lnTo>
                  <a:lnTo>
                    <a:pt x="190" y="127"/>
                  </a:lnTo>
                  <a:lnTo>
                    <a:pt x="222" y="126"/>
                  </a:lnTo>
                  <a:lnTo>
                    <a:pt x="252" y="123"/>
                  </a:lnTo>
                  <a:lnTo>
                    <a:pt x="279" y="118"/>
                  </a:lnTo>
                  <a:lnTo>
                    <a:pt x="302" y="111"/>
                  </a:lnTo>
                  <a:lnTo>
                    <a:pt x="321" y="101"/>
                  </a:lnTo>
                  <a:lnTo>
                    <a:pt x="329" y="97"/>
                  </a:lnTo>
                  <a:lnTo>
                    <a:pt x="336" y="92"/>
                  </a:lnTo>
                  <a:lnTo>
                    <a:pt x="341" y="86"/>
                  </a:lnTo>
                  <a:lnTo>
                    <a:pt x="345" y="81"/>
                  </a:lnTo>
                  <a:lnTo>
                    <a:pt x="348" y="74"/>
                  </a:lnTo>
                  <a:lnTo>
                    <a:pt x="348" y="69"/>
                  </a:lnTo>
                  <a:lnTo>
                    <a:pt x="348" y="69"/>
                  </a:lnTo>
                  <a:lnTo>
                    <a:pt x="348" y="69"/>
                  </a:lnTo>
                  <a:lnTo>
                    <a:pt x="348" y="63"/>
                  </a:lnTo>
                  <a:lnTo>
                    <a:pt x="345" y="57"/>
                  </a:lnTo>
                  <a:lnTo>
                    <a:pt x="341" y="51"/>
                  </a:lnTo>
                  <a:lnTo>
                    <a:pt x="336" y="46"/>
                  </a:lnTo>
                  <a:lnTo>
                    <a:pt x="329" y="40"/>
                  </a:lnTo>
                  <a:lnTo>
                    <a:pt x="321" y="36"/>
                  </a:lnTo>
                  <a:lnTo>
                    <a:pt x="302" y="28"/>
                  </a:lnTo>
                  <a:lnTo>
                    <a:pt x="279" y="20"/>
                  </a:lnTo>
                  <a:lnTo>
                    <a:pt x="252" y="15"/>
                  </a:lnTo>
                  <a:lnTo>
                    <a:pt x="222" y="12"/>
                  </a:lnTo>
                  <a:lnTo>
                    <a:pt x="190" y="11"/>
                  </a:lnTo>
                  <a:lnTo>
                    <a:pt x="190" y="11"/>
                  </a:lnTo>
                  <a:lnTo>
                    <a:pt x="190" y="0"/>
                  </a:lnTo>
                  <a:close/>
                  <a:moveTo>
                    <a:pt x="0" y="69"/>
                  </a:moveTo>
                  <a:lnTo>
                    <a:pt x="0" y="69"/>
                  </a:lnTo>
                  <a:lnTo>
                    <a:pt x="1" y="62"/>
                  </a:lnTo>
                  <a:lnTo>
                    <a:pt x="4" y="55"/>
                  </a:lnTo>
                  <a:lnTo>
                    <a:pt x="8" y="49"/>
                  </a:lnTo>
                  <a:lnTo>
                    <a:pt x="15" y="42"/>
                  </a:lnTo>
                  <a:lnTo>
                    <a:pt x="23" y="36"/>
                  </a:lnTo>
                  <a:lnTo>
                    <a:pt x="33" y="30"/>
                  </a:lnTo>
                  <a:lnTo>
                    <a:pt x="43" y="24"/>
                  </a:lnTo>
                  <a:lnTo>
                    <a:pt x="56" y="20"/>
                  </a:lnTo>
                  <a:lnTo>
                    <a:pt x="84" y="11"/>
                  </a:lnTo>
                  <a:lnTo>
                    <a:pt x="117" y="5"/>
                  </a:lnTo>
                  <a:lnTo>
                    <a:pt x="152" y="1"/>
                  </a:lnTo>
                  <a:lnTo>
                    <a:pt x="190" y="0"/>
                  </a:lnTo>
                  <a:lnTo>
                    <a:pt x="190" y="11"/>
                  </a:lnTo>
                  <a:lnTo>
                    <a:pt x="190" y="11"/>
                  </a:lnTo>
                  <a:lnTo>
                    <a:pt x="157" y="12"/>
                  </a:lnTo>
                  <a:lnTo>
                    <a:pt x="127" y="15"/>
                  </a:lnTo>
                  <a:lnTo>
                    <a:pt x="102" y="20"/>
                  </a:lnTo>
                  <a:lnTo>
                    <a:pt x="77" y="28"/>
                  </a:lnTo>
                  <a:lnTo>
                    <a:pt x="58" y="36"/>
                  </a:lnTo>
                  <a:lnTo>
                    <a:pt x="50" y="40"/>
                  </a:lnTo>
                  <a:lnTo>
                    <a:pt x="43" y="46"/>
                  </a:lnTo>
                  <a:lnTo>
                    <a:pt x="38" y="51"/>
                  </a:lnTo>
                  <a:lnTo>
                    <a:pt x="34" y="57"/>
                  </a:lnTo>
                  <a:lnTo>
                    <a:pt x="31" y="63"/>
                  </a:lnTo>
                  <a:lnTo>
                    <a:pt x="31" y="69"/>
                  </a:lnTo>
                  <a:lnTo>
                    <a:pt x="31" y="69"/>
                  </a:lnTo>
                  <a:lnTo>
                    <a:pt x="31" y="74"/>
                  </a:lnTo>
                  <a:lnTo>
                    <a:pt x="34" y="81"/>
                  </a:lnTo>
                  <a:lnTo>
                    <a:pt x="38" y="86"/>
                  </a:lnTo>
                  <a:lnTo>
                    <a:pt x="43" y="92"/>
                  </a:lnTo>
                  <a:lnTo>
                    <a:pt x="50" y="97"/>
                  </a:lnTo>
                  <a:lnTo>
                    <a:pt x="58" y="101"/>
                  </a:lnTo>
                  <a:lnTo>
                    <a:pt x="77" y="111"/>
                  </a:lnTo>
                  <a:lnTo>
                    <a:pt x="102" y="118"/>
                  </a:lnTo>
                  <a:lnTo>
                    <a:pt x="127" y="123"/>
                  </a:lnTo>
                  <a:lnTo>
                    <a:pt x="157" y="126"/>
                  </a:lnTo>
                  <a:lnTo>
                    <a:pt x="190" y="127"/>
                  </a:lnTo>
                  <a:lnTo>
                    <a:pt x="190" y="139"/>
                  </a:lnTo>
                  <a:lnTo>
                    <a:pt x="190" y="139"/>
                  </a:lnTo>
                  <a:lnTo>
                    <a:pt x="152" y="138"/>
                  </a:lnTo>
                  <a:lnTo>
                    <a:pt x="117" y="134"/>
                  </a:lnTo>
                  <a:lnTo>
                    <a:pt x="84" y="127"/>
                  </a:lnTo>
                  <a:lnTo>
                    <a:pt x="56" y="119"/>
                  </a:lnTo>
                  <a:lnTo>
                    <a:pt x="43" y="114"/>
                  </a:lnTo>
                  <a:lnTo>
                    <a:pt x="33" y="108"/>
                  </a:lnTo>
                  <a:lnTo>
                    <a:pt x="23" y="103"/>
                  </a:lnTo>
                  <a:lnTo>
                    <a:pt x="15" y="96"/>
                  </a:lnTo>
                  <a:lnTo>
                    <a:pt x="8" y="89"/>
                  </a:lnTo>
                  <a:lnTo>
                    <a:pt x="4" y="82"/>
                  </a:lnTo>
                  <a:lnTo>
                    <a:pt x="1" y="76"/>
                  </a:lnTo>
                  <a:lnTo>
                    <a:pt x="0" y="69"/>
                  </a:lnTo>
                  <a:lnTo>
                    <a:pt x="0" y="6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7" name="Freeform 123"/>
            <p:cNvSpPr>
              <a:spLocks noEditPoints="1"/>
            </p:cNvSpPr>
            <p:nvPr/>
          </p:nvSpPr>
          <p:spPr bwMode="auto">
            <a:xfrm>
              <a:off x="2187576" y="1789113"/>
              <a:ext cx="450850" cy="452438"/>
            </a:xfrm>
            <a:custGeom>
              <a:avLst/>
              <a:gdLst>
                <a:gd name="T0" fmla="*/ 142 w 284"/>
                <a:gd name="T1" fmla="*/ 50 h 285"/>
                <a:gd name="T2" fmla="*/ 190 w 284"/>
                <a:gd name="T3" fmla="*/ 93 h 285"/>
                <a:gd name="T4" fmla="*/ 218 w 284"/>
                <a:gd name="T5" fmla="*/ 120 h 285"/>
                <a:gd name="T6" fmla="*/ 258 w 284"/>
                <a:gd name="T7" fmla="*/ 176 h 285"/>
                <a:gd name="T8" fmla="*/ 277 w 284"/>
                <a:gd name="T9" fmla="*/ 214 h 285"/>
                <a:gd name="T10" fmla="*/ 283 w 284"/>
                <a:gd name="T11" fmla="*/ 237 h 285"/>
                <a:gd name="T12" fmla="*/ 284 w 284"/>
                <a:gd name="T13" fmla="*/ 256 h 285"/>
                <a:gd name="T14" fmla="*/ 280 w 284"/>
                <a:gd name="T15" fmla="*/ 271 h 285"/>
                <a:gd name="T16" fmla="*/ 276 w 284"/>
                <a:gd name="T17" fmla="*/ 276 h 285"/>
                <a:gd name="T18" fmla="*/ 266 w 284"/>
                <a:gd name="T19" fmla="*/ 283 h 285"/>
                <a:gd name="T20" fmla="*/ 254 w 284"/>
                <a:gd name="T21" fmla="*/ 285 h 285"/>
                <a:gd name="T22" fmla="*/ 223 w 284"/>
                <a:gd name="T23" fmla="*/ 280 h 285"/>
                <a:gd name="T24" fmla="*/ 184 w 284"/>
                <a:gd name="T25" fmla="*/ 262 h 285"/>
                <a:gd name="T26" fmla="*/ 142 w 284"/>
                <a:gd name="T27" fmla="*/ 235 h 285"/>
                <a:gd name="T28" fmla="*/ 142 w 284"/>
                <a:gd name="T29" fmla="*/ 219 h 285"/>
                <a:gd name="T30" fmla="*/ 177 w 284"/>
                <a:gd name="T31" fmla="*/ 243 h 285"/>
                <a:gd name="T32" fmla="*/ 209 w 284"/>
                <a:gd name="T33" fmla="*/ 257 h 285"/>
                <a:gd name="T34" fmla="*/ 235 w 284"/>
                <a:gd name="T35" fmla="*/ 261 h 285"/>
                <a:gd name="T36" fmla="*/ 246 w 284"/>
                <a:gd name="T37" fmla="*/ 260 h 285"/>
                <a:gd name="T38" fmla="*/ 254 w 284"/>
                <a:gd name="T39" fmla="*/ 254 h 285"/>
                <a:gd name="T40" fmla="*/ 254 w 284"/>
                <a:gd name="T41" fmla="*/ 254 h 285"/>
                <a:gd name="T42" fmla="*/ 260 w 284"/>
                <a:gd name="T43" fmla="*/ 243 h 285"/>
                <a:gd name="T44" fmla="*/ 261 w 284"/>
                <a:gd name="T45" fmla="*/ 230 h 285"/>
                <a:gd name="T46" fmla="*/ 258 w 284"/>
                <a:gd name="T47" fmla="*/ 212 h 285"/>
                <a:gd name="T48" fmla="*/ 239 w 284"/>
                <a:gd name="T49" fmla="*/ 170 h 285"/>
                <a:gd name="T50" fmla="*/ 205 w 284"/>
                <a:gd name="T51" fmla="*/ 124 h 285"/>
                <a:gd name="T52" fmla="*/ 184 w 284"/>
                <a:gd name="T53" fmla="*/ 101 h 285"/>
                <a:gd name="T54" fmla="*/ 142 w 284"/>
                <a:gd name="T55" fmla="*/ 65 h 285"/>
                <a:gd name="T56" fmla="*/ 8 w 284"/>
                <a:gd name="T57" fmla="*/ 8 h 285"/>
                <a:gd name="T58" fmla="*/ 12 w 284"/>
                <a:gd name="T59" fmla="*/ 5 h 285"/>
                <a:gd name="T60" fmla="*/ 23 w 284"/>
                <a:gd name="T61" fmla="*/ 0 h 285"/>
                <a:gd name="T62" fmla="*/ 44 w 284"/>
                <a:gd name="T63" fmla="*/ 0 h 285"/>
                <a:gd name="T64" fmla="*/ 79 w 284"/>
                <a:gd name="T65" fmla="*/ 11 h 285"/>
                <a:gd name="T66" fmla="*/ 120 w 284"/>
                <a:gd name="T67" fmla="*/ 34 h 285"/>
                <a:gd name="T68" fmla="*/ 142 w 284"/>
                <a:gd name="T69" fmla="*/ 65 h 285"/>
                <a:gd name="T70" fmla="*/ 124 w 284"/>
                <a:gd name="T71" fmla="*/ 51 h 285"/>
                <a:gd name="T72" fmla="*/ 89 w 284"/>
                <a:gd name="T73" fmla="*/ 32 h 285"/>
                <a:gd name="T74" fmla="*/ 60 w 284"/>
                <a:gd name="T75" fmla="*/ 23 h 285"/>
                <a:gd name="T76" fmla="*/ 43 w 284"/>
                <a:gd name="T77" fmla="*/ 23 h 285"/>
                <a:gd name="T78" fmla="*/ 33 w 284"/>
                <a:gd name="T79" fmla="*/ 27 h 285"/>
                <a:gd name="T80" fmla="*/ 29 w 284"/>
                <a:gd name="T81" fmla="*/ 29 h 285"/>
                <a:gd name="T82" fmla="*/ 24 w 284"/>
                <a:gd name="T83" fmla="*/ 40 h 285"/>
                <a:gd name="T84" fmla="*/ 23 w 284"/>
                <a:gd name="T85" fmla="*/ 55 h 285"/>
                <a:gd name="T86" fmla="*/ 25 w 284"/>
                <a:gd name="T87" fmla="*/ 71 h 285"/>
                <a:gd name="T88" fmla="*/ 44 w 284"/>
                <a:gd name="T89" fmla="*/ 113 h 285"/>
                <a:gd name="T90" fmla="*/ 78 w 284"/>
                <a:gd name="T91" fmla="*/ 159 h 285"/>
                <a:gd name="T92" fmla="*/ 100 w 284"/>
                <a:gd name="T93" fmla="*/ 184 h 285"/>
                <a:gd name="T94" fmla="*/ 142 w 284"/>
                <a:gd name="T95" fmla="*/ 219 h 285"/>
                <a:gd name="T96" fmla="*/ 142 w 284"/>
                <a:gd name="T97" fmla="*/ 235 h 285"/>
                <a:gd name="T98" fmla="*/ 93 w 284"/>
                <a:gd name="T99" fmla="*/ 192 h 285"/>
                <a:gd name="T100" fmla="*/ 66 w 284"/>
                <a:gd name="T101" fmla="*/ 164 h 285"/>
                <a:gd name="T102" fmla="*/ 25 w 284"/>
                <a:gd name="T103" fmla="*/ 108 h 285"/>
                <a:gd name="T104" fmla="*/ 6 w 284"/>
                <a:gd name="T105" fmla="*/ 70 h 285"/>
                <a:gd name="T106" fmla="*/ 1 w 284"/>
                <a:gd name="T107" fmla="*/ 47 h 285"/>
                <a:gd name="T108" fmla="*/ 0 w 284"/>
                <a:gd name="T109" fmla="*/ 28 h 285"/>
                <a:gd name="T110" fmla="*/ 4 w 284"/>
                <a:gd name="T111" fmla="*/ 13 h 285"/>
                <a:gd name="T112" fmla="*/ 8 w 284"/>
                <a:gd name="T113"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6" y="70"/>
                  </a:lnTo>
                  <a:lnTo>
                    <a:pt x="190" y="93"/>
                  </a:lnTo>
                  <a:lnTo>
                    <a:pt x="190" y="93"/>
                  </a:lnTo>
                  <a:lnTo>
                    <a:pt x="218" y="120"/>
                  </a:lnTo>
                  <a:lnTo>
                    <a:pt x="239" y="149"/>
                  </a:lnTo>
                  <a:lnTo>
                    <a:pt x="258" y="176"/>
                  </a:lnTo>
                  <a:lnTo>
                    <a:pt x="272" y="201"/>
                  </a:lnTo>
                  <a:lnTo>
                    <a:pt x="277" y="214"/>
                  </a:lnTo>
                  <a:lnTo>
                    <a:pt x="280" y="226"/>
                  </a:lnTo>
                  <a:lnTo>
                    <a:pt x="283" y="237"/>
                  </a:lnTo>
                  <a:lnTo>
                    <a:pt x="284" y="246"/>
                  </a:lnTo>
                  <a:lnTo>
                    <a:pt x="284" y="256"/>
                  </a:lnTo>
                  <a:lnTo>
                    <a:pt x="283" y="264"/>
                  </a:lnTo>
                  <a:lnTo>
                    <a:pt x="280" y="271"/>
                  </a:lnTo>
                  <a:lnTo>
                    <a:pt x="276" y="276"/>
                  </a:lnTo>
                  <a:lnTo>
                    <a:pt x="276" y="276"/>
                  </a:lnTo>
                  <a:lnTo>
                    <a:pt x="272" y="280"/>
                  </a:lnTo>
                  <a:lnTo>
                    <a:pt x="266" y="283"/>
                  </a:lnTo>
                  <a:lnTo>
                    <a:pt x="261" y="284"/>
                  </a:lnTo>
                  <a:lnTo>
                    <a:pt x="254" y="285"/>
                  </a:lnTo>
                  <a:lnTo>
                    <a:pt x="239" y="284"/>
                  </a:lnTo>
                  <a:lnTo>
                    <a:pt x="223" y="280"/>
                  </a:lnTo>
                  <a:lnTo>
                    <a:pt x="204" y="273"/>
                  </a:lnTo>
                  <a:lnTo>
                    <a:pt x="184" y="262"/>
                  </a:lnTo>
                  <a:lnTo>
                    <a:pt x="163" y="250"/>
                  </a:lnTo>
                  <a:lnTo>
                    <a:pt x="142" y="235"/>
                  </a:lnTo>
                  <a:lnTo>
                    <a:pt x="142" y="219"/>
                  </a:lnTo>
                  <a:lnTo>
                    <a:pt x="142" y="219"/>
                  </a:lnTo>
                  <a:lnTo>
                    <a:pt x="159" y="233"/>
                  </a:lnTo>
                  <a:lnTo>
                    <a:pt x="177" y="243"/>
                  </a:lnTo>
                  <a:lnTo>
                    <a:pt x="195" y="252"/>
                  </a:lnTo>
                  <a:lnTo>
                    <a:pt x="209" y="257"/>
                  </a:lnTo>
                  <a:lnTo>
                    <a:pt x="223" y="261"/>
                  </a:lnTo>
                  <a:lnTo>
                    <a:pt x="235" y="261"/>
                  </a:lnTo>
                  <a:lnTo>
                    <a:pt x="241" y="261"/>
                  </a:lnTo>
                  <a:lnTo>
                    <a:pt x="246" y="260"/>
                  </a:lnTo>
                  <a:lnTo>
                    <a:pt x="250" y="257"/>
                  </a:lnTo>
                  <a:lnTo>
                    <a:pt x="254" y="254"/>
                  </a:lnTo>
                  <a:lnTo>
                    <a:pt x="254" y="254"/>
                  </a:lnTo>
                  <a:lnTo>
                    <a:pt x="254" y="254"/>
                  </a:lnTo>
                  <a:lnTo>
                    <a:pt x="258" y="249"/>
                  </a:lnTo>
                  <a:lnTo>
                    <a:pt x="260" y="243"/>
                  </a:lnTo>
                  <a:lnTo>
                    <a:pt x="261" y="237"/>
                  </a:lnTo>
                  <a:lnTo>
                    <a:pt x="261" y="230"/>
                  </a:lnTo>
                  <a:lnTo>
                    <a:pt x="260" y="220"/>
                  </a:lnTo>
                  <a:lnTo>
                    <a:pt x="258" y="212"/>
                  </a:lnTo>
                  <a:lnTo>
                    <a:pt x="250" y="192"/>
                  </a:lnTo>
                  <a:lnTo>
                    <a:pt x="239" y="170"/>
                  </a:lnTo>
                  <a:lnTo>
                    <a:pt x="223" y="147"/>
                  </a:lnTo>
                  <a:lnTo>
                    <a:pt x="205" y="124"/>
                  </a:lnTo>
                  <a:lnTo>
                    <a:pt x="184" y="101"/>
                  </a:lnTo>
                  <a:lnTo>
                    <a:pt x="184" y="101"/>
                  </a:lnTo>
                  <a:lnTo>
                    <a:pt x="162" y="81"/>
                  </a:lnTo>
                  <a:lnTo>
                    <a:pt x="142" y="65"/>
                  </a:lnTo>
                  <a:lnTo>
                    <a:pt x="142" y="50"/>
                  </a:lnTo>
                  <a:close/>
                  <a:moveTo>
                    <a:pt x="8" y="8"/>
                  </a:moveTo>
                  <a:lnTo>
                    <a:pt x="8" y="8"/>
                  </a:lnTo>
                  <a:lnTo>
                    <a:pt x="12" y="5"/>
                  </a:lnTo>
                  <a:lnTo>
                    <a:pt x="17" y="2"/>
                  </a:lnTo>
                  <a:lnTo>
                    <a:pt x="23" y="0"/>
                  </a:lnTo>
                  <a:lnTo>
                    <a:pt x="29" y="0"/>
                  </a:lnTo>
                  <a:lnTo>
                    <a:pt x="44" y="0"/>
                  </a:lnTo>
                  <a:lnTo>
                    <a:pt x="60" y="4"/>
                  </a:lnTo>
                  <a:lnTo>
                    <a:pt x="79" y="11"/>
                  </a:lnTo>
                  <a:lnTo>
                    <a:pt x="100" y="21"/>
                  </a:lnTo>
                  <a:lnTo>
                    <a:pt x="120" y="34"/>
                  </a:lnTo>
                  <a:lnTo>
                    <a:pt x="142" y="50"/>
                  </a:lnTo>
                  <a:lnTo>
                    <a:pt x="142" y="65"/>
                  </a:lnTo>
                  <a:lnTo>
                    <a:pt x="142" y="65"/>
                  </a:lnTo>
                  <a:lnTo>
                    <a:pt x="124" y="51"/>
                  </a:lnTo>
                  <a:lnTo>
                    <a:pt x="107" y="40"/>
                  </a:lnTo>
                  <a:lnTo>
                    <a:pt x="89" y="32"/>
                  </a:lnTo>
                  <a:lnTo>
                    <a:pt x="74" y="27"/>
                  </a:lnTo>
                  <a:lnTo>
                    <a:pt x="60" y="23"/>
                  </a:lnTo>
                  <a:lnTo>
                    <a:pt x="48" y="23"/>
                  </a:lnTo>
                  <a:lnTo>
                    <a:pt x="43" y="23"/>
                  </a:lnTo>
                  <a:lnTo>
                    <a:pt x="37" y="24"/>
                  </a:lnTo>
                  <a:lnTo>
                    <a:pt x="33" y="27"/>
                  </a:lnTo>
                  <a:lnTo>
                    <a:pt x="29" y="29"/>
                  </a:lnTo>
                  <a:lnTo>
                    <a:pt x="29" y="29"/>
                  </a:lnTo>
                  <a:lnTo>
                    <a:pt x="25" y="35"/>
                  </a:lnTo>
                  <a:lnTo>
                    <a:pt x="24" y="40"/>
                  </a:lnTo>
                  <a:lnTo>
                    <a:pt x="23" y="47"/>
                  </a:lnTo>
                  <a:lnTo>
                    <a:pt x="23" y="55"/>
                  </a:lnTo>
                  <a:lnTo>
                    <a:pt x="24" y="63"/>
                  </a:lnTo>
                  <a:lnTo>
                    <a:pt x="25" y="71"/>
                  </a:lnTo>
                  <a:lnTo>
                    <a:pt x="33" y="92"/>
                  </a:lnTo>
                  <a:lnTo>
                    <a:pt x="44" y="113"/>
                  </a:lnTo>
                  <a:lnTo>
                    <a:pt x="60" y="136"/>
                  </a:lnTo>
                  <a:lnTo>
                    <a:pt x="78" y="159"/>
                  </a:lnTo>
                  <a:lnTo>
                    <a:pt x="100" y="184"/>
                  </a:lnTo>
                  <a:lnTo>
                    <a:pt x="100" y="184"/>
                  </a:lnTo>
                  <a:lnTo>
                    <a:pt x="121" y="203"/>
                  </a:lnTo>
                  <a:lnTo>
                    <a:pt x="142" y="219"/>
                  </a:lnTo>
                  <a:lnTo>
                    <a:pt x="142" y="235"/>
                  </a:lnTo>
                  <a:lnTo>
                    <a:pt x="142" y="235"/>
                  </a:lnTo>
                  <a:lnTo>
                    <a:pt x="117" y="215"/>
                  </a:lnTo>
                  <a:lnTo>
                    <a:pt x="93" y="192"/>
                  </a:lnTo>
                  <a:lnTo>
                    <a:pt x="93" y="192"/>
                  </a:lnTo>
                  <a:lnTo>
                    <a:pt x="66" y="164"/>
                  </a:lnTo>
                  <a:lnTo>
                    <a:pt x="44" y="135"/>
                  </a:lnTo>
                  <a:lnTo>
                    <a:pt x="25" y="108"/>
                  </a:lnTo>
                  <a:lnTo>
                    <a:pt x="12" y="82"/>
                  </a:lnTo>
                  <a:lnTo>
                    <a:pt x="6" y="70"/>
                  </a:lnTo>
                  <a:lnTo>
                    <a:pt x="4" y="58"/>
                  </a:lnTo>
                  <a:lnTo>
                    <a:pt x="1" y="47"/>
                  </a:lnTo>
                  <a:lnTo>
                    <a:pt x="0" y="38"/>
                  </a:lnTo>
                  <a:lnTo>
                    <a:pt x="0" y="28"/>
                  </a:lnTo>
                  <a:lnTo>
                    <a:pt x="1" y="20"/>
                  </a:lnTo>
                  <a:lnTo>
                    <a:pt x="4" y="13"/>
                  </a:lnTo>
                  <a:lnTo>
                    <a:pt x="8" y="8"/>
                  </a:lnTo>
                  <a:lnTo>
                    <a:pt x="8" y="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8" name="Freeform 124"/>
            <p:cNvSpPr>
              <a:spLocks noEditPoints="1"/>
            </p:cNvSpPr>
            <p:nvPr/>
          </p:nvSpPr>
          <p:spPr bwMode="auto">
            <a:xfrm>
              <a:off x="2187576" y="1789113"/>
              <a:ext cx="450850" cy="452438"/>
            </a:xfrm>
            <a:custGeom>
              <a:avLst/>
              <a:gdLst>
                <a:gd name="T0" fmla="*/ 142 w 284"/>
                <a:gd name="T1" fmla="*/ 50 h 285"/>
                <a:gd name="T2" fmla="*/ 184 w 284"/>
                <a:gd name="T3" fmla="*/ 21 h 285"/>
                <a:gd name="T4" fmla="*/ 223 w 284"/>
                <a:gd name="T5" fmla="*/ 4 h 285"/>
                <a:gd name="T6" fmla="*/ 254 w 284"/>
                <a:gd name="T7" fmla="*/ 0 h 285"/>
                <a:gd name="T8" fmla="*/ 266 w 284"/>
                <a:gd name="T9" fmla="*/ 2 h 285"/>
                <a:gd name="T10" fmla="*/ 276 w 284"/>
                <a:gd name="T11" fmla="*/ 8 h 285"/>
                <a:gd name="T12" fmla="*/ 280 w 284"/>
                <a:gd name="T13" fmla="*/ 13 h 285"/>
                <a:gd name="T14" fmla="*/ 284 w 284"/>
                <a:gd name="T15" fmla="*/ 28 h 285"/>
                <a:gd name="T16" fmla="*/ 283 w 284"/>
                <a:gd name="T17" fmla="*/ 47 h 285"/>
                <a:gd name="T18" fmla="*/ 277 w 284"/>
                <a:gd name="T19" fmla="*/ 70 h 285"/>
                <a:gd name="T20" fmla="*/ 258 w 284"/>
                <a:gd name="T21" fmla="*/ 108 h 285"/>
                <a:gd name="T22" fmla="*/ 218 w 284"/>
                <a:gd name="T23" fmla="*/ 164 h 285"/>
                <a:gd name="T24" fmla="*/ 190 w 284"/>
                <a:gd name="T25" fmla="*/ 192 h 285"/>
                <a:gd name="T26" fmla="*/ 142 w 284"/>
                <a:gd name="T27" fmla="*/ 235 h 285"/>
                <a:gd name="T28" fmla="*/ 142 w 284"/>
                <a:gd name="T29" fmla="*/ 219 h 285"/>
                <a:gd name="T30" fmla="*/ 184 w 284"/>
                <a:gd name="T31" fmla="*/ 184 h 285"/>
                <a:gd name="T32" fmla="*/ 205 w 284"/>
                <a:gd name="T33" fmla="*/ 159 h 285"/>
                <a:gd name="T34" fmla="*/ 239 w 284"/>
                <a:gd name="T35" fmla="*/ 113 h 285"/>
                <a:gd name="T36" fmla="*/ 258 w 284"/>
                <a:gd name="T37" fmla="*/ 71 h 285"/>
                <a:gd name="T38" fmla="*/ 261 w 284"/>
                <a:gd name="T39" fmla="*/ 55 h 285"/>
                <a:gd name="T40" fmla="*/ 260 w 284"/>
                <a:gd name="T41" fmla="*/ 40 h 285"/>
                <a:gd name="T42" fmla="*/ 254 w 284"/>
                <a:gd name="T43" fmla="*/ 29 h 285"/>
                <a:gd name="T44" fmla="*/ 254 w 284"/>
                <a:gd name="T45" fmla="*/ 29 h 285"/>
                <a:gd name="T46" fmla="*/ 246 w 284"/>
                <a:gd name="T47" fmla="*/ 24 h 285"/>
                <a:gd name="T48" fmla="*/ 235 w 284"/>
                <a:gd name="T49" fmla="*/ 23 h 285"/>
                <a:gd name="T50" fmla="*/ 209 w 284"/>
                <a:gd name="T51" fmla="*/ 27 h 285"/>
                <a:gd name="T52" fmla="*/ 177 w 284"/>
                <a:gd name="T53" fmla="*/ 40 h 285"/>
                <a:gd name="T54" fmla="*/ 142 w 284"/>
                <a:gd name="T55" fmla="*/ 65 h 285"/>
                <a:gd name="T56" fmla="*/ 8 w 284"/>
                <a:gd name="T57" fmla="*/ 276 h 285"/>
                <a:gd name="T58" fmla="*/ 4 w 284"/>
                <a:gd name="T59" fmla="*/ 271 h 285"/>
                <a:gd name="T60" fmla="*/ 0 w 284"/>
                <a:gd name="T61" fmla="*/ 256 h 285"/>
                <a:gd name="T62" fmla="*/ 1 w 284"/>
                <a:gd name="T63" fmla="*/ 237 h 285"/>
                <a:gd name="T64" fmla="*/ 6 w 284"/>
                <a:gd name="T65" fmla="*/ 214 h 285"/>
                <a:gd name="T66" fmla="*/ 25 w 284"/>
                <a:gd name="T67" fmla="*/ 176 h 285"/>
                <a:gd name="T68" fmla="*/ 66 w 284"/>
                <a:gd name="T69" fmla="*/ 120 h 285"/>
                <a:gd name="T70" fmla="*/ 93 w 284"/>
                <a:gd name="T71" fmla="*/ 93 h 285"/>
                <a:gd name="T72" fmla="*/ 142 w 284"/>
                <a:gd name="T73" fmla="*/ 50 h 285"/>
                <a:gd name="T74" fmla="*/ 142 w 284"/>
                <a:gd name="T75" fmla="*/ 65 h 285"/>
                <a:gd name="T76" fmla="*/ 100 w 284"/>
                <a:gd name="T77" fmla="*/ 101 h 285"/>
                <a:gd name="T78" fmla="*/ 78 w 284"/>
                <a:gd name="T79" fmla="*/ 124 h 285"/>
                <a:gd name="T80" fmla="*/ 44 w 284"/>
                <a:gd name="T81" fmla="*/ 170 h 285"/>
                <a:gd name="T82" fmla="*/ 25 w 284"/>
                <a:gd name="T83" fmla="*/ 212 h 285"/>
                <a:gd name="T84" fmla="*/ 23 w 284"/>
                <a:gd name="T85" fmla="*/ 230 h 285"/>
                <a:gd name="T86" fmla="*/ 24 w 284"/>
                <a:gd name="T87" fmla="*/ 243 h 285"/>
                <a:gd name="T88" fmla="*/ 29 w 284"/>
                <a:gd name="T89" fmla="*/ 254 h 285"/>
                <a:gd name="T90" fmla="*/ 33 w 284"/>
                <a:gd name="T91" fmla="*/ 257 h 285"/>
                <a:gd name="T92" fmla="*/ 43 w 284"/>
                <a:gd name="T93" fmla="*/ 261 h 285"/>
                <a:gd name="T94" fmla="*/ 60 w 284"/>
                <a:gd name="T95" fmla="*/ 261 h 285"/>
                <a:gd name="T96" fmla="*/ 89 w 284"/>
                <a:gd name="T97" fmla="*/ 252 h 285"/>
                <a:gd name="T98" fmla="*/ 124 w 284"/>
                <a:gd name="T99" fmla="*/ 233 h 285"/>
                <a:gd name="T100" fmla="*/ 142 w 284"/>
                <a:gd name="T101" fmla="*/ 235 h 285"/>
                <a:gd name="T102" fmla="*/ 120 w 284"/>
                <a:gd name="T103" fmla="*/ 250 h 285"/>
                <a:gd name="T104" fmla="*/ 79 w 284"/>
                <a:gd name="T105" fmla="*/ 273 h 285"/>
                <a:gd name="T106" fmla="*/ 44 w 284"/>
                <a:gd name="T107" fmla="*/ 284 h 285"/>
                <a:gd name="T108" fmla="*/ 23 w 284"/>
                <a:gd name="T109" fmla="*/ 284 h 285"/>
                <a:gd name="T110" fmla="*/ 12 w 284"/>
                <a:gd name="T111" fmla="*/ 280 h 285"/>
                <a:gd name="T112" fmla="*/ 8 w 284"/>
                <a:gd name="T11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3" y="34"/>
                  </a:lnTo>
                  <a:lnTo>
                    <a:pt x="184" y="21"/>
                  </a:lnTo>
                  <a:lnTo>
                    <a:pt x="204" y="11"/>
                  </a:lnTo>
                  <a:lnTo>
                    <a:pt x="223" y="4"/>
                  </a:lnTo>
                  <a:lnTo>
                    <a:pt x="239" y="0"/>
                  </a:lnTo>
                  <a:lnTo>
                    <a:pt x="254" y="0"/>
                  </a:lnTo>
                  <a:lnTo>
                    <a:pt x="261" y="0"/>
                  </a:lnTo>
                  <a:lnTo>
                    <a:pt x="266" y="2"/>
                  </a:lnTo>
                  <a:lnTo>
                    <a:pt x="272" y="4"/>
                  </a:lnTo>
                  <a:lnTo>
                    <a:pt x="276" y="8"/>
                  </a:lnTo>
                  <a:lnTo>
                    <a:pt x="276" y="8"/>
                  </a:lnTo>
                  <a:lnTo>
                    <a:pt x="280" y="13"/>
                  </a:lnTo>
                  <a:lnTo>
                    <a:pt x="283" y="20"/>
                  </a:lnTo>
                  <a:lnTo>
                    <a:pt x="284" y="28"/>
                  </a:lnTo>
                  <a:lnTo>
                    <a:pt x="284" y="38"/>
                  </a:lnTo>
                  <a:lnTo>
                    <a:pt x="283" y="47"/>
                  </a:lnTo>
                  <a:lnTo>
                    <a:pt x="280" y="58"/>
                  </a:lnTo>
                  <a:lnTo>
                    <a:pt x="277" y="70"/>
                  </a:lnTo>
                  <a:lnTo>
                    <a:pt x="272" y="82"/>
                  </a:lnTo>
                  <a:lnTo>
                    <a:pt x="258" y="108"/>
                  </a:lnTo>
                  <a:lnTo>
                    <a:pt x="239" y="135"/>
                  </a:lnTo>
                  <a:lnTo>
                    <a:pt x="218" y="164"/>
                  </a:lnTo>
                  <a:lnTo>
                    <a:pt x="190" y="192"/>
                  </a:lnTo>
                  <a:lnTo>
                    <a:pt x="190" y="192"/>
                  </a:lnTo>
                  <a:lnTo>
                    <a:pt x="166" y="215"/>
                  </a:lnTo>
                  <a:lnTo>
                    <a:pt x="142" y="235"/>
                  </a:lnTo>
                  <a:lnTo>
                    <a:pt x="142" y="219"/>
                  </a:lnTo>
                  <a:lnTo>
                    <a:pt x="142" y="219"/>
                  </a:lnTo>
                  <a:lnTo>
                    <a:pt x="162" y="203"/>
                  </a:lnTo>
                  <a:lnTo>
                    <a:pt x="184" y="184"/>
                  </a:lnTo>
                  <a:lnTo>
                    <a:pt x="184" y="184"/>
                  </a:lnTo>
                  <a:lnTo>
                    <a:pt x="205" y="159"/>
                  </a:lnTo>
                  <a:lnTo>
                    <a:pt x="223" y="136"/>
                  </a:lnTo>
                  <a:lnTo>
                    <a:pt x="239" y="113"/>
                  </a:lnTo>
                  <a:lnTo>
                    <a:pt x="250" y="92"/>
                  </a:lnTo>
                  <a:lnTo>
                    <a:pt x="258" y="71"/>
                  </a:lnTo>
                  <a:lnTo>
                    <a:pt x="260" y="63"/>
                  </a:lnTo>
                  <a:lnTo>
                    <a:pt x="261" y="55"/>
                  </a:lnTo>
                  <a:lnTo>
                    <a:pt x="261" y="47"/>
                  </a:lnTo>
                  <a:lnTo>
                    <a:pt x="260" y="40"/>
                  </a:lnTo>
                  <a:lnTo>
                    <a:pt x="258" y="35"/>
                  </a:lnTo>
                  <a:lnTo>
                    <a:pt x="254" y="29"/>
                  </a:lnTo>
                  <a:lnTo>
                    <a:pt x="254" y="29"/>
                  </a:lnTo>
                  <a:lnTo>
                    <a:pt x="254" y="29"/>
                  </a:lnTo>
                  <a:lnTo>
                    <a:pt x="250" y="27"/>
                  </a:lnTo>
                  <a:lnTo>
                    <a:pt x="246" y="24"/>
                  </a:lnTo>
                  <a:lnTo>
                    <a:pt x="241" y="23"/>
                  </a:lnTo>
                  <a:lnTo>
                    <a:pt x="235" y="23"/>
                  </a:lnTo>
                  <a:lnTo>
                    <a:pt x="223" y="23"/>
                  </a:lnTo>
                  <a:lnTo>
                    <a:pt x="209" y="27"/>
                  </a:lnTo>
                  <a:lnTo>
                    <a:pt x="195" y="32"/>
                  </a:lnTo>
                  <a:lnTo>
                    <a:pt x="177" y="40"/>
                  </a:lnTo>
                  <a:lnTo>
                    <a:pt x="159" y="51"/>
                  </a:lnTo>
                  <a:lnTo>
                    <a:pt x="142" y="65"/>
                  </a:lnTo>
                  <a:lnTo>
                    <a:pt x="142" y="50"/>
                  </a:lnTo>
                  <a:close/>
                  <a:moveTo>
                    <a:pt x="8" y="276"/>
                  </a:moveTo>
                  <a:lnTo>
                    <a:pt x="8" y="276"/>
                  </a:lnTo>
                  <a:lnTo>
                    <a:pt x="4" y="271"/>
                  </a:lnTo>
                  <a:lnTo>
                    <a:pt x="1" y="264"/>
                  </a:lnTo>
                  <a:lnTo>
                    <a:pt x="0" y="256"/>
                  </a:lnTo>
                  <a:lnTo>
                    <a:pt x="0" y="246"/>
                  </a:lnTo>
                  <a:lnTo>
                    <a:pt x="1" y="237"/>
                  </a:lnTo>
                  <a:lnTo>
                    <a:pt x="4" y="226"/>
                  </a:lnTo>
                  <a:lnTo>
                    <a:pt x="6" y="214"/>
                  </a:lnTo>
                  <a:lnTo>
                    <a:pt x="12" y="201"/>
                  </a:lnTo>
                  <a:lnTo>
                    <a:pt x="25" y="176"/>
                  </a:lnTo>
                  <a:lnTo>
                    <a:pt x="44" y="149"/>
                  </a:lnTo>
                  <a:lnTo>
                    <a:pt x="66" y="120"/>
                  </a:lnTo>
                  <a:lnTo>
                    <a:pt x="93" y="93"/>
                  </a:lnTo>
                  <a:lnTo>
                    <a:pt x="93" y="93"/>
                  </a:lnTo>
                  <a:lnTo>
                    <a:pt x="117" y="70"/>
                  </a:lnTo>
                  <a:lnTo>
                    <a:pt x="142" y="50"/>
                  </a:lnTo>
                  <a:lnTo>
                    <a:pt x="142" y="65"/>
                  </a:lnTo>
                  <a:lnTo>
                    <a:pt x="142" y="65"/>
                  </a:lnTo>
                  <a:lnTo>
                    <a:pt x="121" y="81"/>
                  </a:lnTo>
                  <a:lnTo>
                    <a:pt x="100" y="101"/>
                  </a:lnTo>
                  <a:lnTo>
                    <a:pt x="100" y="101"/>
                  </a:lnTo>
                  <a:lnTo>
                    <a:pt x="78" y="124"/>
                  </a:lnTo>
                  <a:lnTo>
                    <a:pt x="60" y="147"/>
                  </a:lnTo>
                  <a:lnTo>
                    <a:pt x="44" y="170"/>
                  </a:lnTo>
                  <a:lnTo>
                    <a:pt x="33" y="192"/>
                  </a:lnTo>
                  <a:lnTo>
                    <a:pt x="25" y="212"/>
                  </a:lnTo>
                  <a:lnTo>
                    <a:pt x="24" y="220"/>
                  </a:lnTo>
                  <a:lnTo>
                    <a:pt x="23" y="230"/>
                  </a:lnTo>
                  <a:lnTo>
                    <a:pt x="23" y="237"/>
                  </a:lnTo>
                  <a:lnTo>
                    <a:pt x="24" y="243"/>
                  </a:lnTo>
                  <a:lnTo>
                    <a:pt x="25" y="249"/>
                  </a:lnTo>
                  <a:lnTo>
                    <a:pt x="29" y="254"/>
                  </a:lnTo>
                  <a:lnTo>
                    <a:pt x="29" y="254"/>
                  </a:lnTo>
                  <a:lnTo>
                    <a:pt x="33" y="257"/>
                  </a:lnTo>
                  <a:lnTo>
                    <a:pt x="37" y="260"/>
                  </a:lnTo>
                  <a:lnTo>
                    <a:pt x="43" y="261"/>
                  </a:lnTo>
                  <a:lnTo>
                    <a:pt x="48" y="261"/>
                  </a:lnTo>
                  <a:lnTo>
                    <a:pt x="60" y="261"/>
                  </a:lnTo>
                  <a:lnTo>
                    <a:pt x="74" y="257"/>
                  </a:lnTo>
                  <a:lnTo>
                    <a:pt x="89" y="252"/>
                  </a:lnTo>
                  <a:lnTo>
                    <a:pt x="107" y="243"/>
                  </a:lnTo>
                  <a:lnTo>
                    <a:pt x="124" y="233"/>
                  </a:lnTo>
                  <a:lnTo>
                    <a:pt x="142" y="219"/>
                  </a:lnTo>
                  <a:lnTo>
                    <a:pt x="142" y="235"/>
                  </a:lnTo>
                  <a:lnTo>
                    <a:pt x="142" y="235"/>
                  </a:lnTo>
                  <a:lnTo>
                    <a:pt x="120" y="250"/>
                  </a:lnTo>
                  <a:lnTo>
                    <a:pt x="100" y="262"/>
                  </a:lnTo>
                  <a:lnTo>
                    <a:pt x="79" y="273"/>
                  </a:lnTo>
                  <a:lnTo>
                    <a:pt x="60" y="280"/>
                  </a:lnTo>
                  <a:lnTo>
                    <a:pt x="44" y="284"/>
                  </a:lnTo>
                  <a:lnTo>
                    <a:pt x="29" y="285"/>
                  </a:lnTo>
                  <a:lnTo>
                    <a:pt x="23" y="284"/>
                  </a:lnTo>
                  <a:lnTo>
                    <a:pt x="17" y="283"/>
                  </a:lnTo>
                  <a:lnTo>
                    <a:pt x="12" y="280"/>
                  </a:lnTo>
                  <a:lnTo>
                    <a:pt x="8" y="276"/>
                  </a:lnTo>
                  <a:lnTo>
                    <a:pt x="8" y="27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9" name="Freeform 125"/>
            <p:cNvSpPr/>
            <p:nvPr/>
          </p:nvSpPr>
          <p:spPr bwMode="auto">
            <a:xfrm>
              <a:off x="2365376" y="1966913"/>
              <a:ext cx="92075" cy="95250"/>
            </a:xfrm>
            <a:custGeom>
              <a:avLst/>
              <a:gdLst>
                <a:gd name="T0" fmla="*/ 0 w 58"/>
                <a:gd name="T1" fmla="*/ 30 h 60"/>
                <a:gd name="T2" fmla="*/ 0 w 58"/>
                <a:gd name="T3" fmla="*/ 30 h 60"/>
                <a:gd name="T4" fmla="*/ 1 w 58"/>
                <a:gd name="T5" fmla="*/ 24 h 60"/>
                <a:gd name="T6" fmla="*/ 3 w 58"/>
                <a:gd name="T7" fmla="*/ 19 h 60"/>
                <a:gd name="T8" fmla="*/ 5 w 58"/>
                <a:gd name="T9" fmla="*/ 14 h 60"/>
                <a:gd name="T10" fmla="*/ 9 w 58"/>
                <a:gd name="T11" fmla="*/ 10 h 60"/>
                <a:gd name="T12" fmla="*/ 13 w 58"/>
                <a:gd name="T13" fmla="*/ 6 h 60"/>
                <a:gd name="T14" fmla="*/ 18 w 58"/>
                <a:gd name="T15" fmla="*/ 3 h 60"/>
                <a:gd name="T16" fmla="*/ 24 w 58"/>
                <a:gd name="T17" fmla="*/ 1 h 60"/>
                <a:gd name="T18" fmla="*/ 30 w 58"/>
                <a:gd name="T19" fmla="*/ 0 h 60"/>
                <a:gd name="T20" fmla="*/ 30 w 58"/>
                <a:gd name="T21" fmla="*/ 0 h 60"/>
                <a:gd name="T22" fmla="*/ 35 w 58"/>
                <a:gd name="T23" fmla="*/ 1 h 60"/>
                <a:gd name="T24" fmla="*/ 41 w 58"/>
                <a:gd name="T25" fmla="*/ 3 h 60"/>
                <a:gd name="T26" fmla="*/ 46 w 58"/>
                <a:gd name="T27" fmla="*/ 6 h 60"/>
                <a:gd name="T28" fmla="*/ 50 w 58"/>
                <a:gd name="T29" fmla="*/ 10 h 60"/>
                <a:gd name="T30" fmla="*/ 54 w 58"/>
                <a:gd name="T31" fmla="*/ 14 h 60"/>
                <a:gd name="T32" fmla="*/ 57 w 58"/>
                <a:gd name="T33" fmla="*/ 19 h 60"/>
                <a:gd name="T34" fmla="*/ 58 w 58"/>
                <a:gd name="T35" fmla="*/ 24 h 60"/>
                <a:gd name="T36" fmla="*/ 58 w 58"/>
                <a:gd name="T37" fmla="*/ 30 h 60"/>
                <a:gd name="T38" fmla="*/ 58 w 58"/>
                <a:gd name="T39" fmla="*/ 30 h 60"/>
                <a:gd name="T40" fmla="*/ 58 w 58"/>
                <a:gd name="T41" fmla="*/ 35 h 60"/>
                <a:gd name="T42" fmla="*/ 57 w 58"/>
                <a:gd name="T43" fmla="*/ 41 h 60"/>
                <a:gd name="T44" fmla="*/ 54 w 58"/>
                <a:gd name="T45" fmla="*/ 46 h 60"/>
                <a:gd name="T46" fmla="*/ 50 w 58"/>
                <a:gd name="T47" fmla="*/ 50 h 60"/>
                <a:gd name="T48" fmla="*/ 46 w 58"/>
                <a:gd name="T49" fmla="*/ 54 h 60"/>
                <a:gd name="T50" fmla="*/ 41 w 58"/>
                <a:gd name="T51" fmla="*/ 57 h 60"/>
                <a:gd name="T52" fmla="*/ 35 w 58"/>
                <a:gd name="T53" fmla="*/ 58 h 60"/>
                <a:gd name="T54" fmla="*/ 30 w 58"/>
                <a:gd name="T55" fmla="*/ 60 h 60"/>
                <a:gd name="T56" fmla="*/ 30 w 58"/>
                <a:gd name="T57" fmla="*/ 60 h 60"/>
                <a:gd name="T58" fmla="*/ 24 w 58"/>
                <a:gd name="T59" fmla="*/ 58 h 60"/>
                <a:gd name="T60" fmla="*/ 18 w 58"/>
                <a:gd name="T61" fmla="*/ 57 h 60"/>
                <a:gd name="T62" fmla="*/ 13 w 58"/>
                <a:gd name="T63" fmla="*/ 54 h 60"/>
                <a:gd name="T64" fmla="*/ 9 w 58"/>
                <a:gd name="T65" fmla="*/ 50 h 60"/>
                <a:gd name="T66" fmla="*/ 5 w 58"/>
                <a:gd name="T67" fmla="*/ 46 h 60"/>
                <a:gd name="T68" fmla="*/ 3 w 58"/>
                <a:gd name="T69" fmla="*/ 41 h 60"/>
                <a:gd name="T70" fmla="*/ 1 w 58"/>
                <a:gd name="T71" fmla="*/ 35 h 60"/>
                <a:gd name="T72" fmla="*/ 0 w 58"/>
                <a:gd name="T73" fmla="*/ 30 h 60"/>
                <a:gd name="T74" fmla="*/ 0 w 58"/>
                <a:gd name="T7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 h="60">
                  <a:moveTo>
                    <a:pt x="0" y="30"/>
                  </a:moveTo>
                  <a:lnTo>
                    <a:pt x="0" y="30"/>
                  </a:lnTo>
                  <a:lnTo>
                    <a:pt x="1" y="24"/>
                  </a:lnTo>
                  <a:lnTo>
                    <a:pt x="3" y="19"/>
                  </a:lnTo>
                  <a:lnTo>
                    <a:pt x="5" y="14"/>
                  </a:lnTo>
                  <a:lnTo>
                    <a:pt x="9" y="10"/>
                  </a:lnTo>
                  <a:lnTo>
                    <a:pt x="13" y="6"/>
                  </a:lnTo>
                  <a:lnTo>
                    <a:pt x="18" y="3"/>
                  </a:lnTo>
                  <a:lnTo>
                    <a:pt x="24" y="1"/>
                  </a:lnTo>
                  <a:lnTo>
                    <a:pt x="30" y="0"/>
                  </a:lnTo>
                  <a:lnTo>
                    <a:pt x="30" y="0"/>
                  </a:lnTo>
                  <a:lnTo>
                    <a:pt x="35" y="1"/>
                  </a:lnTo>
                  <a:lnTo>
                    <a:pt x="41" y="3"/>
                  </a:lnTo>
                  <a:lnTo>
                    <a:pt x="46" y="6"/>
                  </a:lnTo>
                  <a:lnTo>
                    <a:pt x="50" y="10"/>
                  </a:lnTo>
                  <a:lnTo>
                    <a:pt x="54" y="14"/>
                  </a:lnTo>
                  <a:lnTo>
                    <a:pt x="57" y="19"/>
                  </a:lnTo>
                  <a:lnTo>
                    <a:pt x="58" y="24"/>
                  </a:lnTo>
                  <a:lnTo>
                    <a:pt x="58" y="30"/>
                  </a:lnTo>
                  <a:lnTo>
                    <a:pt x="58" y="30"/>
                  </a:lnTo>
                  <a:lnTo>
                    <a:pt x="58" y="35"/>
                  </a:lnTo>
                  <a:lnTo>
                    <a:pt x="57" y="41"/>
                  </a:lnTo>
                  <a:lnTo>
                    <a:pt x="54" y="46"/>
                  </a:lnTo>
                  <a:lnTo>
                    <a:pt x="50" y="50"/>
                  </a:lnTo>
                  <a:lnTo>
                    <a:pt x="46" y="54"/>
                  </a:lnTo>
                  <a:lnTo>
                    <a:pt x="41" y="57"/>
                  </a:lnTo>
                  <a:lnTo>
                    <a:pt x="35" y="58"/>
                  </a:lnTo>
                  <a:lnTo>
                    <a:pt x="30" y="60"/>
                  </a:lnTo>
                  <a:lnTo>
                    <a:pt x="30" y="60"/>
                  </a:lnTo>
                  <a:lnTo>
                    <a:pt x="24" y="58"/>
                  </a:lnTo>
                  <a:lnTo>
                    <a:pt x="18" y="57"/>
                  </a:lnTo>
                  <a:lnTo>
                    <a:pt x="13" y="54"/>
                  </a:lnTo>
                  <a:lnTo>
                    <a:pt x="9" y="50"/>
                  </a:lnTo>
                  <a:lnTo>
                    <a:pt x="5" y="46"/>
                  </a:lnTo>
                  <a:lnTo>
                    <a:pt x="3" y="41"/>
                  </a:lnTo>
                  <a:lnTo>
                    <a:pt x="1" y="35"/>
                  </a:lnTo>
                  <a:lnTo>
                    <a:pt x="0" y="30"/>
                  </a:lnTo>
                  <a:lnTo>
                    <a:pt x="0" y="3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9" name="组合 239"/>
          <p:cNvGrpSpPr/>
          <p:nvPr/>
        </p:nvGrpSpPr>
        <p:grpSpPr>
          <a:xfrm>
            <a:off x="679184" y="1726582"/>
            <a:ext cx="210956" cy="268075"/>
            <a:chOff x="1493838" y="1541463"/>
            <a:chExt cx="381000" cy="484187"/>
          </a:xfrm>
          <a:solidFill>
            <a:schemeClr val="accent1"/>
          </a:solidFill>
        </p:grpSpPr>
        <p:sp>
          <p:nvSpPr>
            <p:cNvPr id="241" name="Freeform 126"/>
            <p:cNvSpPr>
              <a:spLocks noEditPoints="1"/>
            </p:cNvSpPr>
            <p:nvPr/>
          </p:nvSpPr>
          <p:spPr bwMode="auto">
            <a:xfrm>
              <a:off x="1493838" y="1546225"/>
              <a:ext cx="254000" cy="479425"/>
            </a:xfrm>
            <a:custGeom>
              <a:avLst/>
              <a:gdLst>
                <a:gd name="T0" fmla="*/ 160 w 160"/>
                <a:gd name="T1" fmla="*/ 0 h 302"/>
                <a:gd name="T2" fmla="*/ 160 w 160"/>
                <a:gd name="T3" fmla="*/ 302 h 302"/>
                <a:gd name="T4" fmla="*/ 94 w 160"/>
                <a:gd name="T5" fmla="*/ 302 h 302"/>
                <a:gd name="T6" fmla="*/ 94 w 160"/>
                <a:gd name="T7" fmla="*/ 261 h 302"/>
                <a:gd name="T8" fmla="*/ 136 w 160"/>
                <a:gd name="T9" fmla="*/ 261 h 302"/>
                <a:gd name="T10" fmla="*/ 136 w 160"/>
                <a:gd name="T11" fmla="*/ 116 h 302"/>
                <a:gd name="T12" fmla="*/ 136 w 160"/>
                <a:gd name="T13" fmla="*/ 116 h 302"/>
                <a:gd name="T14" fmla="*/ 94 w 160"/>
                <a:gd name="T15" fmla="*/ 189 h 302"/>
                <a:gd name="T16" fmla="*/ 94 w 160"/>
                <a:gd name="T17" fmla="*/ 124 h 302"/>
                <a:gd name="T18" fmla="*/ 160 w 160"/>
                <a:gd name="T19" fmla="*/ 0 h 302"/>
                <a:gd name="T20" fmla="*/ 94 w 160"/>
                <a:gd name="T21" fmla="*/ 302 h 302"/>
                <a:gd name="T22" fmla="*/ 0 w 160"/>
                <a:gd name="T23" fmla="*/ 302 h 302"/>
                <a:gd name="T24" fmla="*/ 94 w 160"/>
                <a:gd name="T25" fmla="*/ 124 h 302"/>
                <a:gd name="T26" fmla="*/ 94 w 160"/>
                <a:gd name="T27" fmla="*/ 189 h 302"/>
                <a:gd name="T28" fmla="*/ 53 w 160"/>
                <a:gd name="T29" fmla="*/ 261 h 302"/>
                <a:gd name="T30" fmla="*/ 94 w 160"/>
                <a:gd name="T31" fmla="*/ 261 h 302"/>
                <a:gd name="T32" fmla="*/ 94 w 160"/>
                <a:gd name="T33"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 h="302">
                  <a:moveTo>
                    <a:pt x="160" y="0"/>
                  </a:moveTo>
                  <a:lnTo>
                    <a:pt x="160" y="302"/>
                  </a:lnTo>
                  <a:lnTo>
                    <a:pt x="94" y="302"/>
                  </a:lnTo>
                  <a:lnTo>
                    <a:pt x="94" y="261"/>
                  </a:lnTo>
                  <a:lnTo>
                    <a:pt x="136" y="261"/>
                  </a:lnTo>
                  <a:lnTo>
                    <a:pt x="136" y="116"/>
                  </a:lnTo>
                  <a:lnTo>
                    <a:pt x="136" y="116"/>
                  </a:lnTo>
                  <a:lnTo>
                    <a:pt x="94" y="189"/>
                  </a:lnTo>
                  <a:lnTo>
                    <a:pt x="94" y="124"/>
                  </a:lnTo>
                  <a:lnTo>
                    <a:pt x="160" y="0"/>
                  </a:lnTo>
                  <a:close/>
                  <a:moveTo>
                    <a:pt x="94" y="302"/>
                  </a:moveTo>
                  <a:lnTo>
                    <a:pt x="0" y="302"/>
                  </a:lnTo>
                  <a:lnTo>
                    <a:pt x="94" y="124"/>
                  </a:lnTo>
                  <a:lnTo>
                    <a:pt x="94" y="189"/>
                  </a:lnTo>
                  <a:lnTo>
                    <a:pt x="53" y="261"/>
                  </a:lnTo>
                  <a:lnTo>
                    <a:pt x="94" y="261"/>
                  </a:lnTo>
                  <a:lnTo>
                    <a:pt x="94" y="30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2" name="Rectangle 127"/>
            <p:cNvSpPr>
              <a:spLocks noChangeArrowheads="1"/>
            </p:cNvSpPr>
            <p:nvPr/>
          </p:nvSpPr>
          <p:spPr bwMode="auto">
            <a:xfrm>
              <a:off x="1811338" y="1541463"/>
              <a:ext cx="63500" cy="47148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43" name="Freeform 128"/>
          <p:cNvSpPr>
            <a:spLocks noEditPoints="1"/>
          </p:cNvSpPr>
          <p:nvPr/>
        </p:nvSpPr>
        <p:spPr bwMode="auto">
          <a:xfrm>
            <a:off x="1740116" y="3037073"/>
            <a:ext cx="281275" cy="219734"/>
          </a:xfrm>
          <a:custGeom>
            <a:avLst/>
            <a:gdLst>
              <a:gd name="T0" fmla="*/ 298 w 320"/>
              <a:gd name="T1" fmla="*/ 57 h 250"/>
              <a:gd name="T2" fmla="*/ 320 w 320"/>
              <a:gd name="T3" fmla="*/ 138 h 250"/>
              <a:gd name="T4" fmla="*/ 303 w 320"/>
              <a:gd name="T5" fmla="*/ 212 h 250"/>
              <a:gd name="T6" fmla="*/ 271 w 320"/>
              <a:gd name="T7" fmla="*/ 245 h 250"/>
              <a:gd name="T8" fmla="*/ 263 w 320"/>
              <a:gd name="T9" fmla="*/ 233 h 250"/>
              <a:gd name="T10" fmla="*/ 279 w 320"/>
              <a:gd name="T11" fmla="*/ 214 h 250"/>
              <a:gd name="T12" fmla="*/ 276 w 320"/>
              <a:gd name="T13" fmla="*/ 191 h 250"/>
              <a:gd name="T14" fmla="*/ 261 w 320"/>
              <a:gd name="T15" fmla="*/ 165 h 250"/>
              <a:gd name="T16" fmla="*/ 287 w 320"/>
              <a:gd name="T17" fmla="*/ 165 h 250"/>
              <a:gd name="T18" fmla="*/ 299 w 320"/>
              <a:gd name="T19" fmla="*/ 153 h 250"/>
              <a:gd name="T20" fmla="*/ 299 w 320"/>
              <a:gd name="T21" fmla="*/ 126 h 250"/>
              <a:gd name="T22" fmla="*/ 283 w 320"/>
              <a:gd name="T23" fmla="*/ 112 h 250"/>
              <a:gd name="T24" fmla="*/ 261 w 320"/>
              <a:gd name="T25" fmla="*/ 100 h 250"/>
              <a:gd name="T26" fmla="*/ 278 w 320"/>
              <a:gd name="T27" fmla="*/ 96 h 250"/>
              <a:gd name="T28" fmla="*/ 287 w 320"/>
              <a:gd name="T29" fmla="*/ 74 h 250"/>
              <a:gd name="T30" fmla="*/ 280 w 320"/>
              <a:gd name="T31" fmla="*/ 58 h 250"/>
              <a:gd name="T32" fmla="*/ 238 w 320"/>
              <a:gd name="T33" fmla="*/ 8 h 250"/>
              <a:gd name="T34" fmla="*/ 261 w 320"/>
              <a:gd name="T35" fmla="*/ 50 h 250"/>
              <a:gd name="T36" fmla="*/ 242 w 320"/>
              <a:gd name="T37" fmla="*/ 59 h 250"/>
              <a:gd name="T38" fmla="*/ 238 w 320"/>
              <a:gd name="T39" fmla="*/ 34 h 250"/>
              <a:gd name="T40" fmla="*/ 261 w 320"/>
              <a:gd name="T41" fmla="*/ 247 h 250"/>
              <a:gd name="T42" fmla="*/ 244 w 320"/>
              <a:gd name="T43" fmla="*/ 235 h 250"/>
              <a:gd name="T44" fmla="*/ 261 w 320"/>
              <a:gd name="T45" fmla="*/ 247 h 250"/>
              <a:gd name="T46" fmla="*/ 261 w 320"/>
              <a:gd name="T47" fmla="*/ 113 h 250"/>
              <a:gd name="T48" fmla="*/ 245 w 320"/>
              <a:gd name="T49" fmla="*/ 135 h 250"/>
              <a:gd name="T50" fmla="*/ 252 w 320"/>
              <a:gd name="T51" fmla="*/ 155 h 250"/>
              <a:gd name="T52" fmla="*/ 256 w 320"/>
              <a:gd name="T53" fmla="*/ 174 h 250"/>
              <a:gd name="T54" fmla="*/ 238 w 320"/>
              <a:gd name="T55" fmla="*/ 82 h 250"/>
              <a:gd name="T56" fmla="*/ 255 w 320"/>
              <a:gd name="T57" fmla="*/ 100 h 250"/>
              <a:gd name="T58" fmla="*/ 238 w 320"/>
              <a:gd name="T59" fmla="*/ 8 h 250"/>
              <a:gd name="T60" fmla="*/ 234 w 320"/>
              <a:gd name="T61" fmla="*/ 20 h 250"/>
              <a:gd name="T62" fmla="*/ 219 w 320"/>
              <a:gd name="T63" fmla="*/ 2 h 250"/>
              <a:gd name="T64" fmla="*/ 219 w 320"/>
              <a:gd name="T65" fmla="*/ 215 h 250"/>
              <a:gd name="T66" fmla="*/ 229 w 320"/>
              <a:gd name="T67" fmla="*/ 227 h 250"/>
              <a:gd name="T68" fmla="*/ 238 w 320"/>
              <a:gd name="T69" fmla="*/ 39 h 250"/>
              <a:gd name="T70" fmla="*/ 238 w 320"/>
              <a:gd name="T71" fmla="*/ 174 h 250"/>
              <a:gd name="T72" fmla="*/ 226 w 320"/>
              <a:gd name="T73" fmla="*/ 184 h 250"/>
              <a:gd name="T74" fmla="*/ 225 w 320"/>
              <a:gd name="T75" fmla="*/ 51 h 250"/>
              <a:gd name="T76" fmla="*/ 238 w 320"/>
              <a:gd name="T77" fmla="*/ 39 h 250"/>
              <a:gd name="T78" fmla="*/ 134 w 320"/>
              <a:gd name="T79" fmla="*/ 8 h 250"/>
              <a:gd name="T80" fmla="*/ 219 w 320"/>
              <a:gd name="T81" fmla="*/ 2 h 250"/>
              <a:gd name="T82" fmla="*/ 211 w 320"/>
              <a:gd name="T83" fmla="*/ 16 h 250"/>
              <a:gd name="T84" fmla="*/ 203 w 320"/>
              <a:gd name="T85" fmla="*/ 42 h 250"/>
              <a:gd name="T86" fmla="*/ 219 w 320"/>
              <a:gd name="T87" fmla="*/ 53 h 250"/>
              <a:gd name="T88" fmla="*/ 218 w 320"/>
              <a:gd name="T89" fmla="*/ 210 h 250"/>
              <a:gd name="T90" fmla="*/ 194 w 320"/>
              <a:gd name="T91" fmla="*/ 230 h 250"/>
              <a:gd name="T92" fmla="*/ 125 w 320"/>
              <a:gd name="T93" fmla="*/ 192 h 250"/>
              <a:gd name="T94" fmla="*/ 68 w 320"/>
              <a:gd name="T95" fmla="*/ 164 h 250"/>
              <a:gd name="T96" fmla="*/ 84 w 320"/>
              <a:gd name="T97" fmla="*/ 159 h 250"/>
              <a:gd name="T98" fmla="*/ 104 w 320"/>
              <a:gd name="T99" fmla="*/ 131 h 250"/>
              <a:gd name="T100" fmla="*/ 95 w 320"/>
              <a:gd name="T101" fmla="*/ 100 h 250"/>
              <a:gd name="T102" fmla="*/ 0 w 320"/>
              <a:gd name="T103" fmla="*/ 136 h 250"/>
              <a:gd name="T104" fmla="*/ 5 w 320"/>
              <a:gd name="T105" fmla="*/ 96 h 250"/>
              <a:gd name="T106" fmla="*/ 45 w 320"/>
              <a:gd name="T107" fmla="*/ 44 h 250"/>
              <a:gd name="T108" fmla="*/ 68 w 320"/>
              <a:gd name="T109" fmla="*/ 88 h 250"/>
              <a:gd name="T110" fmla="*/ 38 w 320"/>
              <a:gd name="T111" fmla="*/ 101 h 250"/>
              <a:gd name="T112" fmla="*/ 31 w 320"/>
              <a:gd name="T113" fmla="*/ 135 h 250"/>
              <a:gd name="T114" fmla="*/ 57 w 320"/>
              <a:gd name="T115" fmla="*/ 162 h 250"/>
              <a:gd name="T116" fmla="*/ 42 w 320"/>
              <a:gd name="T117" fmla="*/ 189 h 250"/>
              <a:gd name="T118" fmla="*/ 3 w 320"/>
              <a:gd name="T119" fmla="*/ 1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0" h="250">
                <a:moveTo>
                  <a:pt x="261" y="19"/>
                </a:moveTo>
                <a:lnTo>
                  <a:pt x="261" y="19"/>
                </a:lnTo>
                <a:lnTo>
                  <a:pt x="276" y="30"/>
                </a:lnTo>
                <a:lnTo>
                  <a:pt x="288" y="42"/>
                </a:lnTo>
                <a:lnTo>
                  <a:pt x="298" y="57"/>
                </a:lnTo>
                <a:lnTo>
                  <a:pt x="306" y="71"/>
                </a:lnTo>
                <a:lnTo>
                  <a:pt x="312" y="88"/>
                </a:lnTo>
                <a:lnTo>
                  <a:pt x="316" y="104"/>
                </a:lnTo>
                <a:lnTo>
                  <a:pt x="318" y="120"/>
                </a:lnTo>
                <a:lnTo>
                  <a:pt x="320" y="138"/>
                </a:lnTo>
                <a:lnTo>
                  <a:pt x="320" y="154"/>
                </a:lnTo>
                <a:lnTo>
                  <a:pt x="317" y="170"/>
                </a:lnTo>
                <a:lnTo>
                  <a:pt x="314" y="185"/>
                </a:lnTo>
                <a:lnTo>
                  <a:pt x="310" y="200"/>
                </a:lnTo>
                <a:lnTo>
                  <a:pt x="303" y="212"/>
                </a:lnTo>
                <a:lnTo>
                  <a:pt x="297" y="223"/>
                </a:lnTo>
                <a:lnTo>
                  <a:pt x="290" y="233"/>
                </a:lnTo>
                <a:lnTo>
                  <a:pt x="282" y="239"/>
                </a:lnTo>
                <a:lnTo>
                  <a:pt x="282" y="239"/>
                </a:lnTo>
                <a:lnTo>
                  <a:pt x="271" y="245"/>
                </a:lnTo>
                <a:lnTo>
                  <a:pt x="261" y="247"/>
                </a:lnTo>
                <a:lnTo>
                  <a:pt x="261" y="233"/>
                </a:lnTo>
                <a:lnTo>
                  <a:pt x="261" y="233"/>
                </a:lnTo>
                <a:lnTo>
                  <a:pt x="263" y="233"/>
                </a:lnTo>
                <a:lnTo>
                  <a:pt x="263" y="233"/>
                </a:lnTo>
                <a:lnTo>
                  <a:pt x="263" y="233"/>
                </a:lnTo>
                <a:lnTo>
                  <a:pt x="268" y="229"/>
                </a:lnTo>
                <a:lnTo>
                  <a:pt x="272" y="224"/>
                </a:lnTo>
                <a:lnTo>
                  <a:pt x="276" y="219"/>
                </a:lnTo>
                <a:lnTo>
                  <a:pt x="279" y="214"/>
                </a:lnTo>
                <a:lnTo>
                  <a:pt x="280" y="208"/>
                </a:lnTo>
                <a:lnTo>
                  <a:pt x="280" y="203"/>
                </a:lnTo>
                <a:lnTo>
                  <a:pt x="279" y="196"/>
                </a:lnTo>
                <a:lnTo>
                  <a:pt x="276" y="191"/>
                </a:lnTo>
                <a:lnTo>
                  <a:pt x="276" y="191"/>
                </a:lnTo>
                <a:lnTo>
                  <a:pt x="274" y="185"/>
                </a:lnTo>
                <a:lnTo>
                  <a:pt x="271" y="181"/>
                </a:lnTo>
                <a:lnTo>
                  <a:pt x="267" y="178"/>
                </a:lnTo>
                <a:lnTo>
                  <a:pt x="261" y="176"/>
                </a:lnTo>
                <a:lnTo>
                  <a:pt x="261" y="165"/>
                </a:lnTo>
                <a:lnTo>
                  <a:pt x="261" y="165"/>
                </a:lnTo>
                <a:lnTo>
                  <a:pt x="268" y="168"/>
                </a:lnTo>
                <a:lnTo>
                  <a:pt x="275" y="168"/>
                </a:lnTo>
                <a:lnTo>
                  <a:pt x="280" y="168"/>
                </a:lnTo>
                <a:lnTo>
                  <a:pt x="287" y="165"/>
                </a:lnTo>
                <a:lnTo>
                  <a:pt x="287" y="165"/>
                </a:lnTo>
                <a:lnTo>
                  <a:pt x="287" y="165"/>
                </a:lnTo>
                <a:lnTo>
                  <a:pt x="293" y="162"/>
                </a:lnTo>
                <a:lnTo>
                  <a:pt x="297" y="158"/>
                </a:lnTo>
                <a:lnTo>
                  <a:pt x="299" y="153"/>
                </a:lnTo>
                <a:lnTo>
                  <a:pt x="302" y="149"/>
                </a:lnTo>
                <a:lnTo>
                  <a:pt x="303" y="143"/>
                </a:lnTo>
                <a:lnTo>
                  <a:pt x="303" y="136"/>
                </a:lnTo>
                <a:lnTo>
                  <a:pt x="302" y="131"/>
                </a:lnTo>
                <a:lnTo>
                  <a:pt x="299" y="126"/>
                </a:lnTo>
                <a:lnTo>
                  <a:pt x="299" y="126"/>
                </a:lnTo>
                <a:lnTo>
                  <a:pt x="297" y="122"/>
                </a:lnTo>
                <a:lnTo>
                  <a:pt x="293" y="118"/>
                </a:lnTo>
                <a:lnTo>
                  <a:pt x="288" y="113"/>
                </a:lnTo>
                <a:lnTo>
                  <a:pt x="283" y="112"/>
                </a:lnTo>
                <a:lnTo>
                  <a:pt x="279" y="111"/>
                </a:lnTo>
                <a:lnTo>
                  <a:pt x="272" y="109"/>
                </a:lnTo>
                <a:lnTo>
                  <a:pt x="267" y="111"/>
                </a:lnTo>
                <a:lnTo>
                  <a:pt x="261" y="112"/>
                </a:lnTo>
                <a:lnTo>
                  <a:pt x="261" y="100"/>
                </a:lnTo>
                <a:lnTo>
                  <a:pt x="261" y="100"/>
                </a:lnTo>
                <a:lnTo>
                  <a:pt x="268" y="100"/>
                </a:lnTo>
                <a:lnTo>
                  <a:pt x="274" y="99"/>
                </a:lnTo>
                <a:lnTo>
                  <a:pt x="274" y="99"/>
                </a:lnTo>
                <a:lnTo>
                  <a:pt x="278" y="96"/>
                </a:lnTo>
                <a:lnTo>
                  <a:pt x="282" y="92"/>
                </a:lnTo>
                <a:lnTo>
                  <a:pt x="284" y="88"/>
                </a:lnTo>
                <a:lnTo>
                  <a:pt x="286" y="84"/>
                </a:lnTo>
                <a:lnTo>
                  <a:pt x="287" y="78"/>
                </a:lnTo>
                <a:lnTo>
                  <a:pt x="287" y="74"/>
                </a:lnTo>
                <a:lnTo>
                  <a:pt x="286" y="69"/>
                </a:lnTo>
                <a:lnTo>
                  <a:pt x="284" y="63"/>
                </a:lnTo>
                <a:lnTo>
                  <a:pt x="284" y="63"/>
                </a:lnTo>
                <a:lnTo>
                  <a:pt x="284" y="63"/>
                </a:lnTo>
                <a:lnTo>
                  <a:pt x="280" y="58"/>
                </a:lnTo>
                <a:lnTo>
                  <a:pt x="275" y="54"/>
                </a:lnTo>
                <a:lnTo>
                  <a:pt x="270" y="51"/>
                </a:lnTo>
                <a:lnTo>
                  <a:pt x="261" y="50"/>
                </a:lnTo>
                <a:lnTo>
                  <a:pt x="261" y="19"/>
                </a:lnTo>
                <a:close/>
                <a:moveTo>
                  <a:pt x="238" y="8"/>
                </a:moveTo>
                <a:lnTo>
                  <a:pt x="238" y="8"/>
                </a:lnTo>
                <a:lnTo>
                  <a:pt x="251" y="12"/>
                </a:lnTo>
                <a:lnTo>
                  <a:pt x="261" y="19"/>
                </a:lnTo>
                <a:lnTo>
                  <a:pt x="261" y="50"/>
                </a:lnTo>
                <a:lnTo>
                  <a:pt x="261" y="50"/>
                </a:lnTo>
                <a:lnTo>
                  <a:pt x="256" y="50"/>
                </a:lnTo>
                <a:lnTo>
                  <a:pt x="251" y="53"/>
                </a:lnTo>
                <a:lnTo>
                  <a:pt x="251" y="53"/>
                </a:lnTo>
                <a:lnTo>
                  <a:pt x="247" y="55"/>
                </a:lnTo>
                <a:lnTo>
                  <a:pt x="242" y="59"/>
                </a:lnTo>
                <a:lnTo>
                  <a:pt x="240" y="63"/>
                </a:lnTo>
                <a:lnTo>
                  <a:pt x="238" y="67"/>
                </a:lnTo>
                <a:lnTo>
                  <a:pt x="238" y="39"/>
                </a:lnTo>
                <a:lnTo>
                  <a:pt x="238" y="39"/>
                </a:lnTo>
                <a:lnTo>
                  <a:pt x="238" y="34"/>
                </a:lnTo>
                <a:lnTo>
                  <a:pt x="238" y="27"/>
                </a:lnTo>
                <a:lnTo>
                  <a:pt x="238" y="8"/>
                </a:lnTo>
                <a:lnTo>
                  <a:pt x="238" y="8"/>
                </a:lnTo>
                <a:close/>
                <a:moveTo>
                  <a:pt x="261" y="247"/>
                </a:moveTo>
                <a:lnTo>
                  <a:pt x="261" y="247"/>
                </a:lnTo>
                <a:lnTo>
                  <a:pt x="249" y="250"/>
                </a:lnTo>
                <a:lnTo>
                  <a:pt x="238" y="250"/>
                </a:lnTo>
                <a:lnTo>
                  <a:pt x="238" y="233"/>
                </a:lnTo>
                <a:lnTo>
                  <a:pt x="238" y="233"/>
                </a:lnTo>
                <a:lnTo>
                  <a:pt x="244" y="235"/>
                </a:lnTo>
                <a:lnTo>
                  <a:pt x="249" y="235"/>
                </a:lnTo>
                <a:lnTo>
                  <a:pt x="256" y="235"/>
                </a:lnTo>
                <a:lnTo>
                  <a:pt x="261" y="233"/>
                </a:lnTo>
                <a:lnTo>
                  <a:pt x="261" y="247"/>
                </a:lnTo>
                <a:lnTo>
                  <a:pt x="261" y="247"/>
                </a:lnTo>
                <a:close/>
                <a:moveTo>
                  <a:pt x="261" y="100"/>
                </a:moveTo>
                <a:lnTo>
                  <a:pt x="261" y="112"/>
                </a:lnTo>
                <a:lnTo>
                  <a:pt x="261" y="112"/>
                </a:lnTo>
                <a:lnTo>
                  <a:pt x="261" y="113"/>
                </a:lnTo>
                <a:lnTo>
                  <a:pt x="261" y="113"/>
                </a:lnTo>
                <a:lnTo>
                  <a:pt x="256" y="116"/>
                </a:lnTo>
                <a:lnTo>
                  <a:pt x="252" y="120"/>
                </a:lnTo>
                <a:lnTo>
                  <a:pt x="249" y="124"/>
                </a:lnTo>
                <a:lnTo>
                  <a:pt x="247" y="130"/>
                </a:lnTo>
                <a:lnTo>
                  <a:pt x="245" y="135"/>
                </a:lnTo>
                <a:lnTo>
                  <a:pt x="245" y="141"/>
                </a:lnTo>
                <a:lnTo>
                  <a:pt x="247" y="146"/>
                </a:lnTo>
                <a:lnTo>
                  <a:pt x="249" y="151"/>
                </a:lnTo>
                <a:lnTo>
                  <a:pt x="249" y="151"/>
                </a:lnTo>
                <a:lnTo>
                  <a:pt x="252" y="155"/>
                </a:lnTo>
                <a:lnTo>
                  <a:pt x="255" y="159"/>
                </a:lnTo>
                <a:lnTo>
                  <a:pt x="261" y="165"/>
                </a:lnTo>
                <a:lnTo>
                  <a:pt x="261" y="176"/>
                </a:lnTo>
                <a:lnTo>
                  <a:pt x="261" y="176"/>
                </a:lnTo>
                <a:lnTo>
                  <a:pt x="256" y="174"/>
                </a:lnTo>
                <a:lnTo>
                  <a:pt x="251" y="173"/>
                </a:lnTo>
                <a:lnTo>
                  <a:pt x="244" y="173"/>
                </a:lnTo>
                <a:lnTo>
                  <a:pt x="238" y="174"/>
                </a:lnTo>
                <a:lnTo>
                  <a:pt x="238" y="82"/>
                </a:lnTo>
                <a:lnTo>
                  <a:pt x="238" y="82"/>
                </a:lnTo>
                <a:lnTo>
                  <a:pt x="240" y="86"/>
                </a:lnTo>
                <a:lnTo>
                  <a:pt x="240" y="86"/>
                </a:lnTo>
                <a:lnTo>
                  <a:pt x="244" y="92"/>
                </a:lnTo>
                <a:lnTo>
                  <a:pt x="249" y="97"/>
                </a:lnTo>
                <a:lnTo>
                  <a:pt x="255" y="100"/>
                </a:lnTo>
                <a:lnTo>
                  <a:pt x="261" y="100"/>
                </a:lnTo>
                <a:lnTo>
                  <a:pt x="261" y="100"/>
                </a:lnTo>
                <a:close/>
                <a:moveTo>
                  <a:pt x="219" y="2"/>
                </a:moveTo>
                <a:lnTo>
                  <a:pt x="219" y="2"/>
                </a:lnTo>
                <a:lnTo>
                  <a:pt x="238" y="8"/>
                </a:lnTo>
                <a:lnTo>
                  <a:pt x="238" y="27"/>
                </a:lnTo>
                <a:lnTo>
                  <a:pt x="238" y="27"/>
                </a:lnTo>
                <a:lnTo>
                  <a:pt x="237" y="24"/>
                </a:lnTo>
                <a:lnTo>
                  <a:pt x="237" y="24"/>
                </a:lnTo>
                <a:lnTo>
                  <a:pt x="234" y="20"/>
                </a:lnTo>
                <a:lnTo>
                  <a:pt x="230" y="17"/>
                </a:lnTo>
                <a:lnTo>
                  <a:pt x="225" y="15"/>
                </a:lnTo>
                <a:lnTo>
                  <a:pt x="219" y="15"/>
                </a:lnTo>
                <a:lnTo>
                  <a:pt x="219" y="2"/>
                </a:lnTo>
                <a:lnTo>
                  <a:pt x="219" y="2"/>
                </a:lnTo>
                <a:close/>
                <a:moveTo>
                  <a:pt x="238" y="250"/>
                </a:moveTo>
                <a:lnTo>
                  <a:pt x="238" y="250"/>
                </a:lnTo>
                <a:lnTo>
                  <a:pt x="229" y="247"/>
                </a:lnTo>
                <a:lnTo>
                  <a:pt x="219" y="245"/>
                </a:lnTo>
                <a:lnTo>
                  <a:pt x="219" y="215"/>
                </a:lnTo>
                <a:lnTo>
                  <a:pt x="219" y="215"/>
                </a:lnTo>
                <a:lnTo>
                  <a:pt x="221" y="218"/>
                </a:lnTo>
                <a:lnTo>
                  <a:pt x="221" y="218"/>
                </a:lnTo>
                <a:lnTo>
                  <a:pt x="225" y="223"/>
                </a:lnTo>
                <a:lnTo>
                  <a:pt x="229" y="227"/>
                </a:lnTo>
                <a:lnTo>
                  <a:pt x="233" y="231"/>
                </a:lnTo>
                <a:lnTo>
                  <a:pt x="238" y="233"/>
                </a:lnTo>
                <a:lnTo>
                  <a:pt x="238" y="250"/>
                </a:lnTo>
                <a:lnTo>
                  <a:pt x="238" y="250"/>
                </a:lnTo>
                <a:close/>
                <a:moveTo>
                  <a:pt x="238" y="39"/>
                </a:moveTo>
                <a:lnTo>
                  <a:pt x="238" y="67"/>
                </a:lnTo>
                <a:lnTo>
                  <a:pt x="238" y="67"/>
                </a:lnTo>
                <a:lnTo>
                  <a:pt x="237" y="74"/>
                </a:lnTo>
                <a:lnTo>
                  <a:pt x="238" y="82"/>
                </a:lnTo>
                <a:lnTo>
                  <a:pt x="238" y="174"/>
                </a:lnTo>
                <a:lnTo>
                  <a:pt x="238" y="174"/>
                </a:lnTo>
                <a:lnTo>
                  <a:pt x="236" y="176"/>
                </a:lnTo>
                <a:lnTo>
                  <a:pt x="236" y="176"/>
                </a:lnTo>
                <a:lnTo>
                  <a:pt x="230" y="180"/>
                </a:lnTo>
                <a:lnTo>
                  <a:pt x="226" y="184"/>
                </a:lnTo>
                <a:lnTo>
                  <a:pt x="222" y="188"/>
                </a:lnTo>
                <a:lnTo>
                  <a:pt x="219" y="193"/>
                </a:lnTo>
                <a:lnTo>
                  <a:pt x="219" y="53"/>
                </a:lnTo>
                <a:lnTo>
                  <a:pt x="219" y="53"/>
                </a:lnTo>
                <a:lnTo>
                  <a:pt x="225" y="51"/>
                </a:lnTo>
                <a:lnTo>
                  <a:pt x="229" y="50"/>
                </a:lnTo>
                <a:lnTo>
                  <a:pt x="229" y="50"/>
                </a:lnTo>
                <a:lnTo>
                  <a:pt x="234" y="46"/>
                </a:lnTo>
                <a:lnTo>
                  <a:pt x="238" y="39"/>
                </a:lnTo>
                <a:lnTo>
                  <a:pt x="238" y="39"/>
                </a:lnTo>
                <a:close/>
                <a:moveTo>
                  <a:pt x="68" y="31"/>
                </a:moveTo>
                <a:lnTo>
                  <a:pt x="68" y="31"/>
                </a:lnTo>
                <a:lnTo>
                  <a:pt x="91" y="21"/>
                </a:lnTo>
                <a:lnTo>
                  <a:pt x="112" y="13"/>
                </a:lnTo>
                <a:lnTo>
                  <a:pt x="134" y="8"/>
                </a:lnTo>
                <a:lnTo>
                  <a:pt x="153" y="4"/>
                </a:lnTo>
                <a:lnTo>
                  <a:pt x="172" y="1"/>
                </a:lnTo>
                <a:lnTo>
                  <a:pt x="190" y="0"/>
                </a:lnTo>
                <a:lnTo>
                  <a:pt x="205" y="1"/>
                </a:lnTo>
                <a:lnTo>
                  <a:pt x="219" y="2"/>
                </a:lnTo>
                <a:lnTo>
                  <a:pt x="219" y="15"/>
                </a:lnTo>
                <a:lnTo>
                  <a:pt x="219" y="15"/>
                </a:lnTo>
                <a:lnTo>
                  <a:pt x="215" y="15"/>
                </a:lnTo>
                <a:lnTo>
                  <a:pt x="211" y="16"/>
                </a:lnTo>
                <a:lnTo>
                  <a:pt x="211" y="16"/>
                </a:lnTo>
                <a:lnTo>
                  <a:pt x="211" y="16"/>
                </a:lnTo>
                <a:lnTo>
                  <a:pt x="206" y="20"/>
                </a:lnTo>
                <a:lnTo>
                  <a:pt x="202" y="27"/>
                </a:lnTo>
                <a:lnTo>
                  <a:pt x="200" y="34"/>
                </a:lnTo>
                <a:lnTo>
                  <a:pt x="203" y="42"/>
                </a:lnTo>
                <a:lnTo>
                  <a:pt x="203" y="42"/>
                </a:lnTo>
                <a:lnTo>
                  <a:pt x="206" y="46"/>
                </a:lnTo>
                <a:lnTo>
                  <a:pt x="210" y="50"/>
                </a:lnTo>
                <a:lnTo>
                  <a:pt x="215" y="51"/>
                </a:lnTo>
                <a:lnTo>
                  <a:pt x="219" y="53"/>
                </a:lnTo>
                <a:lnTo>
                  <a:pt x="219" y="193"/>
                </a:lnTo>
                <a:lnTo>
                  <a:pt x="219" y="193"/>
                </a:lnTo>
                <a:lnTo>
                  <a:pt x="218" y="199"/>
                </a:lnTo>
                <a:lnTo>
                  <a:pt x="218" y="204"/>
                </a:lnTo>
                <a:lnTo>
                  <a:pt x="218" y="210"/>
                </a:lnTo>
                <a:lnTo>
                  <a:pt x="219" y="215"/>
                </a:lnTo>
                <a:lnTo>
                  <a:pt x="219" y="245"/>
                </a:lnTo>
                <a:lnTo>
                  <a:pt x="219" y="245"/>
                </a:lnTo>
                <a:lnTo>
                  <a:pt x="207" y="238"/>
                </a:lnTo>
                <a:lnTo>
                  <a:pt x="194" y="230"/>
                </a:lnTo>
                <a:lnTo>
                  <a:pt x="169" y="212"/>
                </a:lnTo>
                <a:lnTo>
                  <a:pt x="157" y="203"/>
                </a:lnTo>
                <a:lnTo>
                  <a:pt x="145" y="196"/>
                </a:lnTo>
                <a:lnTo>
                  <a:pt x="131" y="192"/>
                </a:lnTo>
                <a:lnTo>
                  <a:pt x="125" y="192"/>
                </a:lnTo>
                <a:lnTo>
                  <a:pt x="118" y="192"/>
                </a:lnTo>
                <a:lnTo>
                  <a:pt x="118" y="192"/>
                </a:lnTo>
                <a:lnTo>
                  <a:pt x="92" y="193"/>
                </a:lnTo>
                <a:lnTo>
                  <a:pt x="68" y="193"/>
                </a:lnTo>
                <a:lnTo>
                  <a:pt x="68" y="164"/>
                </a:lnTo>
                <a:lnTo>
                  <a:pt x="68" y="164"/>
                </a:lnTo>
                <a:lnTo>
                  <a:pt x="76" y="162"/>
                </a:lnTo>
                <a:lnTo>
                  <a:pt x="84" y="159"/>
                </a:lnTo>
                <a:lnTo>
                  <a:pt x="84" y="159"/>
                </a:lnTo>
                <a:lnTo>
                  <a:pt x="84" y="159"/>
                </a:lnTo>
                <a:lnTo>
                  <a:pt x="91" y="155"/>
                </a:lnTo>
                <a:lnTo>
                  <a:pt x="96" y="150"/>
                </a:lnTo>
                <a:lnTo>
                  <a:pt x="100" y="145"/>
                </a:lnTo>
                <a:lnTo>
                  <a:pt x="103" y="138"/>
                </a:lnTo>
                <a:lnTo>
                  <a:pt x="104" y="131"/>
                </a:lnTo>
                <a:lnTo>
                  <a:pt x="104" y="123"/>
                </a:lnTo>
                <a:lnTo>
                  <a:pt x="103" y="116"/>
                </a:lnTo>
                <a:lnTo>
                  <a:pt x="100" y="109"/>
                </a:lnTo>
                <a:lnTo>
                  <a:pt x="100" y="109"/>
                </a:lnTo>
                <a:lnTo>
                  <a:pt x="95" y="100"/>
                </a:lnTo>
                <a:lnTo>
                  <a:pt x="87" y="93"/>
                </a:lnTo>
                <a:lnTo>
                  <a:pt x="77" y="89"/>
                </a:lnTo>
                <a:lnTo>
                  <a:pt x="68" y="88"/>
                </a:lnTo>
                <a:lnTo>
                  <a:pt x="68" y="31"/>
                </a:lnTo>
                <a:close/>
                <a:moveTo>
                  <a:pt x="0" y="136"/>
                </a:moveTo>
                <a:lnTo>
                  <a:pt x="0" y="136"/>
                </a:lnTo>
                <a:lnTo>
                  <a:pt x="0" y="124"/>
                </a:lnTo>
                <a:lnTo>
                  <a:pt x="0" y="115"/>
                </a:lnTo>
                <a:lnTo>
                  <a:pt x="3" y="104"/>
                </a:lnTo>
                <a:lnTo>
                  <a:pt x="5" y="96"/>
                </a:lnTo>
                <a:lnTo>
                  <a:pt x="10" y="86"/>
                </a:lnTo>
                <a:lnTo>
                  <a:pt x="14" y="78"/>
                </a:lnTo>
                <a:lnTo>
                  <a:pt x="24" y="65"/>
                </a:lnTo>
                <a:lnTo>
                  <a:pt x="35" y="53"/>
                </a:lnTo>
                <a:lnTo>
                  <a:pt x="45" y="44"/>
                </a:lnTo>
                <a:lnTo>
                  <a:pt x="54" y="38"/>
                </a:lnTo>
                <a:lnTo>
                  <a:pt x="54" y="38"/>
                </a:lnTo>
                <a:lnTo>
                  <a:pt x="68" y="31"/>
                </a:lnTo>
                <a:lnTo>
                  <a:pt x="68" y="88"/>
                </a:lnTo>
                <a:lnTo>
                  <a:pt x="68" y="88"/>
                </a:lnTo>
                <a:lnTo>
                  <a:pt x="58" y="89"/>
                </a:lnTo>
                <a:lnTo>
                  <a:pt x="50" y="92"/>
                </a:lnTo>
                <a:lnTo>
                  <a:pt x="50" y="92"/>
                </a:lnTo>
                <a:lnTo>
                  <a:pt x="43" y="96"/>
                </a:lnTo>
                <a:lnTo>
                  <a:pt x="38" y="101"/>
                </a:lnTo>
                <a:lnTo>
                  <a:pt x="34" y="108"/>
                </a:lnTo>
                <a:lnTo>
                  <a:pt x="31" y="113"/>
                </a:lnTo>
                <a:lnTo>
                  <a:pt x="30" y="122"/>
                </a:lnTo>
                <a:lnTo>
                  <a:pt x="30" y="128"/>
                </a:lnTo>
                <a:lnTo>
                  <a:pt x="31" y="135"/>
                </a:lnTo>
                <a:lnTo>
                  <a:pt x="34" y="143"/>
                </a:lnTo>
                <a:lnTo>
                  <a:pt x="34" y="143"/>
                </a:lnTo>
                <a:lnTo>
                  <a:pt x="39" y="151"/>
                </a:lnTo>
                <a:lnTo>
                  <a:pt x="47" y="158"/>
                </a:lnTo>
                <a:lnTo>
                  <a:pt x="57" y="162"/>
                </a:lnTo>
                <a:lnTo>
                  <a:pt x="68" y="164"/>
                </a:lnTo>
                <a:lnTo>
                  <a:pt x="68" y="193"/>
                </a:lnTo>
                <a:lnTo>
                  <a:pt x="68" y="193"/>
                </a:lnTo>
                <a:lnTo>
                  <a:pt x="54" y="192"/>
                </a:lnTo>
                <a:lnTo>
                  <a:pt x="42" y="189"/>
                </a:lnTo>
                <a:lnTo>
                  <a:pt x="31" y="185"/>
                </a:lnTo>
                <a:lnTo>
                  <a:pt x="22" y="178"/>
                </a:lnTo>
                <a:lnTo>
                  <a:pt x="14" y="172"/>
                </a:lnTo>
                <a:lnTo>
                  <a:pt x="8" y="162"/>
                </a:lnTo>
                <a:lnTo>
                  <a:pt x="3" y="150"/>
                </a:lnTo>
                <a:lnTo>
                  <a:pt x="0" y="136"/>
                </a:lnTo>
                <a:lnTo>
                  <a:pt x="0" y="136"/>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0" name="组合 243"/>
          <p:cNvGrpSpPr/>
          <p:nvPr/>
        </p:nvGrpSpPr>
        <p:grpSpPr>
          <a:xfrm>
            <a:off x="900688" y="3256806"/>
            <a:ext cx="274243" cy="356848"/>
            <a:chOff x="1893888" y="4305300"/>
            <a:chExt cx="495300" cy="644526"/>
          </a:xfrm>
          <a:solidFill>
            <a:schemeClr val="accent1"/>
          </a:solidFill>
        </p:grpSpPr>
        <p:sp>
          <p:nvSpPr>
            <p:cNvPr id="245" name="Freeform 129"/>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6" name="Freeform 130"/>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7" name="Freeform 131"/>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8" name="Freeform 132"/>
            <p:cNvSpPr/>
            <p:nvPr/>
          </p:nvSpPr>
          <p:spPr bwMode="auto">
            <a:xfrm>
              <a:off x="2139951" y="4786313"/>
              <a:ext cx="136525" cy="163513"/>
            </a:xfrm>
            <a:custGeom>
              <a:avLst/>
              <a:gdLst>
                <a:gd name="T0" fmla="*/ 27 w 86"/>
                <a:gd name="T1" fmla="*/ 6 h 103"/>
                <a:gd name="T2" fmla="*/ 27 w 86"/>
                <a:gd name="T3" fmla="*/ 38 h 103"/>
                <a:gd name="T4" fmla="*/ 27 w 86"/>
                <a:gd name="T5" fmla="*/ 38 h 103"/>
                <a:gd name="T6" fmla="*/ 28 w 86"/>
                <a:gd name="T7" fmla="*/ 41 h 103"/>
                <a:gd name="T8" fmla="*/ 34 w 86"/>
                <a:gd name="T9" fmla="*/ 47 h 103"/>
                <a:gd name="T10" fmla="*/ 42 w 86"/>
                <a:gd name="T11" fmla="*/ 55 h 103"/>
                <a:gd name="T12" fmla="*/ 47 w 86"/>
                <a:gd name="T13" fmla="*/ 57 h 103"/>
                <a:gd name="T14" fmla="*/ 54 w 86"/>
                <a:gd name="T15" fmla="*/ 60 h 103"/>
                <a:gd name="T16" fmla="*/ 54 w 86"/>
                <a:gd name="T17" fmla="*/ 60 h 103"/>
                <a:gd name="T18" fmla="*/ 66 w 86"/>
                <a:gd name="T19" fmla="*/ 65 h 103"/>
                <a:gd name="T20" fmla="*/ 78 w 86"/>
                <a:gd name="T21" fmla="*/ 72 h 103"/>
                <a:gd name="T22" fmla="*/ 82 w 86"/>
                <a:gd name="T23" fmla="*/ 75 h 103"/>
                <a:gd name="T24" fmla="*/ 85 w 86"/>
                <a:gd name="T25" fmla="*/ 79 h 103"/>
                <a:gd name="T26" fmla="*/ 86 w 86"/>
                <a:gd name="T27" fmla="*/ 82 h 103"/>
                <a:gd name="T28" fmla="*/ 86 w 86"/>
                <a:gd name="T29" fmla="*/ 86 h 103"/>
                <a:gd name="T30" fmla="*/ 86 w 86"/>
                <a:gd name="T31" fmla="*/ 86 h 103"/>
                <a:gd name="T32" fmla="*/ 85 w 86"/>
                <a:gd name="T33" fmla="*/ 90 h 103"/>
                <a:gd name="T34" fmla="*/ 81 w 86"/>
                <a:gd name="T35" fmla="*/ 93 h 103"/>
                <a:gd name="T36" fmla="*/ 76 w 86"/>
                <a:gd name="T37" fmla="*/ 95 h 103"/>
                <a:gd name="T38" fmla="*/ 66 w 86"/>
                <a:gd name="T39" fmla="*/ 98 h 103"/>
                <a:gd name="T40" fmla="*/ 55 w 86"/>
                <a:gd name="T41" fmla="*/ 101 h 103"/>
                <a:gd name="T42" fmla="*/ 40 w 86"/>
                <a:gd name="T43" fmla="*/ 102 h 103"/>
                <a:gd name="T44" fmla="*/ 21 w 86"/>
                <a:gd name="T45" fmla="*/ 103 h 103"/>
                <a:gd name="T46" fmla="*/ 0 w 86"/>
                <a:gd name="T47" fmla="*/ 103 h 103"/>
                <a:gd name="T48" fmla="*/ 0 w 86"/>
                <a:gd name="T49" fmla="*/ 0 h 103"/>
                <a:gd name="T50" fmla="*/ 27 w 86"/>
                <a:gd name="T51"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103">
                  <a:moveTo>
                    <a:pt x="27" y="6"/>
                  </a:moveTo>
                  <a:lnTo>
                    <a:pt x="27" y="38"/>
                  </a:lnTo>
                  <a:lnTo>
                    <a:pt x="27" y="38"/>
                  </a:lnTo>
                  <a:lnTo>
                    <a:pt x="28" y="41"/>
                  </a:lnTo>
                  <a:lnTo>
                    <a:pt x="34" y="47"/>
                  </a:lnTo>
                  <a:lnTo>
                    <a:pt x="42" y="55"/>
                  </a:lnTo>
                  <a:lnTo>
                    <a:pt x="47" y="57"/>
                  </a:lnTo>
                  <a:lnTo>
                    <a:pt x="54" y="60"/>
                  </a:lnTo>
                  <a:lnTo>
                    <a:pt x="54" y="60"/>
                  </a:lnTo>
                  <a:lnTo>
                    <a:pt x="66" y="65"/>
                  </a:lnTo>
                  <a:lnTo>
                    <a:pt x="78" y="72"/>
                  </a:lnTo>
                  <a:lnTo>
                    <a:pt x="82" y="75"/>
                  </a:lnTo>
                  <a:lnTo>
                    <a:pt x="85" y="79"/>
                  </a:lnTo>
                  <a:lnTo>
                    <a:pt x="86" y="82"/>
                  </a:lnTo>
                  <a:lnTo>
                    <a:pt x="86" y="86"/>
                  </a:lnTo>
                  <a:lnTo>
                    <a:pt x="86" y="86"/>
                  </a:lnTo>
                  <a:lnTo>
                    <a:pt x="85" y="90"/>
                  </a:lnTo>
                  <a:lnTo>
                    <a:pt x="81" y="93"/>
                  </a:lnTo>
                  <a:lnTo>
                    <a:pt x="76" y="95"/>
                  </a:lnTo>
                  <a:lnTo>
                    <a:pt x="66" y="98"/>
                  </a:lnTo>
                  <a:lnTo>
                    <a:pt x="55" y="101"/>
                  </a:lnTo>
                  <a:lnTo>
                    <a:pt x="40" y="102"/>
                  </a:lnTo>
                  <a:lnTo>
                    <a:pt x="21" y="103"/>
                  </a:lnTo>
                  <a:lnTo>
                    <a:pt x="0" y="103"/>
                  </a:lnTo>
                  <a:lnTo>
                    <a:pt x="0" y="0"/>
                  </a:lnTo>
                  <a:lnTo>
                    <a:pt x="27"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9" name="Freeform 133"/>
            <p:cNvSpPr/>
            <p:nvPr/>
          </p:nvSpPr>
          <p:spPr bwMode="auto">
            <a:xfrm>
              <a:off x="2024063" y="4786313"/>
              <a:ext cx="130175" cy="163513"/>
            </a:xfrm>
            <a:custGeom>
              <a:avLst/>
              <a:gdLst>
                <a:gd name="T0" fmla="*/ 63 w 82"/>
                <a:gd name="T1" fmla="*/ 6 h 103"/>
                <a:gd name="T2" fmla="*/ 63 w 82"/>
                <a:gd name="T3" fmla="*/ 38 h 103"/>
                <a:gd name="T4" fmla="*/ 63 w 82"/>
                <a:gd name="T5" fmla="*/ 38 h 103"/>
                <a:gd name="T6" fmla="*/ 62 w 82"/>
                <a:gd name="T7" fmla="*/ 41 h 103"/>
                <a:gd name="T8" fmla="*/ 58 w 82"/>
                <a:gd name="T9" fmla="*/ 47 h 103"/>
                <a:gd name="T10" fmla="*/ 51 w 82"/>
                <a:gd name="T11" fmla="*/ 55 h 103"/>
                <a:gd name="T12" fmla="*/ 46 w 82"/>
                <a:gd name="T13" fmla="*/ 57 h 103"/>
                <a:gd name="T14" fmla="*/ 39 w 82"/>
                <a:gd name="T15" fmla="*/ 60 h 103"/>
                <a:gd name="T16" fmla="*/ 39 w 82"/>
                <a:gd name="T17" fmla="*/ 60 h 103"/>
                <a:gd name="T18" fmla="*/ 25 w 82"/>
                <a:gd name="T19" fmla="*/ 65 h 103"/>
                <a:gd name="T20" fmla="*/ 12 w 82"/>
                <a:gd name="T21" fmla="*/ 72 h 103"/>
                <a:gd name="T22" fmla="*/ 6 w 82"/>
                <a:gd name="T23" fmla="*/ 75 h 103"/>
                <a:gd name="T24" fmla="*/ 4 w 82"/>
                <a:gd name="T25" fmla="*/ 79 h 103"/>
                <a:gd name="T26" fmla="*/ 1 w 82"/>
                <a:gd name="T27" fmla="*/ 82 h 103"/>
                <a:gd name="T28" fmla="*/ 0 w 82"/>
                <a:gd name="T29" fmla="*/ 86 h 103"/>
                <a:gd name="T30" fmla="*/ 0 w 82"/>
                <a:gd name="T31" fmla="*/ 86 h 103"/>
                <a:gd name="T32" fmla="*/ 2 w 82"/>
                <a:gd name="T33" fmla="*/ 90 h 103"/>
                <a:gd name="T34" fmla="*/ 8 w 82"/>
                <a:gd name="T35" fmla="*/ 93 h 103"/>
                <a:gd name="T36" fmla="*/ 15 w 82"/>
                <a:gd name="T37" fmla="*/ 95 h 103"/>
                <a:gd name="T38" fmla="*/ 24 w 82"/>
                <a:gd name="T39" fmla="*/ 98 h 103"/>
                <a:gd name="T40" fmla="*/ 36 w 82"/>
                <a:gd name="T41" fmla="*/ 101 h 103"/>
                <a:gd name="T42" fmla="*/ 50 w 82"/>
                <a:gd name="T43" fmla="*/ 102 h 103"/>
                <a:gd name="T44" fmla="*/ 82 w 82"/>
                <a:gd name="T45" fmla="*/ 103 h 103"/>
                <a:gd name="T46" fmla="*/ 82 w 82"/>
                <a:gd name="T47" fmla="*/ 0 h 103"/>
                <a:gd name="T48" fmla="*/ 63 w 82"/>
                <a:gd name="T49"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103">
                  <a:moveTo>
                    <a:pt x="63" y="6"/>
                  </a:moveTo>
                  <a:lnTo>
                    <a:pt x="63" y="38"/>
                  </a:lnTo>
                  <a:lnTo>
                    <a:pt x="63" y="38"/>
                  </a:lnTo>
                  <a:lnTo>
                    <a:pt x="62" y="41"/>
                  </a:lnTo>
                  <a:lnTo>
                    <a:pt x="58" y="47"/>
                  </a:lnTo>
                  <a:lnTo>
                    <a:pt x="51" y="55"/>
                  </a:lnTo>
                  <a:lnTo>
                    <a:pt x="46" y="57"/>
                  </a:lnTo>
                  <a:lnTo>
                    <a:pt x="39" y="60"/>
                  </a:lnTo>
                  <a:lnTo>
                    <a:pt x="39" y="60"/>
                  </a:lnTo>
                  <a:lnTo>
                    <a:pt x="25" y="65"/>
                  </a:lnTo>
                  <a:lnTo>
                    <a:pt x="12" y="72"/>
                  </a:lnTo>
                  <a:lnTo>
                    <a:pt x="6" y="75"/>
                  </a:lnTo>
                  <a:lnTo>
                    <a:pt x="4" y="79"/>
                  </a:lnTo>
                  <a:lnTo>
                    <a:pt x="1" y="82"/>
                  </a:lnTo>
                  <a:lnTo>
                    <a:pt x="0" y="86"/>
                  </a:lnTo>
                  <a:lnTo>
                    <a:pt x="0" y="86"/>
                  </a:lnTo>
                  <a:lnTo>
                    <a:pt x="2" y="90"/>
                  </a:lnTo>
                  <a:lnTo>
                    <a:pt x="8" y="93"/>
                  </a:lnTo>
                  <a:lnTo>
                    <a:pt x="15" y="95"/>
                  </a:lnTo>
                  <a:lnTo>
                    <a:pt x="24" y="98"/>
                  </a:lnTo>
                  <a:lnTo>
                    <a:pt x="36" y="101"/>
                  </a:lnTo>
                  <a:lnTo>
                    <a:pt x="50" y="102"/>
                  </a:lnTo>
                  <a:lnTo>
                    <a:pt x="82" y="103"/>
                  </a:lnTo>
                  <a:lnTo>
                    <a:pt x="82" y="0"/>
                  </a:lnTo>
                  <a:lnTo>
                    <a:pt x="63"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0" name="Freeform 134"/>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1" name="Freeform 135"/>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2" name="Freeform 136"/>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1" name="组合 252"/>
          <p:cNvGrpSpPr/>
          <p:nvPr/>
        </p:nvGrpSpPr>
        <p:grpSpPr>
          <a:xfrm>
            <a:off x="1981837" y="1877758"/>
            <a:ext cx="179312" cy="319053"/>
            <a:chOff x="3846513" y="1814513"/>
            <a:chExt cx="323850" cy="576262"/>
          </a:xfrm>
          <a:solidFill>
            <a:schemeClr val="accent1"/>
          </a:solidFill>
        </p:grpSpPr>
        <p:sp>
          <p:nvSpPr>
            <p:cNvPr id="254" name="Freeform 137"/>
            <p:cNvSpPr>
              <a:spLocks noEditPoints="1"/>
            </p:cNvSpPr>
            <p:nvPr/>
          </p:nvSpPr>
          <p:spPr bwMode="auto">
            <a:xfrm>
              <a:off x="3846513" y="1814513"/>
              <a:ext cx="323850" cy="323850"/>
            </a:xfrm>
            <a:custGeom>
              <a:avLst/>
              <a:gdLst>
                <a:gd name="T0" fmla="*/ 112 w 204"/>
                <a:gd name="T1" fmla="*/ 0 h 204"/>
                <a:gd name="T2" fmla="*/ 141 w 204"/>
                <a:gd name="T3" fmla="*/ 8 h 204"/>
                <a:gd name="T4" fmla="*/ 165 w 204"/>
                <a:gd name="T5" fmla="*/ 22 h 204"/>
                <a:gd name="T6" fmla="*/ 185 w 204"/>
                <a:gd name="T7" fmla="*/ 42 h 204"/>
                <a:gd name="T8" fmla="*/ 199 w 204"/>
                <a:gd name="T9" fmla="*/ 68 h 204"/>
                <a:gd name="T10" fmla="*/ 204 w 204"/>
                <a:gd name="T11" fmla="*/ 96 h 204"/>
                <a:gd name="T12" fmla="*/ 203 w 204"/>
                <a:gd name="T13" fmla="*/ 118 h 204"/>
                <a:gd name="T14" fmla="*/ 195 w 204"/>
                <a:gd name="T15" fmla="*/ 146 h 204"/>
                <a:gd name="T16" fmla="*/ 179 w 204"/>
                <a:gd name="T17" fmla="*/ 171 h 204"/>
                <a:gd name="T18" fmla="*/ 156 w 204"/>
                <a:gd name="T19" fmla="*/ 190 h 204"/>
                <a:gd name="T20" fmla="*/ 129 w 204"/>
                <a:gd name="T21" fmla="*/ 202 h 204"/>
                <a:gd name="T22" fmla="*/ 108 w 204"/>
                <a:gd name="T23" fmla="*/ 204 h 204"/>
                <a:gd name="T24" fmla="*/ 102 w 204"/>
                <a:gd name="T25" fmla="*/ 185 h 204"/>
                <a:gd name="T26" fmla="*/ 107 w 204"/>
                <a:gd name="T27" fmla="*/ 185 h 204"/>
                <a:gd name="T28" fmla="*/ 131 w 204"/>
                <a:gd name="T29" fmla="*/ 180 h 204"/>
                <a:gd name="T30" fmla="*/ 164 w 204"/>
                <a:gd name="T31" fmla="*/ 158 h 204"/>
                <a:gd name="T32" fmla="*/ 183 w 204"/>
                <a:gd name="T33" fmla="*/ 123 h 204"/>
                <a:gd name="T34" fmla="*/ 185 w 204"/>
                <a:gd name="T35" fmla="*/ 97 h 204"/>
                <a:gd name="T36" fmla="*/ 177 w 204"/>
                <a:gd name="T37" fmla="*/ 66 h 204"/>
                <a:gd name="T38" fmla="*/ 148 w 204"/>
                <a:gd name="T39" fmla="*/ 32 h 204"/>
                <a:gd name="T40" fmla="*/ 102 w 204"/>
                <a:gd name="T41" fmla="*/ 19 h 204"/>
                <a:gd name="T42" fmla="*/ 96 w 204"/>
                <a:gd name="T43" fmla="*/ 0 h 204"/>
                <a:gd name="T44" fmla="*/ 102 w 204"/>
                <a:gd name="T45" fmla="*/ 19 h 204"/>
                <a:gd name="T46" fmla="*/ 89 w 204"/>
                <a:gd name="T47" fmla="*/ 20 h 204"/>
                <a:gd name="T48" fmla="*/ 66 w 204"/>
                <a:gd name="T49" fmla="*/ 27 h 204"/>
                <a:gd name="T50" fmla="*/ 31 w 204"/>
                <a:gd name="T51" fmla="*/ 60 h 204"/>
                <a:gd name="T52" fmla="*/ 20 w 204"/>
                <a:gd name="T53" fmla="*/ 89 h 204"/>
                <a:gd name="T54" fmla="*/ 19 w 204"/>
                <a:gd name="T55" fmla="*/ 107 h 204"/>
                <a:gd name="T56" fmla="*/ 35 w 204"/>
                <a:gd name="T57" fmla="*/ 152 h 204"/>
                <a:gd name="T58" fmla="*/ 70 w 204"/>
                <a:gd name="T59" fmla="*/ 179 h 204"/>
                <a:gd name="T60" fmla="*/ 102 w 204"/>
                <a:gd name="T61" fmla="*/ 204 h 204"/>
                <a:gd name="T62" fmla="*/ 83 w 204"/>
                <a:gd name="T63" fmla="*/ 203 h 204"/>
                <a:gd name="T64" fmla="*/ 55 w 204"/>
                <a:gd name="T65" fmla="*/ 194 h 204"/>
                <a:gd name="T66" fmla="*/ 32 w 204"/>
                <a:gd name="T67" fmla="*/ 176 h 204"/>
                <a:gd name="T68" fmla="*/ 13 w 204"/>
                <a:gd name="T69" fmla="*/ 154 h 204"/>
                <a:gd name="T70" fmla="*/ 3 w 204"/>
                <a:gd name="T71" fmla="*/ 127 h 204"/>
                <a:gd name="T72" fmla="*/ 0 w 204"/>
                <a:gd name="T73" fmla="*/ 108 h 204"/>
                <a:gd name="T74" fmla="*/ 3 w 204"/>
                <a:gd name="T75" fmla="*/ 77 h 204"/>
                <a:gd name="T76" fmla="*/ 15 w 204"/>
                <a:gd name="T77" fmla="*/ 50 h 204"/>
                <a:gd name="T78" fmla="*/ 32 w 204"/>
                <a:gd name="T79" fmla="*/ 27 h 204"/>
                <a:gd name="T80" fmla="*/ 57 w 204"/>
                <a:gd name="T81" fmla="*/ 11 h 204"/>
                <a:gd name="T82" fmla="*/ 87 w 204"/>
                <a:gd name="T83" fmla="*/ 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4" h="204">
                  <a:moveTo>
                    <a:pt x="102" y="0"/>
                  </a:moveTo>
                  <a:lnTo>
                    <a:pt x="102" y="0"/>
                  </a:lnTo>
                  <a:lnTo>
                    <a:pt x="112" y="0"/>
                  </a:lnTo>
                  <a:lnTo>
                    <a:pt x="122" y="1"/>
                  </a:lnTo>
                  <a:lnTo>
                    <a:pt x="131" y="4"/>
                  </a:lnTo>
                  <a:lnTo>
                    <a:pt x="141" y="8"/>
                  </a:lnTo>
                  <a:lnTo>
                    <a:pt x="149" y="11"/>
                  </a:lnTo>
                  <a:lnTo>
                    <a:pt x="157" y="16"/>
                  </a:lnTo>
                  <a:lnTo>
                    <a:pt x="165" y="22"/>
                  </a:lnTo>
                  <a:lnTo>
                    <a:pt x="172" y="28"/>
                  </a:lnTo>
                  <a:lnTo>
                    <a:pt x="179" y="35"/>
                  </a:lnTo>
                  <a:lnTo>
                    <a:pt x="185" y="42"/>
                  </a:lnTo>
                  <a:lnTo>
                    <a:pt x="190" y="50"/>
                  </a:lnTo>
                  <a:lnTo>
                    <a:pt x="195" y="58"/>
                  </a:lnTo>
                  <a:lnTo>
                    <a:pt x="199" y="68"/>
                  </a:lnTo>
                  <a:lnTo>
                    <a:pt x="202" y="77"/>
                  </a:lnTo>
                  <a:lnTo>
                    <a:pt x="203" y="87"/>
                  </a:lnTo>
                  <a:lnTo>
                    <a:pt x="204" y="96"/>
                  </a:lnTo>
                  <a:lnTo>
                    <a:pt x="204" y="96"/>
                  </a:lnTo>
                  <a:lnTo>
                    <a:pt x="204" y="107"/>
                  </a:lnTo>
                  <a:lnTo>
                    <a:pt x="203" y="118"/>
                  </a:lnTo>
                  <a:lnTo>
                    <a:pt x="202" y="127"/>
                  </a:lnTo>
                  <a:lnTo>
                    <a:pt x="199" y="137"/>
                  </a:lnTo>
                  <a:lnTo>
                    <a:pt x="195" y="146"/>
                  </a:lnTo>
                  <a:lnTo>
                    <a:pt x="190" y="154"/>
                  </a:lnTo>
                  <a:lnTo>
                    <a:pt x="184" y="162"/>
                  </a:lnTo>
                  <a:lnTo>
                    <a:pt x="179" y="171"/>
                  </a:lnTo>
                  <a:lnTo>
                    <a:pt x="172" y="177"/>
                  </a:lnTo>
                  <a:lnTo>
                    <a:pt x="164" y="184"/>
                  </a:lnTo>
                  <a:lnTo>
                    <a:pt x="156" y="190"/>
                  </a:lnTo>
                  <a:lnTo>
                    <a:pt x="148" y="194"/>
                  </a:lnTo>
                  <a:lnTo>
                    <a:pt x="138" y="198"/>
                  </a:lnTo>
                  <a:lnTo>
                    <a:pt x="129" y="202"/>
                  </a:lnTo>
                  <a:lnTo>
                    <a:pt x="118" y="203"/>
                  </a:lnTo>
                  <a:lnTo>
                    <a:pt x="108" y="204"/>
                  </a:lnTo>
                  <a:lnTo>
                    <a:pt x="108" y="204"/>
                  </a:lnTo>
                  <a:lnTo>
                    <a:pt x="102" y="204"/>
                  </a:lnTo>
                  <a:lnTo>
                    <a:pt x="102" y="185"/>
                  </a:lnTo>
                  <a:lnTo>
                    <a:pt x="102" y="185"/>
                  </a:lnTo>
                  <a:lnTo>
                    <a:pt x="107" y="185"/>
                  </a:lnTo>
                  <a:lnTo>
                    <a:pt x="107" y="185"/>
                  </a:lnTo>
                  <a:lnTo>
                    <a:pt x="107" y="185"/>
                  </a:lnTo>
                  <a:lnTo>
                    <a:pt x="115" y="184"/>
                  </a:lnTo>
                  <a:lnTo>
                    <a:pt x="123" y="183"/>
                  </a:lnTo>
                  <a:lnTo>
                    <a:pt x="131" y="180"/>
                  </a:lnTo>
                  <a:lnTo>
                    <a:pt x="138" y="177"/>
                  </a:lnTo>
                  <a:lnTo>
                    <a:pt x="152" y="169"/>
                  </a:lnTo>
                  <a:lnTo>
                    <a:pt x="164" y="158"/>
                  </a:lnTo>
                  <a:lnTo>
                    <a:pt x="173" y="145"/>
                  </a:lnTo>
                  <a:lnTo>
                    <a:pt x="180" y="130"/>
                  </a:lnTo>
                  <a:lnTo>
                    <a:pt x="183" y="123"/>
                  </a:lnTo>
                  <a:lnTo>
                    <a:pt x="184" y="115"/>
                  </a:lnTo>
                  <a:lnTo>
                    <a:pt x="185" y="107"/>
                  </a:lnTo>
                  <a:lnTo>
                    <a:pt x="185" y="97"/>
                  </a:lnTo>
                  <a:lnTo>
                    <a:pt x="185" y="97"/>
                  </a:lnTo>
                  <a:lnTo>
                    <a:pt x="183" y="81"/>
                  </a:lnTo>
                  <a:lnTo>
                    <a:pt x="177" y="66"/>
                  </a:lnTo>
                  <a:lnTo>
                    <a:pt x="169" y="53"/>
                  </a:lnTo>
                  <a:lnTo>
                    <a:pt x="160" y="42"/>
                  </a:lnTo>
                  <a:lnTo>
                    <a:pt x="148" y="32"/>
                  </a:lnTo>
                  <a:lnTo>
                    <a:pt x="133" y="26"/>
                  </a:lnTo>
                  <a:lnTo>
                    <a:pt x="118" y="20"/>
                  </a:lnTo>
                  <a:lnTo>
                    <a:pt x="102" y="19"/>
                  </a:lnTo>
                  <a:lnTo>
                    <a:pt x="102" y="0"/>
                  </a:lnTo>
                  <a:close/>
                  <a:moveTo>
                    <a:pt x="96" y="0"/>
                  </a:moveTo>
                  <a:lnTo>
                    <a:pt x="96" y="0"/>
                  </a:lnTo>
                  <a:lnTo>
                    <a:pt x="102" y="0"/>
                  </a:lnTo>
                  <a:lnTo>
                    <a:pt x="102" y="19"/>
                  </a:lnTo>
                  <a:lnTo>
                    <a:pt x="102" y="19"/>
                  </a:lnTo>
                  <a:lnTo>
                    <a:pt x="97" y="19"/>
                  </a:lnTo>
                  <a:lnTo>
                    <a:pt x="97" y="19"/>
                  </a:lnTo>
                  <a:lnTo>
                    <a:pt x="89" y="20"/>
                  </a:lnTo>
                  <a:lnTo>
                    <a:pt x="81" y="22"/>
                  </a:lnTo>
                  <a:lnTo>
                    <a:pt x="73" y="24"/>
                  </a:lnTo>
                  <a:lnTo>
                    <a:pt x="66" y="27"/>
                  </a:lnTo>
                  <a:lnTo>
                    <a:pt x="51" y="37"/>
                  </a:lnTo>
                  <a:lnTo>
                    <a:pt x="41" y="46"/>
                  </a:lnTo>
                  <a:lnTo>
                    <a:pt x="31" y="60"/>
                  </a:lnTo>
                  <a:lnTo>
                    <a:pt x="24" y="74"/>
                  </a:lnTo>
                  <a:lnTo>
                    <a:pt x="22" y="81"/>
                  </a:lnTo>
                  <a:lnTo>
                    <a:pt x="20" y="89"/>
                  </a:lnTo>
                  <a:lnTo>
                    <a:pt x="19" y="99"/>
                  </a:lnTo>
                  <a:lnTo>
                    <a:pt x="19" y="107"/>
                  </a:lnTo>
                  <a:lnTo>
                    <a:pt x="19" y="107"/>
                  </a:lnTo>
                  <a:lnTo>
                    <a:pt x="22" y="123"/>
                  </a:lnTo>
                  <a:lnTo>
                    <a:pt x="27" y="138"/>
                  </a:lnTo>
                  <a:lnTo>
                    <a:pt x="35" y="152"/>
                  </a:lnTo>
                  <a:lnTo>
                    <a:pt x="45" y="162"/>
                  </a:lnTo>
                  <a:lnTo>
                    <a:pt x="57" y="172"/>
                  </a:lnTo>
                  <a:lnTo>
                    <a:pt x="70" y="179"/>
                  </a:lnTo>
                  <a:lnTo>
                    <a:pt x="87" y="184"/>
                  </a:lnTo>
                  <a:lnTo>
                    <a:pt x="102" y="185"/>
                  </a:lnTo>
                  <a:lnTo>
                    <a:pt x="102" y="204"/>
                  </a:lnTo>
                  <a:lnTo>
                    <a:pt x="102" y="204"/>
                  </a:lnTo>
                  <a:lnTo>
                    <a:pt x="92" y="204"/>
                  </a:lnTo>
                  <a:lnTo>
                    <a:pt x="83" y="203"/>
                  </a:lnTo>
                  <a:lnTo>
                    <a:pt x="73" y="200"/>
                  </a:lnTo>
                  <a:lnTo>
                    <a:pt x="64" y="198"/>
                  </a:lnTo>
                  <a:lnTo>
                    <a:pt x="55" y="194"/>
                  </a:lnTo>
                  <a:lnTo>
                    <a:pt x="47" y="188"/>
                  </a:lnTo>
                  <a:lnTo>
                    <a:pt x="39" y="183"/>
                  </a:lnTo>
                  <a:lnTo>
                    <a:pt x="32" y="176"/>
                  </a:lnTo>
                  <a:lnTo>
                    <a:pt x="26" y="169"/>
                  </a:lnTo>
                  <a:lnTo>
                    <a:pt x="19" y="162"/>
                  </a:lnTo>
                  <a:lnTo>
                    <a:pt x="13" y="154"/>
                  </a:lnTo>
                  <a:lnTo>
                    <a:pt x="9" y="146"/>
                  </a:lnTo>
                  <a:lnTo>
                    <a:pt x="5" y="137"/>
                  </a:lnTo>
                  <a:lnTo>
                    <a:pt x="3" y="127"/>
                  </a:lnTo>
                  <a:lnTo>
                    <a:pt x="1" y="118"/>
                  </a:lnTo>
                  <a:lnTo>
                    <a:pt x="0" y="108"/>
                  </a:lnTo>
                  <a:lnTo>
                    <a:pt x="0" y="108"/>
                  </a:lnTo>
                  <a:lnTo>
                    <a:pt x="0" y="97"/>
                  </a:lnTo>
                  <a:lnTo>
                    <a:pt x="1" y="87"/>
                  </a:lnTo>
                  <a:lnTo>
                    <a:pt x="3" y="77"/>
                  </a:lnTo>
                  <a:lnTo>
                    <a:pt x="5" y="68"/>
                  </a:lnTo>
                  <a:lnTo>
                    <a:pt x="9" y="58"/>
                  </a:lnTo>
                  <a:lnTo>
                    <a:pt x="15" y="50"/>
                  </a:lnTo>
                  <a:lnTo>
                    <a:pt x="20" y="42"/>
                  </a:lnTo>
                  <a:lnTo>
                    <a:pt x="26" y="34"/>
                  </a:lnTo>
                  <a:lnTo>
                    <a:pt x="32" y="27"/>
                  </a:lnTo>
                  <a:lnTo>
                    <a:pt x="41" y="20"/>
                  </a:lnTo>
                  <a:lnTo>
                    <a:pt x="49" y="15"/>
                  </a:lnTo>
                  <a:lnTo>
                    <a:pt x="57" y="11"/>
                  </a:lnTo>
                  <a:lnTo>
                    <a:pt x="66" y="7"/>
                  </a:lnTo>
                  <a:lnTo>
                    <a:pt x="76" y="3"/>
                  </a:lnTo>
                  <a:lnTo>
                    <a:pt x="87" y="1"/>
                  </a:lnTo>
                  <a:lnTo>
                    <a:pt x="96" y="0"/>
                  </a:lnTo>
                  <a:lnTo>
                    <a:pt x="96"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5" name="Freeform 138"/>
            <p:cNvSpPr/>
            <p:nvPr/>
          </p:nvSpPr>
          <p:spPr bwMode="auto">
            <a:xfrm>
              <a:off x="3994151" y="2119313"/>
              <a:ext cx="52388" cy="161925"/>
            </a:xfrm>
            <a:custGeom>
              <a:avLst/>
              <a:gdLst>
                <a:gd name="T0" fmla="*/ 6 w 33"/>
                <a:gd name="T1" fmla="*/ 102 h 102"/>
                <a:gd name="T2" fmla="*/ 33 w 33"/>
                <a:gd name="T3" fmla="*/ 100 h 102"/>
                <a:gd name="T4" fmla="*/ 27 w 33"/>
                <a:gd name="T5" fmla="*/ 0 h 102"/>
                <a:gd name="T6" fmla="*/ 0 w 33"/>
                <a:gd name="T7" fmla="*/ 2 h 102"/>
                <a:gd name="T8" fmla="*/ 6 w 33"/>
                <a:gd name="T9" fmla="*/ 102 h 102"/>
              </a:gdLst>
              <a:ahLst/>
              <a:cxnLst>
                <a:cxn ang="0">
                  <a:pos x="T0" y="T1"/>
                </a:cxn>
                <a:cxn ang="0">
                  <a:pos x="T2" y="T3"/>
                </a:cxn>
                <a:cxn ang="0">
                  <a:pos x="T4" y="T5"/>
                </a:cxn>
                <a:cxn ang="0">
                  <a:pos x="T6" y="T7"/>
                </a:cxn>
                <a:cxn ang="0">
                  <a:pos x="T8" y="T9"/>
                </a:cxn>
              </a:cxnLst>
              <a:rect l="0" t="0" r="r" b="b"/>
              <a:pathLst>
                <a:path w="33" h="102">
                  <a:moveTo>
                    <a:pt x="6" y="102"/>
                  </a:moveTo>
                  <a:lnTo>
                    <a:pt x="33" y="100"/>
                  </a:lnTo>
                  <a:lnTo>
                    <a:pt x="27" y="0"/>
                  </a:lnTo>
                  <a:lnTo>
                    <a:pt x="0" y="2"/>
                  </a:lnTo>
                  <a:lnTo>
                    <a:pt x="6" y="10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6" name="Freeform 139"/>
            <p:cNvSpPr/>
            <p:nvPr/>
          </p:nvSpPr>
          <p:spPr bwMode="auto">
            <a:xfrm>
              <a:off x="3986213" y="2171700"/>
              <a:ext cx="77788" cy="219075"/>
            </a:xfrm>
            <a:custGeom>
              <a:avLst/>
              <a:gdLst>
                <a:gd name="T0" fmla="*/ 5 w 49"/>
                <a:gd name="T1" fmla="*/ 116 h 138"/>
                <a:gd name="T2" fmla="*/ 5 w 49"/>
                <a:gd name="T3" fmla="*/ 116 h 138"/>
                <a:gd name="T4" fmla="*/ 5 w 49"/>
                <a:gd name="T5" fmla="*/ 122 h 138"/>
                <a:gd name="T6" fmla="*/ 7 w 49"/>
                <a:gd name="T7" fmla="*/ 126 h 138"/>
                <a:gd name="T8" fmla="*/ 9 w 49"/>
                <a:gd name="T9" fmla="*/ 128 h 138"/>
                <a:gd name="T10" fmla="*/ 12 w 49"/>
                <a:gd name="T11" fmla="*/ 132 h 138"/>
                <a:gd name="T12" fmla="*/ 16 w 49"/>
                <a:gd name="T13" fmla="*/ 134 h 138"/>
                <a:gd name="T14" fmla="*/ 19 w 49"/>
                <a:gd name="T15" fmla="*/ 136 h 138"/>
                <a:gd name="T16" fmla="*/ 23 w 49"/>
                <a:gd name="T17" fmla="*/ 138 h 138"/>
                <a:gd name="T18" fmla="*/ 28 w 49"/>
                <a:gd name="T19" fmla="*/ 138 h 138"/>
                <a:gd name="T20" fmla="*/ 28 w 49"/>
                <a:gd name="T21" fmla="*/ 138 h 138"/>
                <a:gd name="T22" fmla="*/ 32 w 49"/>
                <a:gd name="T23" fmla="*/ 136 h 138"/>
                <a:gd name="T24" fmla="*/ 37 w 49"/>
                <a:gd name="T25" fmla="*/ 135 h 138"/>
                <a:gd name="T26" fmla="*/ 41 w 49"/>
                <a:gd name="T27" fmla="*/ 132 h 138"/>
                <a:gd name="T28" fmla="*/ 43 w 49"/>
                <a:gd name="T29" fmla="*/ 130 h 138"/>
                <a:gd name="T30" fmla="*/ 46 w 49"/>
                <a:gd name="T31" fmla="*/ 127 h 138"/>
                <a:gd name="T32" fmla="*/ 47 w 49"/>
                <a:gd name="T33" fmla="*/ 123 h 138"/>
                <a:gd name="T34" fmla="*/ 49 w 49"/>
                <a:gd name="T35" fmla="*/ 119 h 138"/>
                <a:gd name="T36" fmla="*/ 49 w 49"/>
                <a:gd name="T37" fmla="*/ 115 h 138"/>
                <a:gd name="T38" fmla="*/ 43 w 49"/>
                <a:gd name="T39" fmla="*/ 20 h 138"/>
                <a:gd name="T40" fmla="*/ 43 w 49"/>
                <a:gd name="T41" fmla="*/ 20 h 138"/>
                <a:gd name="T42" fmla="*/ 43 w 49"/>
                <a:gd name="T43" fmla="*/ 16 h 138"/>
                <a:gd name="T44" fmla="*/ 42 w 49"/>
                <a:gd name="T45" fmla="*/ 12 h 138"/>
                <a:gd name="T46" fmla="*/ 39 w 49"/>
                <a:gd name="T47" fmla="*/ 8 h 138"/>
                <a:gd name="T48" fmla="*/ 37 w 49"/>
                <a:gd name="T49" fmla="*/ 5 h 138"/>
                <a:gd name="T50" fmla="*/ 34 w 49"/>
                <a:gd name="T51" fmla="*/ 2 h 138"/>
                <a:gd name="T52" fmla="*/ 30 w 49"/>
                <a:gd name="T53" fmla="*/ 1 h 138"/>
                <a:gd name="T54" fmla="*/ 26 w 49"/>
                <a:gd name="T55" fmla="*/ 0 h 138"/>
                <a:gd name="T56" fmla="*/ 20 w 49"/>
                <a:gd name="T57" fmla="*/ 0 h 138"/>
                <a:gd name="T58" fmla="*/ 20 w 49"/>
                <a:gd name="T59" fmla="*/ 0 h 138"/>
                <a:gd name="T60" fmla="*/ 16 w 49"/>
                <a:gd name="T61" fmla="*/ 0 h 138"/>
                <a:gd name="T62" fmla="*/ 12 w 49"/>
                <a:gd name="T63" fmla="*/ 1 h 138"/>
                <a:gd name="T64" fmla="*/ 8 w 49"/>
                <a:gd name="T65" fmla="*/ 4 h 138"/>
                <a:gd name="T66" fmla="*/ 5 w 49"/>
                <a:gd name="T67" fmla="*/ 6 h 138"/>
                <a:gd name="T68" fmla="*/ 3 w 49"/>
                <a:gd name="T69" fmla="*/ 11 h 138"/>
                <a:gd name="T70" fmla="*/ 1 w 49"/>
                <a:gd name="T71" fmla="*/ 15 h 138"/>
                <a:gd name="T72" fmla="*/ 0 w 49"/>
                <a:gd name="T73" fmla="*/ 19 h 138"/>
                <a:gd name="T74" fmla="*/ 0 w 49"/>
                <a:gd name="T75" fmla="*/ 23 h 138"/>
                <a:gd name="T76" fmla="*/ 5 w 49"/>
                <a:gd name="T77" fmla="*/ 11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 h="138">
                  <a:moveTo>
                    <a:pt x="5" y="116"/>
                  </a:moveTo>
                  <a:lnTo>
                    <a:pt x="5" y="116"/>
                  </a:lnTo>
                  <a:lnTo>
                    <a:pt x="5" y="122"/>
                  </a:lnTo>
                  <a:lnTo>
                    <a:pt x="7" y="126"/>
                  </a:lnTo>
                  <a:lnTo>
                    <a:pt x="9" y="128"/>
                  </a:lnTo>
                  <a:lnTo>
                    <a:pt x="12" y="132"/>
                  </a:lnTo>
                  <a:lnTo>
                    <a:pt x="16" y="134"/>
                  </a:lnTo>
                  <a:lnTo>
                    <a:pt x="19" y="136"/>
                  </a:lnTo>
                  <a:lnTo>
                    <a:pt x="23" y="138"/>
                  </a:lnTo>
                  <a:lnTo>
                    <a:pt x="28" y="138"/>
                  </a:lnTo>
                  <a:lnTo>
                    <a:pt x="28" y="138"/>
                  </a:lnTo>
                  <a:lnTo>
                    <a:pt x="32" y="136"/>
                  </a:lnTo>
                  <a:lnTo>
                    <a:pt x="37" y="135"/>
                  </a:lnTo>
                  <a:lnTo>
                    <a:pt x="41" y="132"/>
                  </a:lnTo>
                  <a:lnTo>
                    <a:pt x="43" y="130"/>
                  </a:lnTo>
                  <a:lnTo>
                    <a:pt x="46" y="127"/>
                  </a:lnTo>
                  <a:lnTo>
                    <a:pt x="47" y="123"/>
                  </a:lnTo>
                  <a:lnTo>
                    <a:pt x="49" y="119"/>
                  </a:lnTo>
                  <a:lnTo>
                    <a:pt x="49" y="115"/>
                  </a:lnTo>
                  <a:lnTo>
                    <a:pt x="43" y="20"/>
                  </a:lnTo>
                  <a:lnTo>
                    <a:pt x="43" y="20"/>
                  </a:lnTo>
                  <a:lnTo>
                    <a:pt x="43" y="16"/>
                  </a:lnTo>
                  <a:lnTo>
                    <a:pt x="42" y="12"/>
                  </a:lnTo>
                  <a:lnTo>
                    <a:pt x="39" y="8"/>
                  </a:lnTo>
                  <a:lnTo>
                    <a:pt x="37" y="5"/>
                  </a:lnTo>
                  <a:lnTo>
                    <a:pt x="34" y="2"/>
                  </a:lnTo>
                  <a:lnTo>
                    <a:pt x="30" y="1"/>
                  </a:lnTo>
                  <a:lnTo>
                    <a:pt x="26" y="0"/>
                  </a:lnTo>
                  <a:lnTo>
                    <a:pt x="20" y="0"/>
                  </a:lnTo>
                  <a:lnTo>
                    <a:pt x="20" y="0"/>
                  </a:lnTo>
                  <a:lnTo>
                    <a:pt x="16" y="0"/>
                  </a:lnTo>
                  <a:lnTo>
                    <a:pt x="12" y="1"/>
                  </a:lnTo>
                  <a:lnTo>
                    <a:pt x="8" y="4"/>
                  </a:lnTo>
                  <a:lnTo>
                    <a:pt x="5" y="6"/>
                  </a:lnTo>
                  <a:lnTo>
                    <a:pt x="3" y="11"/>
                  </a:lnTo>
                  <a:lnTo>
                    <a:pt x="1" y="15"/>
                  </a:lnTo>
                  <a:lnTo>
                    <a:pt x="0" y="19"/>
                  </a:lnTo>
                  <a:lnTo>
                    <a:pt x="0" y="23"/>
                  </a:lnTo>
                  <a:lnTo>
                    <a:pt x="5" y="1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57" name="Freeform 140"/>
          <p:cNvSpPr/>
          <p:nvPr/>
        </p:nvSpPr>
        <p:spPr bwMode="auto">
          <a:xfrm>
            <a:off x="1272497" y="1514757"/>
            <a:ext cx="285669" cy="232918"/>
          </a:xfrm>
          <a:custGeom>
            <a:avLst/>
            <a:gdLst>
              <a:gd name="T0" fmla="*/ 166 w 325"/>
              <a:gd name="T1" fmla="*/ 265 h 265"/>
              <a:gd name="T2" fmla="*/ 166 w 325"/>
              <a:gd name="T3" fmla="*/ 265 h 265"/>
              <a:gd name="T4" fmla="*/ 169 w 325"/>
              <a:gd name="T5" fmla="*/ 263 h 265"/>
              <a:gd name="T6" fmla="*/ 177 w 325"/>
              <a:gd name="T7" fmla="*/ 257 h 265"/>
              <a:gd name="T8" fmla="*/ 189 w 325"/>
              <a:gd name="T9" fmla="*/ 250 h 265"/>
              <a:gd name="T10" fmla="*/ 198 w 325"/>
              <a:gd name="T11" fmla="*/ 246 h 265"/>
              <a:gd name="T12" fmla="*/ 207 w 325"/>
              <a:gd name="T13" fmla="*/ 244 h 265"/>
              <a:gd name="T14" fmla="*/ 218 w 325"/>
              <a:gd name="T15" fmla="*/ 241 h 265"/>
              <a:gd name="T16" fmla="*/ 230 w 325"/>
              <a:gd name="T17" fmla="*/ 240 h 265"/>
              <a:gd name="T18" fmla="*/ 242 w 325"/>
              <a:gd name="T19" fmla="*/ 240 h 265"/>
              <a:gd name="T20" fmla="*/ 257 w 325"/>
              <a:gd name="T21" fmla="*/ 241 h 265"/>
              <a:gd name="T22" fmla="*/ 272 w 325"/>
              <a:gd name="T23" fmla="*/ 242 h 265"/>
              <a:gd name="T24" fmla="*/ 288 w 325"/>
              <a:gd name="T25" fmla="*/ 248 h 265"/>
              <a:gd name="T26" fmla="*/ 306 w 325"/>
              <a:gd name="T27" fmla="*/ 255 h 265"/>
              <a:gd name="T28" fmla="*/ 325 w 325"/>
              <a:gd name="T29" fmla="*/ 263 h 265"/>
              <a:gd name="T30" fmla="*/ 325 w 325"/>
              <a:gd name="T31" fmla="*/ 26 h 265"/>
              <a:gd name="T32" fmla="*/ 325 w 325"/>
              <a:gd name="T33" fmla="*/ 26 h 265"/>
              <a:gd name="T34" fmla="*/ 307 w 325"/>
              <a:gd name="T35" fmla="*/ 18 h 265"/>
              <a:gd name="T36" fmla="*/ 288 w 325"/>
              <a:gd name="T37" fmla="*/ 9 h 265"/>
              <a:gd name="T38" fmla="*/ 265 w 325"/>
              <a:gd name="T39" fmla="*/ 4 h 265"/>
              <a:gd name="T40" fmla="*/ 253 w 325"/>
              <a:gd name="T41" fmla="*/ 1 h 265"/>
              <a:gd name="T42" fmla="*/ 240 w 325"/>
              <a:gd name="T43" fmla="*/ 0 h 265"/>
              <a:gd name="T44" fmla="*/ 226 w 325"/>
              <a:gd name="T45" fmla="*/ 0 h 265"/>
              <a:gd name="T46" fmla="*/ 212 w 325"/>
              <a:gd name="T47" fmla="*/ 1 h 265"/>
              <a:gd name="T48" fmla="*/ 199 w 325"/>
              <a:gd name="T49" fmla="*/ 4 h 265"/>
              <a:gd name="T50" fmla="*/ 187 w 325"/>
              <a:gd name="T51" fmla="*/ 8 h 265"/>
              <a:gd name="T52" fmla="*/ 175 w 325"/>
              <a:gd name="T53" fmla="*/ 16 h 265"/>
              <a:gd name="T54" fmla="*/ 162 w 325"/>
              <a:gd name="T55" fmla="*/ 26 h 265"/>
              <a:gd name="T56" fmla="*/ 0 w 325"/>
              <a:gd name="T57" fmla="*/ 26 h 265"/>
              <a:gd name="T58" fmla="*/ 0 w 325"/>
              <a:gd name="T59" fmla="*/ 264 h 265"/>
              <a:gd name="T60" fmla="*/ 166 w 325"/>
              <a:gd name="T61"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5" h="265">
                <a:moveTo>
                  <a:pt x="166" y="265"/>
                </a:moveTo>
                <a:lnTo>
                  <a:pt x="166" y="265"/>
                </a:lnTo>
                <a:lnTo>
                  <a:pt x="169" y="263"/>
                </a:lnTo>
                <a:lnTo>
                  <a:pt x="177" y="257"/>
                </a:lnTo>
                <a:lnTo>
                  <a:pt x="189" y="250"/>
                </a:lnTo>
                <a:lnTo>
                  <a:pt x="198" y="246"/>
                </a:lnTo>
                <a:lnTo>
                  <a:pt x="207" y="244"/>
                </a:lnTo>
                <a:lnTo>
                  <a:pt x="218" y="241"/>
                </a:lnTo>
                <a:lnTo>
                  <a:pt x="230" y="240"/>
                </a:lnTo>
                <a:lnTo>
                  <a:pt x="242" y="240"/>
                </a:lnTo>
                <a:lnTo>
                  <a:pt x="257" y="241"/>
                </a:lnTo>
                <a:lnTo>
                  <a:pt x="272" y="242"/>
                </a:lnTo>
                <a:lnTo>
                  <a:pt x="288" y="248"/>
                </a:lnTo>
                <a:lnTo>
                  <a:pt x="306" y="255"/>
                </a:lnTo>
                <a:lnTo>
                  <a:pt x="325" y="263"/>
                </a:lnTo>
                <a:lnTo>
                  <a:pt x="325" y="26"/>
                </a:lnTo>
                <a:lnTo>
                  <a:pt x="325" y="26"/>
                </a:lnTo>
                <a:lnTo>
                  <a:pt x="307" y="18"/>
                </a:lnTo>
                <a:lnTo>
                  <a:pt x="288" y="9"/>
                </a:lnTo>
                <a:lnTo>
                  <a:pt x="265" y="4"/>
                </a:lnTo>
                <a:lnTo>
                  <a:pt x="253" y="1"/>
                </a:lnTo>
                <a:lnTo>
                  <a:pt x="240" y="0"/>
                </a:lnTo>
                <a:lnTo>
                  <a:pt x="226" y="0"/>
                </a:lnTo>
                <a:lnTo>
                  <a:pt x="212" y="1"/>
                </a:lnTo>
                <a:lnTo>
                  <a:pt x="199" y="4"/>
                </a:lnTo>
                <a:lnTo>
                  <a:pt x="187" y="8"/>
                </a:lnTo>
                <a:lnTo>
                  <a:pt x="175" y="16"/>
                </a:lnTo>
                <a:lnTo>
                  <a:pt x="162" y="26"/>
                </a:lnTo>
                <a:lnTo>
                  <a:pt x="0" y="26"/>
                </a:lnTo>
                <a:lnTo>
                  <a:pt x="0" y="264"/>
                </a:lnTo>
                <a:lnTo>
                  <a:pt x="166" y="2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8" name="Freeform 141"/>
          <p:cNvSpPr>
            <a:spLocks noEditPoints="1"/>
          </p:cNvSpPr>
          <p:nvPr/>
        </p:nvSpPr>
        <p:spPr bwMode="auto">
          <a:xfrm>
            <a:off x="1295352" y="2939511"/>
            <a:ext cx="348077" cy="287412"/>
          </a:xfrm>
          <a:custGeom>
            <a:avLst/>
            <a:gdLst>
              <a:gd name="T0" fmla="*/ 365 w 396"/>
              <a:gd name="T1" fmla="*/ 0 h 327"/>
              <a:gd name="T2" fmla="*/ 383 w 396"/>
              <a:gd name="T3" fmla="*/ 5 h 327"/>
              <a:gd name="T4" fmla="*/ 394 w 396"/>
              <a:gd name="T5" fmla="*/ 19 h 327"/>
              <a:gd name="T6" fmla="*/ 396 w 396"/>
              <a:gd name="T7" fmla="*/ 197 h 327"/>
              <a:gd name="T8" fmla="*/ 394 w 396"/>
              <a:gd name="T9" fmla="*/ 210 h 327"/>
              <a:gd name="T10" fmla="*/ 383 w 396"/>
              <a:gd name="T11" fmla="*/ 224 h 327"/>
              <a:gd name="T12" fmla="*/ 365 w 396"/>
              <a:gd name="T13" fmla="*/ 230 h 327"/>
              <a:gd name="T14" fmla="*/ 295 w 396"/>
              <a:gd name="T15" fmla="*/ 260 h 327"/>
              <a:gd name="T16" fmla="*/ 307 w 396"/>
              <a:gd name="T17" fmla="*/ 262 h 327"/>
              <a:gd name="T18" fmla="*/ 321 w 396"/>
              <a:gd name="T19" fmla="*/ 273 h 327"/>
              <a:gd name="T20" fmla="*/ 326 w 396"/>
              <a:gd name="T21" fmla="*/ 291 h 327"/>
              <a:gd name="T22" fmla="*/ 326 w 396"/>
              <a:gd name="T23" fmla="*/ 302 h 327"/>
              <a:gd name="T24" fmla="*/ 318 w 396"/>
              <a:gd name="T25" fmla="*/ 318 h 327"/>
              <a:gd name="T26" fmla="*/ 302 w 396"/>
              <a:gd name="T27" fmla="*/ 326 h 327"/>
              <a:gd name="T28" fmla="*/ 199 w 396"/>
              <a:gd name="T29" fmla="*/ 208 h 327"/>
              <a:gd name="T30" fmla="*/ 348 w 396"/>
              <a:gd name="T31" fmla="*/ 208 h 327"/>
              <a:gd name="T32" fmla="*/ 361 w 396"/>
              <a:gd name="T33" fmla="*/ 204 h 327"/>
              <a:gd name="T34" fmla="*/ 371 w 396"/>
              <a:gd name="T35" fmla="*/ 192 h 327"/>
              <a:gd name="T36" fmla="*/ 373 w 396"/>
              <a:gd name="T37" fmla="*/ 47 h 327"/>
              <a:gd name="T38" fmla="*/ 371 w 396"/>
              <a:gd name="T39" fmla="*/ 36 h 327"/>
              <a:gd name="T40" fmla="*/ 361 w 396"/>
              <a:gd name="T41" fmla="*/ 25 h 327"/>
              <a:gd name="T42" fmla="*/ 348 w 396"/>
              <a:gd name="T43" fmla="*/ 20 h 327"/>
              <a:gd name="T44" fmla="*/ 127 w 396"/>
              <a:gd name="T45" fmla="*/ 260 h 327"/>
              <a:gd name="T46" fmla="*/ 127 w 396"/>
              <a:gd name="T47" fmla="*/ 230 h 327"/>
              <a:gd name="T48" fmla="*/ 199 w 396"/>
              <a:gd name="T49" fmla="*/ 327 h 327"/>
              <a:gd name="T50" fmla="*/ 154 w 396"/>
              <a:gd name="T51" fmla="*/ 288 h 327"/>
              <a:gd name="T52" fmla="*/ 158 w 396"/>
              <a:gd name="T53" fmla="*/ 287 h 327"/>
              <a:gd name="T54" fmla="*/ 159 w 396"/>
              <a:gd name="T55" fmla="*/ 283 h 327"/>
              <a:gd name="T56" fmla="*/ 155 w 396"/>
              <a:gd name="T57" fmla="*/ 277 h 327"/>
              <a:gd name="T58" fmla="*/ 127 w 396"/>
              <a:gd name="T59" fmla="*/ 260 h 327"/>
              <a:gd name="T60" fmla="*/ 199 w 396"/>
              <a:gd name="T61" fmla="*/ 0 h 327"/>
              <a:gd name="T62" fmla="*/ 127 w 396"/>
              <a:gd name="T63" fmla="*/ 0 h 327"/>
              <a:gd name="T64" fmla="*/ 127 w 396"/>
              <a:gd name="T65" fmla="*/ 276 h 327"/>
              <a:gd name="T66" fmla="*/ 97 w 396"/>
              <a:gd name="T67" fmla="*/ 277 h 327"/>
              <a:gd name="T68" fmla="*/ 94 w 396"/>
              <a:gd name="T69" fmla="*/ 283 h 327"/>
              <a:gd name="T70" fmla="*/ 96 w 396"/>
              <a:gd name="T71" fmla="*/ 287 h 327"/>
              <a:gd name="T72" fmla="*/ 100 w 396"/>
              <a:gd name="T73" fmla="*/ 288 h 327"/>
              <a:gd name="T74" fmla="*/ 101 w 396"/>
              <a:gd name="T75" fmla="*/ 327 h 327"/>
              <a:gd name="T76" fmla="*/ 88 w 396"/>
              <a:gd name="T77" fmla="*/ 325 h 327"/>
              <a:gd name="T78" fmla="*/ 74 w 396"/>
              <a:gd name="T79" fmla="*/ 314 h 327"/>
              <a:gd name="T80" fmla="*/ 69 w 396"/>
              <a:gd name="T81" fmla="*/ 295 h 327"/>
              <a:gd name="T82" fmla="*/ 70 w 396"/>
              <a:gd name="T83" fmla="*/ 285 h 327"/>
              <a:gd name="T84" fmla="*/ 78 w 396"/>
              <a:gd name="T85" fmla="*/ 269 h 327"/>
              <a:gd name="T86" fmla="*/ 94 w 396"/>
              <a:gd name="T87" fmla="*/ 260 h 327"/>
              <a:gd name="T88" fmla="*/ 127 w 396"/>
              <a:gd name="T89" fmla="*/ 230 h 327"/>
              <a:gd name="T90" fmla="*/ 25 w 396"/>
              <a:gd name="T91" fmla="*/ 229 h 327"/>
              <a:gd name="T92" fmla="*/ 9 w 396"/>
              <a:gd name="T93" fmla="*/ 220 h 327"/>
              <a:gd name="T94" fmla="*/ 1 w 396"/>
              <a:gd name="T95" fmla="*/ 204 h 327"/>
              <a:gd name="T96" fmla="*/ 0 w 396"/>
              <a:gd name="T97" fmla="*/ 31 h 327"/>
              <a:gd name="T98" fmla="*/ 5 w 396"/>
              <a:gd name="T99" fmla="*/ 13 h 327"/>
              <a:gd name="T100" fmla="*/ 20 w 396"/>
              <a:gd name="T101" fmla="*/ 2 h 327"/>
              <a:gd name="T102" fmla="*/ 127 w 396"/>
              <a:gd name="T103" fmla="*/ 0 h 327"/>
              <a:gd name="T104" fmla="*/ 50 w 396"/>
              <a:gd name="T105" fmla="*/ 20 h 327"/>
              <a:gd name="T106" fmla="*/ 35 w 396"/>
              <a:gd name="T107" fmla="*/ 25 h 327"/>
              <a:gd name="T108" fmla="*/ 25 w 396"/>
              <a:gd name="T109" fmla="*/ 36 h 327"/>
              <a:gd name="T110" fmla="*/ 24 w 396"/>
              <a:gd name="T111" fmla="*/ 182 h 327"/>
              <a:gd name="T112" fmla="*/ 25 w 396"/>
              <a:gd name="T113" fmla="*/ 192 h 327"/>
              <a:gd name="T114" fmla="*/ 35 w 396"/>
              <a:gd name="T115" fmla="*/ 204 h 327"/>
              <a:gd name="T116" fmla="*/ 50 w 396"/>
              <a:gd name="T117" fmla="*/ 20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6" h="327">
                <a:moveTo>
                  <a:pt x="199" y="0"/>
                </a:moveTo>
                <a:lnTo>
                  <a:pt x="365" y="0"/>
                </a:lnTo>
                <a:lnTo>
                  <a:pt x="365" y="0"/>
                </a:lnTo>
                <a:lnTo>
                  <a:pt x="372" y="0"/>
                </a:lnTo>
                <a:lnTo>
                  <a:pt x="377" y="2"/>
                </a:lnTo>
                <a:lnTo>
                  <a:pt x="383" y="5"/>
                </a:lnTo>
                <a:lnTo>
                  <a:pt x="387" y="9"/>
                </a:lnTo>
                <a:lnTo>
                  <a:pt x="391" y="13"/>
                </a:lnTo>
                <a:lnTo>
                  <a:pt x="394" y="19"/>
                </a:lnTo>
                <a:lnTo>
                  <a:pt x="396" y="24"/>
                </a:lnTo>
                <a:lnTo>
                  <a:pt x="396" y="31"/>
                </a:lnTo>
                <a:lnTo>
                  <a:pt x="396" y="197"/>
                </a:lnTo>
                <a:lnTo>
                  <a:pt x="396" y="197"/>
                </a:lnTo>
                <a:lnTo>
                  <a:pt x="396" y="204"/>
                </a:lnTo>
                <a:lnTo>
                  <a:pt x="394" y="210"/>
                </a:lnTo>
                <a:lnTo>
                  <a:pt x="391" y="215"/>
                </a:lnTo>
                <a:lnTo>
                  <a:pt x="387" y="220"/>
                </a:lnTo>
                <a:lnTo>
                  <a:pt x="383" y="224"/>
                </a:lnTo>
                <a:lnTo>
                  <a:pt x="377" y="227"/>
                </a:lnTo>
                <a:lnTo>
                  <a:pt x="372" y="229"/>
                </a:lnTo>
                <a:lnTo>
                  <a:pt x="365" y="230"/>
                </a:lnTo>
                <a:lnTo>
                  <a:pt x="238" y="230"/>
                </a:lnTo>
                <a:lnTo>
                  <a:pt x="238" y="260"/>
                </a:lnTo>
                <a:lnTo>
                  <a:pt x="295" y="260"/>
                </a:lnTo>
                <a:lnTo>
                  <a:pt x="295" y="260"/>
                </a:lnTo>
                <a:lnTo>
                  <a:pt x="302" y="260"/>
                </a:lnTo>
                <a:lnTo>
                  <a:pt x="307" y="262"/>
                </a:lnTo>
                <a:lnTo>
                  <a:pt x="312" y="265"/>
                </a:lnTo>
                <a:lnTo>
                  <a:pt x="318" y="269"/>
                </a:lnTo>
                <a:lnTo>
                  <a:pt x="321" y="273"/>
                </a:lnTo>
                <a:lnTo>
                  <a:pt x="325" y="279"/>
                </a:lnTo>
                <a:lnTo>
                  <a:pt x="326" y="285"/>
                </a:lnTo>
                <a:lnTo>
                  <a:pt x="326" y="291"/>
                </a:lnTo>
                <a:lnTo>
                  <a:pt x="326" y="295"/>
                </a:lnTo>
                <a:lnTo>
                  <a:pt x="326" y="295"/>
                </a:lnTo>
                <a:lnTo>
                  <a:pt x="326" y="302"/>
                </a:lnTo>
                <a:lnTo>
                  <a:pt x="325" y="308"/>
                </a:lnTo>
                <a:lnTo>
                  <a:pt x="321" y="314"/>
                </a:lnTo>
                <a:lnTo>
                  <a:pt x="318" y="318"/>
                </a:lnTo>
                <a:lnTo>
                  <a:pt x="312" y="322"/>
                </a:lnTo>
                <a:lnTo>
                  <a:pt x="307" y="325"/>
                </a:lnTo>
                <a:lnTo>
                  <a:pt x="302" y="326"/>
                </a:lnTo>
                <a:lnTo>
                  <a:pt x="295" y="327"/>
                </a:lnTo>
                <a:lnTo>
                  <a:pt x="199" y="327"/>
                </a:lnTo>
                <a:lnTo>
                  <a:pt x="199" y="208"/>
                </a:lnTo>
                <a:lnTo>
                  <a:pt x="348" y="208"/>
                </a:lnTo>
                <a:lnTo>
                  <a:pt x="348" y="208"/>
                </a:lnTo>
                <a:lnTo>
                  <a:pt x="348" y="208"/>
                </a:lnTo>
                <a:lnTo>
                  <a:pt x="352" y="207"/>
                </a:lnTo>
                <a:lnTo>
                  <a:pt x="357" y="205"/>
                </a:lnTo>
                <a:lnTo>
                  <a:pt x="361" y="204"/>
                </a:lnTo>
                <a:lnTo>
                  <a:pt x="365" y="200"/>
                </a:lnTo>
                <a:lnTo>
                  <a:pt x="368" y="196"/>
                </a:lnTo>
                <a:lnTo>
                  <a:pt x="371" y="192"/>
                </a:lnTo>
                <a:lnTo>
                  <a:pt x="372" y="188"/>
                </a:lnTo>
                <a:lnTo>
                  <a:pt x="373" y="182"/>
                </a:lnTo>
                <a:lnTo>
                  <a:pt x="373" y="47"/>
                </a:lnTo>
                <a:lnTo>
                  <a:pt x="373" y="47"/>
                </a:lnTo>
                <a:lnTo>
                  <a:pt x="372" y="42"/>
                </a:lnTo>
                <a:lnTo>
                  <a:pt x="371" y="36"/>
                </a:lnTo>
                <a:lnTo>
                  <a:pt x="368" y="32"/>
                </a:lnTo>
                <a:lnTo>
                  <a:pt x="365" y="28"/>
                </a:lnTo>
                <a:lnTo>
                  <a:pt x="361" y="25"/>
                </a:lnTo>
                <a:lnTo>
                  <a:pt x="357" y="23"/>
                </a:lnTo>
                <a:lnTo>
                  <a:pt x="352" y="21"/>
                </a:lnTo>
                <a:lnTo>
                  <a:pt x="348" y="20"/>
                </a:lnTo>
                <a:lnTo>
                  <a:pt x="199" y="20"/>
                </a:lnTo>
                <a:lnTo>
                  <a:pt x="199" y="0"/>
                </a:lnTo>
                <a:close/>
                <a:moveTo>
                  <a:pt x="127" y="260"/>
                </a:moveTo>
                <a:lnTo>
                  <a:pt x="159" y="260"/>
                </a:lnTo>
                <a:lnTo>
                  <a:pt x="159" y="230"/>
                </a:lnTo>
                <a:lnTo>
                  <a:pt x="127" y="230"/>
                </a:lnTo>
                <a:lnTo>
                  <a:pt x="127" y="208"/>
                </a:lnTo>
                <a:lnTo>
                  <a:pt x="199" y="208"/>
                </a:lnTo>
                <a:lnTo>
                  <a:pt x="199" y="327"/>
                </a:lnTo>
                <a:lnTo>
                  <a:pt x="127" y="327"/>
                </a:lnTo>
                <a:lnTo>
                  <a:pt x="127" y="288"/>
                </a:lnTo>
                <a:lnTo>
                  <a:pt x="154" y="288"/>
                </a:lnTo>
                <a:lnTo>
                  <a:pt x="154" y="288"/>
                </a:lnTo>
                <a:lnTo>
                  <a:pt x="155" y="288"/>
                </a:lnTo>
                <a:lnTo>
                  <a:pt x="158" y="287"/>
                </a:lnTo>
                <a:lnTo>
                  <a:pt x="159" y="284"/>
                </a:lnTo>
                <a:lnTo>
                  <a:pt x="159" y="283"/>
                </a:lnTo>
                <a:lnTo>
                  <a:pt x="159" y="283"/>
                </a:lnTo>
                <a:lnTo>
                  <a:pt x="159" y="280"/>
                </a:lnTo>
                <a:lnTo>
                  <a:pt x="158" y="279"/>
                </a:lnTo>
                <a:lnTo>
                  <a:pt x="155" y="277"/>
                </a:lnTo>
                <a:lnTo>
                  <a:pt x="154" y="276"/>
                </a:lnTo>
                <a:lnTo>
                  <a:pt x="127" y="276"/>
                </a:lnTo>
                <a:lnTo>
                  <a:pt x="127" y="260"/>
                </a:lnTo>
                <a:lnTo>
                  <a:pt x="127" y="260"/>
                </a:lnTo>
                <a:close/>
                <a:moveTo>
                  <a:pt x="127" y="0"/>
                </a:moveTo>
                <a:lnTo>
                  <a:pt x="199" y="0"/>
                </a:lnTo>
                <a:lnTo>
                  <a:pt x="199" y="20"/>
                </a:lnTo>
                <a:lnTo>
                  <a:pt x="127" y="20"/>
                </a:lnTo>
                <a:lnTo>
                  <a:pt x="127" y="0"/>
                </a:lnTo>
                <a:close/>
                <a:moveTo>
                  <a:pt x="101" y="260"/>
                </a:moveTo>
                <a:lnTo>
                  <a:pt x="127" y="260"/>
                </a:lnTo>
                <a:lnTo>
                  <a:pt x="127" y="276"/>
                </a:lnTo>
                <a:lnTo>
                  <a:pt x="100" y="276"/>
                </a:lnTo>
                <a:lnTo>
                  <a:pt x="100" y="276"/>
                </a:lnTo>
                <a:lnTo>
                  <a:pt x="97" y="277"/>
                </a:lnTo>
                <a:lnTo>
                  <a:pt x="96" y="279"/>
                </a:lnTo>
                <a:lnTo>
                  <a:pt x="94" y="280"/>
                </a:lnTo>
                <a:lnTo>
                  <a:pt x="94" y="283"/>
                </a:lnTo>
                <a:lnTo>
                  <a:pt x="94" y="283"/>
                </a:lnTo>
                <a:lnTo>
                  <a:pt x="94" y="284"/>
                </a:lnTo>
                <a:lnTo>
                  <a:pt x="96" y="287"/>
                </a:lnTo>
                <a:lnTo>
                  <a:pt x="97" y="288"/>
                </a:lnTo>
                <a:lnTo>
                  <a:pt x="100" y="288"/>
                </a:lnTo>
                <a:lnTo>
                  <a:pt x="100" y="288"/>
                </a:lnTo>
                <a:lnTo>
                  <a:pt x="127" y="288"/>
                </a:lnTo>
                <a:lnTo>
                  <a:pt x="127" y="327"/>
                </a:lnTo>
                <a:lnTo>
                  <a:pt x="101" y="327"/>
                </a:lnTo>
                <a:lnTo>
                  <a:pt x="101" y="327"/>
                </a:lnTo>
                <a:lnTo>
                  <a:pt x="94" y="326"/>
                </a:lnTo>
                <a:lnTo>
                  <a:pt x="88" y="325"/>
                </a:lnTo>
                <a:lnTo>
                  <a:pt x="82" y="322"/>
                </a:lnTo>
                <a:lnTo>
                  <a:pt x="78" y="318"/>
                </a:lnTo>
                <a:lnTo>
                  <a:pt x="74" y="314"/>
                </a:lnTo>
                <a:lnTo>
                  <a:pt x="71" y="308"/>
                </a:lnTo>
                <a:lnTo>
                  <a:pt x="70" y="302"/>
                </a:lnTo>
                <a:lnTo>
                  <a:pt x="69" y="295"/>
                </a:lnTo>
                <a:lnTo>
                  <a:pt x="69" y="291"/>
                </a:lnTo>
                <a:lnTo>
                  <a:pt x="69" y="291"/>
                </a:lnTo>
                <a:lnTo>
                  <a:pt x="70" y="285"/>
                </a:lnTo>
                <a:lnTo>
                  <a:pt x="71" y="279"/>
                </a:lnTo>
                <a:lnTo>
                  <a:pt x="74" y="273"/>
                </a:lnTo>
                <a:lnTo>
                  <a:pt x="78" y="269"/>
                </a:lnTo>
                <a:lnTo>
                  <a:pt x="82" y="265"/>
                </a:lnTo>
                <a:lnTo>
                  <a:pt x="88" y="262"/>
                </a:lnTo>
                <a:lnTo>
                  <a:pt x="94" y="260"/>
                </a:lnTo>
                <a:lnTo>
                  <a:pt x="101" y="260"/>
                </a:lnTo>
                <a:lnTo>
                  <a:pt x="101" y="260"/>
                </a:lnTo>
                <a:close/>
                <a:moveTo>
                  <a:pt x="127" y="230"/>
                </a:moveTo>
                <a:lnTo>
                  <a:pt x="32" y="230"/>
                </a:lnTo>
                <a:lnTo>
                  <a:pt x="32" y="230"/>
                </a:lnTo>
                <a:lnTo>
                  <a:pt x="25" y="229"/>
                </a:lnTo>
                <a:lnTo>
                  <a:pt x="20" y="227"/>
                </a:lnTo>
                <a:lnTo>
                  <a:pt x="14" y="224"/>
                </a:lnTo>
                <a:lnTo>
                  <a:pt x="9" y="220"/>
                </a:lnTo>
                <a:lnTo>
                  <a:pt x="5" y="215"/>
                </a:lnTo>
                <a:lnTo>
                  <a:pt x="2" y="210"/>
                </a:lnTo>
                <a:lnTo>
                  <a:pt x="1" y="204"/>
                </a:lnTo>
                <a:lnTo>
                  <a:pt x="0" y="197"/>
                </a:lnTo>
                <a:lnTo>
                  <a:pt x="0" y="31"/>
                </a:lnTo>
                <a:lnTo>
                  <a:pt x="0" y="31"/>
                </a:lnTo>
                <a:lnTo>
                  <a:pt x="1" y="24"/>
                </a:lnTo>
                <a:lnTo>
                  <a:pt x="2" y="19"/>
                </a:lnTo>
                <a:lnTo>
                  <a:pt x="5" y="13"/>
                </a:lnTo>
                <a:lnTo>
                  <a:pt x="9" y="9"/>
                </a:lnTo>
                <a:lnTo>
                  <a:pt x="14" y="5"/>
                </a:lnTo>
                <a:lnTo>
                  <a:pt x="20" y="2"/>
                </a:lnTo>
                <a:lnTo>
                  <a:pt x="25" y="0"/>
                </a:lnTo>
                <a:lnTo>
                  <a:pt x="32" y="0"/>
                </a:lnTo>
                <a:lnTo>
                  <a:pt x="127" y="0"/>
                </a:lnTo>
                <a:lnTo>
                  <a:pt x="127" y="20"/>
                </a:lnTo>
                <a:lnTo>
                  <a:pt x="50" y="20"/>
                </a:lnTo>
                <a:lnTo>
                  <a:pt x="50" y="20"/>
                </a:lnTo>
                <a:lnTo>
                  <a:pt x="44" y="21"/>
                </a:lnTo>
                <a:lnTo>
                  <a:pt x="40" y="23"/>
                </a:lnTo>
                <a:lnTo>
                  <a:pt x="35" y="25"/>
                </a:lnTo>
                <a:lnTo>
                  <a:pt x="31" y="28"/>
                </a:lnTo>
                <a:lnTo>
                  <a:pt x="28" y="32"/>
                </a:lnTo>
                <a:lnTo>
                  <a:pt x="25" y="36"/>
                </a:lnTo>
                <a:lnTo>
                  <a:pt x="24" y="42"/>
                </a:lnTo>
                <a:lnTo>
                  <a:pt x="24" y="47"/>
                </a:lnTo>
                <a:lnTo>
                  <a:pt x="24" y="182"/>
                </a:lnTo>
                <a:lnTo>
                  <a:pt x="24" y="182"/>
                </a:lnTo>
                <a:lnTo>
                  <a:pt x="24" y="188"/>
                </a:lnTo>
                <a:lnTo>
                  <a:pt x="25" y="192"/>
                </a:lnTo>
                <a:lnTo>
                  <a:pt x="28" y="196"/>
                </a:lnTo>
                <a:lnTo>
                  <a:pt x="31" y="200"/>
                </a:lnTo>
                <a:lnTo>
                  <a:pt x="35" y="204"/>
                </a:lnTo>
                <a:lnTo>
                  <a:pt x="40" y="205"/>
                </a:lnTo>
                <a:lnTo>
                  <a:pt x="44" y="207"/>
                </a:lnTo>
                <a:lnTo>
                  <a:pt x="50" y="208"/>
                </a:lnTo>
                <a:lnTo>
                  <a:pt x="127" y="208"/>
                </a:lnTo>
                <a:lnTo>
                  <a:pt x="127" y="23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9" name="Freeform 142"/>
          <p:cNvSpPr>
            <a:spLocks noEditPoints="1"/>
          </p:cNvSpPr>
          <p:nvPr/>
        </p:nvSpPr>
        <p:spPr bwMode="auto">
          <a:xfrm>
            <a:off x="579860" y="2362930"/>
            <a:ext cx="447403" cy="521209"/>
          </a:xfrm>
          <a:custGeom>
            <a:avLst/>
            <a:gdLst>
              <a:gd name="T0" fmla="*/ 92 w 509"/>
              <a:gd name="T1" fmla="*/ 126 h 593"/>
              <a:gd name="T2" fmla="*/ 147 w 509"/>
              <a:gd name="T3" fmla="*/ 94 h 593"/>
              <a:gd name="T4" fmla="*/ 137 w 509"/>
              <a:gd name="T5" fmla="*/ 133 h 593"/>
              <a:gd name="T6" fmla="*/ 168 w 509"/>
              <a:gd name="T7" fmla="*/ 120 h 593"/>
              <a:gd name="T8" fmla="*/ 157 w 509"/>
              <a:gd name="T9" fmla="*/ 157 h 593"/>
              <a:gd name="T10" fmla="*/ 189 w 509"/>
              <a:gd name="T11" fmla="*/ 144 h 593"/>
              <a:gd name="T12" fmla="*/ 177 w 509"/>
              <a:gd name="T13" fmla="*/ 183 h 593"/>
              <a:gd name="T14" fmla="*/ 210 w 509"/>
              <a:gd name="T15" fmla="*/ 170 h 593"/>
              <a:gd name="T16" fmla="*/ 174 w 509"/>
              <a:gd name="T17" fmla="*/ 228 h 593"/>
              <a:gd name="T18" fmla="*/ 230 w 509"/>
              <a:gd name="T19" fmla="*/ 195 h 593"/>
              <a:gd name="T20" fmla="*/ 219 w 509"/>
              <a:gd name="T21" fmla="*/ 235 h 593"/>
              <a:gd name="T22" fmla="*/ 252 w 509"/>
              <a:gd name="T23" fmla="*/ 221 h 593"/>
              <a:gd name="T24" fmla="*/ 239 w 509"/>
              <a:gd name="T25" fmla="*/ 259 h 593"/>
              <a:gd name="T26" fmla="*/ 272 w 509"/>
              <a:gd name="T27" fmla="*/ 245 h 593"/>
              <a:gd name="T28" fmla="*/ 261 w 509"/>
              <a:gd name="T29" fmla="*/ 285 h 593"/>
              <a:gd name="T30" fmla="*/ 294 w 509"/>
              <a:gd name="T31" fmla="*/ 271 h 593"/>
              <a:gd name="T32" fmla="*/ 258 w 509"/>
              <a:gd name="T33" fmla="*/ 329 h 593"/>
              <a:gd name="T34" fmla="*/ 314 w 509"/>
              <a:gd name="T35" fmla="*/ 297 h 593"/>
              <a:gd name="T36" fmla="*/ 302 w 509"/>
              <a:gd name="T37" fmla="*/ 336 h 593"/>
              <a:gd name="T38" fmla="*/ 334 w 509"/>
              <a:gd name="T39" fmla="*/ 323 h 593"/>
              <a:gd name="T40" fmla="*/ 323 w 509"/>
              <a:gd name="T41" fmla="*/ 362 h 593"/>
              <a:gd name="T42" fmla="*/ 356 w 509"/>
              <a:gd name="T43" fmla="*/ 347 h 593"/>
              <a:gd name="T44" fmla="*/ 344 w 509"/>
              <a:gd name="T45" fmla="*/ 386 h 593"/>
              <a:gd name="T46" fmla="*/ 376 w 509"/>
              <a:gd name="T47" fmla="*/ 373 h 593"/>
              <a:gd name="T48" fmla="*/ 341 w 509"/>
              <a:gd name="T49" fmla="*/ 431 h 593"/>
              <a:gd name="T50" fmla="*/ 397 w 509"/>
              <a:gd name="T51" fmla="*/ 398 h 593"/>
              <a:gd name="T52" fmla="*/ 386 w 509"/>
              <a:gd name="T53" fmla="*/ 438 h 593"/>
              <a:gd name="T54" fmla="*/ 418 w 509"/>
              <a:gd name="T55" fmla="*/ 424 h 593"/>
              <a:gd name="T56" fmla="*/ 406 w 509"/>
              <a:gd name="T57" fmla="*/ 463 h 593"/>
              <a:gd name="T58" fmla="*/ 438 w 509"/>
              <a:gd name="T59" fmla="*/ 450 h 593"/>
              <a:gd name="T60" fmla="*/ 426 w 509"/>
              <a:gd name="T61" fmla="*/ 488 h 593"/>
              <a:gd name="T62" fmla="*/ 459 w 509"/>
              <a:gd name="T63" fmla="*/ 474 h 593"/>
              <a:gd name="T64" fmla="*/ 424 w 509"/>
              <a:gd name="T65" fmla="*/ 532 h 593"/>
              <a:gd name="T66" fmla="*/ 480 w 509"/>
              <a:gd name="T67" fmla="*/ 500 h 593"/>
              <a:gd name="T68" fmla="*/ 437 w 509"/>
              <a:gd name="T69" fmla="*/ 593 h 593"/>
              <a:gd name="T70" fmla="*/ 70 w 509"/>
              <a:gd name="T71" fmla="*/ 82 h 593"/>
              <a:gd name="T72" fmla="*/ 77 w 509"/>
              <a:gd name="T73" fmla="*/ 80 h 593"/>
              <a:gd name="T74" fmla="*/ 82 w 509"/>
              <a:gd name="T75" fmla="*/ 78 h 593"/>
              <a:gd name="T76" fmla="*/ 88 w 509"/>
              <a:gd name="T77" fmla="*/ 65 h 593"/>
              <a:gd name="T78" fmla="*/ 84 w 509"/>
              <a:gd name="T79" fmla="*/ 52 h 593"/>
              <a:gd name="T80" fmla="*/ 81 w 509"/>
              <a:gd name="T81" fmla="*/ 49 h 593"/>
              <a:gd name="T82" fmla="*/ 74 w 509"/>
              <a:gd name="T83" fmla="*/ 45 h 593"/>
              <a:gd name="T84" fmla="*/ 70 w 509"/>
              <a:gd name="T85" fmla="*/ 2 h 593"/>
              <a:gd name="T86" fmla="*/ 141 w 509"/>
              <a:gd name="T87" fmla="*/ 86 h 593"/>
              <a:gd name="T88" fmla="*/ 0 w 509"/>
              <a:gd name="T89" fmla="*/ 59 h 593"/>
              <a:gd name="T90" fmla="*/ 70 w 509"/>
              <a:gd name="T91" fmla="*/ 45 h 593"/>
              <a:gd name="T92" fmla="*/ 65 w 509"/>
              <a:gd name="T93" fmla="*/ 46 h 593"/>
              <a:gd name="T94" fmla="*/ 59 w 509"/>
              <a:gd name="T95" fmla="*/ 49 h 593"/>
              <a:gd name="T96" fmla="*/ 53 w 509"/>
              <a:gd name="T97" fmla="*/ 61 h 593"/>
              <a:gd name="T98" fmla="*/ 57 w 509"/>
              <a:gd name="T99" fmla="*/ 75 h 593"/>
              <a:gd name="T100" fmla="*/ 57 w 509"/>
              <a:gd name="T101" fmla="*/ 75 h 593"/>
              <a:gd name="T102" fmla="*/ 63 w 509"/>
              <a:gd name="T103" fmla="*/ 79 h 593"/>
              <a:gd name="T104" fmla="*/ 70 w 509"/>
              <a:gd name="T105" fmla="*/ 82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9" h="593">
                <a:moveTo>
                  <a:pt x="141" y="86"/>
                </a:moveTo>
                <a:lnTo>
                  <a:pt x="92" y="126"/>
                </a:lnTo>
                <a:lnTo>
                  <a:pt x="99" y="134"/>
                </a:lnTo>
                <a:lnTo>
                  <a:pt x="147" y="94"/>
                </a:lnTo>
                <a:lnTo>
                  <a:pt x="162" y="111"/>
                </a:lnTo>
                <a:lnTo>
                  <a:pt x="137" y="133"/>
                </a:lnTo>
                <a:lnTo>
                  <a:pt x="142" y="140"/>
                </a:lnTo>
                <a:lnTo>
                  <a:pt x="168" y="120"/>
                </a:lnTo>
                <a:lnTo>
                  <a:pt x="183" y="137"/>
                </a:lnTo>
                <a:lnTo>
                  <a:pt x="157" y="157"/>
                </a:lnTo>
                <a:lnTo>
                  <a:pt x="164" y="166"/>
                </a:lnTo>
                <a:lnTo>
                  <a:pt x="189" y="144"/>
                </a:lnTo>
                <a:lnTo>
                  <a:pt x="203" y="161"/>
                </a:lnTo>
                <a:lnTo>
                  <a:pt x="177" y="183"/>
                </a:lnTo>
                <a:lnTo>
                  <a:pt x="184" y="191"/>
                </a:lnTo>
                <a:lnTo>
                  <a:pt x="210" y="170"/>
                </a:lnTo>
                <a:lnTo>
                  <a:pt x="225" y="187"/>
                </a:lnTo>
                <a:lnTo>
                  <a:pt x="174" y="228"/>
                </a:lnTo>
                <a:lnTo>
                  <a:pt x="181" y="236"/>
                </a:lnTo>
                <a:lnTo>
                  <a:pt x="230" y="195"/>
                </a:lnTo>
                <a:lnTo>
                  <a:pt x="245" y="213"/>
                </a:lnTo>
                <a:lnTo>
                  <a:pt x="219" y="235"/>
                </a:lnTo>
                <a:lnTo>
                  <a:pt x="226" y="241"/>
                </a:lnTo>
                <a:lnTo>
                  <a:pt x="252" y="221"/>
                </a:lnTo>
                <a:lnTo>
                  <a:pt x="267" y="239"/>
                </a:lnTo>
                <a:lnTo>
                  <a:pt x="239" y="259"/>
                </a:lnTo>
                <a:lnTo>
                  <a:pt x="246" y="267"/>
                </a:lnTo>
                <a:lnTo>
                  <a:pt x="272" y="245"/>
                </a:lnTo>
                <a:lnTo>
                  <a:pt x="287" y="263"/>
                </a:lnTo>
                <a:lnTo>
                  <a:pt x="261" y="285"/>
                </a:lnTo>
                <a:lnTo>
                  <a:pt x="267" y="293"/>
                </a:lnTo>
                <a:lnTo>
                  <a:pt x="294" y="271"/>
                </a:lnTo>
                <a:lnTo>
                  <a:pt x="307" y="289"/>
                </a:lnTo>
                <a:lnTo>
                  <a:pt x="258" y="329"/>
                </a:lnTo>
                <a:lnTo>
                  <a:pt x="264" y="338"/>
                </a:lnTo>
                <a:lnTo>
                  <a:pt x="314" y="297"/>
                </a:lnTo>
                <a:lnTo>
                  <a:pt x="329" y="314"/>
                </a:lnTo>
                <a:lnTo>
                  <a:pt x="302" y="336"/>
                </a:lnTo>
                <a:lnTo>
                  <a:pt x="308" y="343"/>
                </a:lnTo>
                <a:lnTo>
                  <a:pt x="334" y="323"/>
                </a:lnTo>
                <a:lnTo>
                  <a:pt x="349" y="340"/>
                </a:lnTo>
                <a:lnTo>
                  <a:pt x="323" y="362"/>
                </a:lnTo>
                <a:lnTo>
                  <a:pt x="329" y="369"/>
                </a:lnTo>
                <a:lnTo>
                  <a:pt x="356" y="347"/>
                </a:lnTo>
                <a:lnTo>
                  <a:pt x="369" y="366"/>
                </a:lnTo>
                <a:lnTo>
                  <a:pt x="344" y="386"/>
                </a:lnTo>
                <a:lnTo>
                  <a:pt x="350" y="394"/>
                </a:lnTo>
                <a:lnTo>
                  <a:pt x="376" y="373"/>
                </a:lnTo>
                <a:lnTo>
                  <a:pt x="391" y="390"/>
                </a:lnTo>
                <a:lnTo>
                  <a:pt x="341" y="431"/>
                </a:lnTo>
                <a:lnTo>
                  <a:pt x="348" y="439"/>
                </a:lnTo>
                <a:lnTo>
                  <a:pt x="397" y="398"/>
                </a:lnTo>
                <a:lnTo>
                  <a:pt x="411" y="416"/>
                </a:lnTo>
                <a:lnTo>
                  <a:pt x="386" y="438"/>
                </a:lnTo>
                <a:lnTo>
                  <a:pt x="391" y="446"/>
                </a:lnTo>
                <a:lnTo>
                  <a:pt x="418" y="424"/>
                </a:lnTo>
                <a:lnTo>
                  <a:pt x="432" y="442"/>
                </a:lnTo>
                <a:lnTo>
                  <a:pt x="406" y="463"/>
                </a:lnTo>
                <a:lnTo>
                  <a:pt x="413" y="470"/>
                </a:lnTo>
                <a:lnTo>
                  <a:pt x="438" y="450"/>
                </a:lnTo>
                <a:lnTo>
                  <a:pt x="453" y="467"/>
                </a:lnTo>
                <a:lnTo>
                  <a:pt x="426" y="488"/>
                </a:lnTo>
                <a:lnTo>
                  <a:pt x="433" y="496"/>
                </a:lnTo>
                <a:lnTo>
                  <a:pt x="459" y="474"/>
                </a:lnTo>
                <a:lnTo>
                  <a:pt x="474" y="492"/>
                </a:lnTo>
                <a:lnTo>
                  <a:pt x="424" y="532"/>
                </a:lnTo>
                <a:lnTo>
                  <a:pt x="430" y="541"/>
                </a:lnTo>
                <a:lnTo>
                  <a:pt x="480" y="500"/>
                </a:lnTo>
                <a:lnTo>
                  <a:pt x="509" y="535"/>
                </a:lnTo>
                <a:lnTo>
                  <a:pt x="437" y="593"/>
                </a:lnTo>
                <a:lnTo>
                  <a:pt x="70" y="145"/>
                </a:lnTo>
                <a:lnTo>
                  <a:pt x="70" y="82"/>
                </a:lnTo>
                <a:lnTo>
                  <a:pt x="70" y="82"/>
                </a:lnTo>
                <a:lnTo>
                  <a:pt x="77" y="80"/>
                </a:lnTo>
                <a:lnTo>
                  <a:pt x="82" y="78"/>
                </a:lnTo>
                <a:lnTo>
                  <a:pt x="82" y="78"/>
                </a:lnTo>
                <a:lnTo>
                  <a:pt x="86" y="72"/>
                </a:lnTo>
                <a:lnTo>
                  <a:pt x="88" y="65"/>
                </a:lnTo>
                <a:lnTo>
                  <a:pt x="88" y="59"/>
                </a:lnTo>
                <a:lnTo>
                  <a:pt x="84" y="52"/>
                </a:lnTo>
                <a:lnTo>
                  <a:pt x="84" y="52"/>
                </a:lnTo>
                <a:lnTo>
                  <a:pt x="81" y="49"/>
                </a:lnTo>
                <a:lnTo>
                  <a:pt x="78" y="46"/>
                </a:lnTo>
                <a:lnTo>
                  <a:pt x="74" y="45"/>
                </a:lnTo>
                <a:lnTo>
                  <a:pt x="70" y="45"/>
                </a:lnTo>
                <a:lnTo>
                  <a:pt x="70" y="2"/>
                </a:lnTo>
                <a:lnTo>
                  <a:pt x="72" y="0"/>
                </a:lnTo>
                <a:lnTo>
                  <a:pt x="141" y="86"/>
                </a:lnTo>
                <a:close/>
                <a:moveTo>
                  <a:pt x="70" y="145"/>
                </a:moveTo>
                <a:lnTo>
                  <a:pt x="0" y="59"/>
                </a:lnTo>
                <a:lnTo>
                  <a:pt x="70" y="2"/>
                </a:lnTo>
                <a:lnTo>
                  <a:pt x="70" y="45"/>
                </a:lnTo>
                <a:lnTo>
                  <a:pt x="70" y="45"/>
                </a:lnTo>
                <a:lnTo>
                  <a:pt x="65" y="46"/>
                </a:lnTo>
                <a:lnTo>
                  <a:pt x="59" y="49"/>
                </a:lnTo>
                <a:lnTo>
                  <a:pt x="59" y="49"/>
                </a:lnTo>
                <a:lnTo>
                  <a:pt x="54" y="55"/>
                </a:lnTo>
                <a:lnTo>
                  <a:pt x="53" y="61"/>
                </a:lnTo>
                <a:lnTo>
                  <a:pt x="53" y="68"/>
                </a:lnTo>
                <a:lnTo>
                  <a:pt x="57" y="75"/>
                </a:lnTo>
                <a:lnTo>
                  <a:pt x="57" y="75"/>
                </a:lnTo>
                <a:lnTo>
                  <a:pt x="57" y="75"/>
                </a:lnTo>
                <a:lnTo>
                  <a:pt x="59" y="78"/>
                </a:lnTo>
                <a:lnTo>
                  <a:pt x="63" y="79"/>
                </a:lnTo>
                <a:lnTo>
                  <a:pt x="66" y="80"/>
                </a:lnTo>
                <a:lnTo>
                  <a:pt x="70" y="82"/>
                </a:lnTo>
                <a:lnTo>
                  <a:pt x="70" y="14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0" name="Freeform 143"/>
          <p:cNvSpPr>
            <a:spLocks noEditPoints="1"/>
          </p:cNvSpPr>
          <p:nvPr/>
        </p:nvSpPr>
        <p:spPr bwMode="auto">
          <a:xfrm>
            <a:off x="499872" y="2516743"/>
            <a:ext cx="188102" cy="378821"/>
          </a:xfrm>
          <a:custGeom>
            <a:avLst/>
            <a:gdLst>
              <a:gd name="T0" fmla="*/ 194 w 214"/>
              <a:gd name="T1" fmla="*/ 431 h 431"/>
              <a:gd name="T2" fmla="*/ 169 w 214"/>
              <a:gd name="T3" fmla="*/ 408 h 431"/>
              <a:gd name="T4" fmla="*/ 209 w 214"/>
              <a:gd name="T5" fmla="*/ 349 h 431"/>
              <a:gd name="T6" fmla="*/ 203 w 214"/>
              <a:gd name="T7" fmla="*/ 341 h 431"/>
              <a:gd name="T8" fmla="*/ 188 w 214"/>
              <a:gd name="T9" fmla="*/ 337 h 431"/>
              <a:gd name="T10" fmla="*/ 180 w 214"/>
              <a:gd name="T11" fmla="*/ 344 h 431"/>
              <a:gd name="T12" fmla="*/ 179 w 214"/>
              <a:gd name="T13" fmla="*/ 353 h 431"/>
              <a:gd name="T14" fmla="*/ 171 w 214"/>
              <a:gd name="T15" fmla="*/ 347 h 431"/>
              <a:gd name="T16" fmla="*/ 125 w 214"/>
              <a:gd name="T17" fmla="*/ 385 h 431"/>
              <a:gd name="T18" fmla="*/ 50 w 214"/>
              <a:gd name="T19" fmla="*/ 194 h 431"/>
              <a:gd name="T20" fmla="*/ 54 w 214"/>
              <a:gd name="T21" fmla="*/ 186 h 431"/>
              <a:gd name="T22" fmla="*/ 81 w 214"/>
              <a:gd name="T23" fmla="*/ 176 h 431"/>
              <a:gd name="T24" fmla="*/ 74 w 214"/>
              <a:gd name="T25" fmla="*/ 173 h 431"/>
              <a:gd name="T26" fmla="*/ 50 w 214"/>
              <a:gd name="T27" fmla="*/ 115 h 431"/>
              <a:gd name="T28" fmla="*/ 99 w 214"/>
              <a:gd name="T29" fmla="*/ 61 h 431"/>
              <a:gd name="T30" fmla="*/ 111 w 214"/>
              <a:gd name="T31" fmla="*/ 65 h 431"/>
              <a:gd name="T32" fmla="*/ 144 w 214"/>
              <a:gd name="T33" fmla="*/ 146 h 431"/>
              <a:gd name="T34" fmla="*/ 144 w 214"/>
              <a:gd name="T35" fmla="*/ 156 h 431"/>
              <a:gd name="T36" fmla="*/ 168 w 214"/>
              <a:gd name="T37" fmla="*/ 347 h 431"/>
              <a:gd name="T38" fmla="*/ 163 w 214"/>
              <a:gd name="T39" fmla="*/ 348 h 431"/>
              <a:gd name="T40" fmla="*/ 153 w 214"/>
              <a:gd name="T41" fmla="*/ 357 h 431"/>
              <a:gd name="T42" fmla="*/ 150 w 214"/>
              <a:gd name="T43" fmla="*/ 359 h 431"/>
              <a:gd name="T44" fmla="*/ 135 w 214"/>
              <a:gd name="T45" fmla="*/ 357 h 431"/>
              <a:gd name="T46" fmla="*/ 129 w 214"/>
              <a:gd name="T47" fmla="*/ 366 h 431"/>
              <a:gd name="T48" fmla="*/ 130 w 214"/>
              <a:gd name="T49" fmla="*/ 381 h 431"/>
              <a:gd name="T50" fmla="*/ 125 w 214"/>
              <a:gd name="T51" fmla="*/ 385 h 431"/>
              <a:gd name="T52" fmla="*/ 50 w 214"/>
              <a:gd name="T53" fmla="*/ 77 h 431"/>
              <a:gd name="T54" fmla="*/ 87 w 214"/>
              <a:gd name="T55" fmla="*/ 28 h 431"/>
              <a:gd name="T56" fmla="*/ 77 w 214"/>
              <a:gd name="T57" fmla="*/ 14 h 431"/>
              <a:gd name="T58" fmla="*/ 62 w 214"/>
              <a:gd name="T59" fmla="*/ 3 h 431"/>
              <a:gd name="T60" fmla="*/ 50 w 214"/>
              <a:gd name="T61" fmla="*/ 0 h 431"/>
              <a:gd name="T62" fmla="*/ 45 w 214"/>
              <a:gd name="T63" fmla="*/ 191 h 431"/>
              <a:gd name="T64" fmla="*/ 11 w 214"/>
              <a:gd name="T65" fmla="*/ 108 h 431"/>
              <a:gd name="T66" fmla="*/ 12 w 214"/>
              <a:gd name="T67" fmla="*/ 96 h 431"/>
              <a:gd name="T68" fmla="*/ 4 w 214"/>
              <a:gd name="T69" fmla="*/ 61 h 431"/>
              <a:gd name="T70" fmla="*/ 1 w 214"/>
              <a:gd name="T71" fmla="*/ 35 h 431"/>
              <a:gd name="T72" fmla="*/ 15 w 214"/>
              <a:gd name="T73" fmla="*/ 12 h 431"/>
              <a:gd name="T74" fmla="*/ 30 w 214"/>
              <a:gd name="T75" fmla="*/ 3 h 431"/>
              <a:gd name="T76" fmla="*/ 50 w 214"/>
              <a:gd name="T77" fmla="*/ 77 h 431"/>
              <a:gd name="T78" fmla="*/ 50 w 214"/>
              <a:gd name="T79" fmla="*/ 115 h 431"/>
              <a:gd name="T80" fmla="*/ 43 w 214"/>
              <a:gd name="T81" fmla="*/ 98 h 431"/>
              <a:gd name="T82" fmla="*/ 47 w 214"/>
              <a:gd name="T83" fmla="*/ 88 h 431"/>
              <a:gd name="T84" fmla="*/ 22 w 214"/>
              <a:gd name="T85" fmla="*/ 99 h 431"/>
              <a:gd name="T86" fmla="*/ 19 w 214"/>
              <a:gd name="T87" fmla="*/ 111 h 431"/>
              <a:gd name="T88" fmla="*/ 47 w 214"/>
              <a:gd name="T89" fmla="*/ 18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4" h="431">
                <a:moveTo>
                  <a:pt x="168" y="228"/>
                </a:moveTo>
                <a:lnTo>
                  <a:pt x="214" y="349"/>
                </a:lnTo>
                <a:lnTo>
                  <a:pt x="194" y="431"/>
                </a:lnTo>
                <a:lnTo>
                  <a:pt x="168" y="413"/>
                </a:lnTo>
                <a:lnTo>
                  <a:pt x="168" y="405"/>
                </a:lnTo>
                <a:lnTo>
                  <a:pt x="169" y="408"/>
                </a:lnTo>
                <a:lnTo>
                  <a:pt x="196" y="397"/>
                </a:lnTo>
                <a:lnTo>
                  <a:pt x="209" y="349"/>
                </a:lnTo>
                <a:lnTo>
                  <a:pt x="209" y="349"/>
                </a:lnTo>
                <a:lnTo>
                  <a:pt x="206" y="345"/>
                </a:lnTo>
                <a:lnTo>
                  <a:pt x="206" y="345"/>
                </a:lnTo>
                <a:lnTo>
                  <a:pt x="203" y="341"/>
                </a:lnTo>
                <a:lnTo>
                  <a:pt x="199" y="337"/>
                </a:lnTo>
                <a:lnTo>
                  <a:pt x="194" y="336"/>
                </a:lnTo>
                <a:lnTo>
                  <a:pt x="188" y="337"/>
                </a:lnTo>
                <a:lnTo>
                  <a:pt x="188" y="337"/>
                </a:lnTo>
                <a:lnTo>
                  <a:pt x="184" y="340"/>
                </a:lnTo>
                <a:lnTo>
                  <a:pt x="180" y="344"/>
                </a:lnTo>
                <a:lnTo>
                  <a:pt x="179" y="348"/>
                </a:lnTo>
                <a:lnTo>
                  <a:pt x="179" y="353"/>
                </a:lnTo>
                <a:lnTo>
                  <a:pt x="179" y="353"/>
                </a:lnTo>
                <a:lnTo>
                  <a:pt x="176" y="351"/>
                </a:lnTo>
                <a:lnTo>
                  <a:pt x="173" y="348"/>
                </a:lnTo>
                <a:lnTo>
                  <a:pt x="171" y="347"/>
                </a:lnTo>
                <a:lnTo>
                  <a:pt x="168" y="347"/>
                </a:lnTo>
                <a:lnTo>
                  <a:pt x="168" y="228"/>
                </a:lnTo>
                <a:close/>
                <a:moveTo>
                  <a:pt x="125" y="385"/>
                </a:moveTo>
                <a:lnTo>
                  <a:pt x="51" y="194"/>
                </a:lnTo>
                <a:lnTo>
                  <a:pt x="51" y="194"/>
                </a:lnTo>
                <a:lnTo>
                  <a:pt x="50" y="194"/>
                </a:lnTo>
                <a:lnTo>
                  <a:pt x="50" y="183"/>
                </a:lnTo>
                <a:lnTo>
                  <a:pt x="50" y="183"/>
                </a:lnTo>
                <a:lnTo>
                  <a:pt x="54" y="186"/>
                </a:lnTo>
                <a:lnTo>
                  <a:pt x="60" y="184"/>
                </a:lnTo>
                <a:lnTo>
                  <a:pt x="81" y="176"/>
                </a:lnTo>
                <a:lnTo>
                  <a:pt x="81" y="176"/>
                </a:lnTo>
                <a:lnTo>
                  <a:pt x="81" y="176"/>
                </a:lnTo>
                <a:lnTo>
                  <a:pt x="79" y="175"/>
                </a:lnTo>
                <a:lnTo>
                  <a:pt x="74" y="173"/>
                </a:lnTo>
                <a:lnTo>
                  <a:pt x="73" y="172"/>
                </a:lnTo>
                <a:lnTo>
                  <a:pt x="70" y="168"/>
                </a:lnTo>
                <a:lnTo>
                  <a:pt x="50" y="115"/>
                </a:lnTo>
                <a:lnTo>
                  <a:pt x="50" y="80"/>
                </a:lnTo>
                <a:lnTo>
                  <a:pt x="99" y="61"/>
                </a:lnTo>
                <a:lnTo>
                  <a:pt x="99" y="61"/>
                </a:lnTo>
                <a:lnTo>
                  <a:pt x="104" y="61"/>
                </a:lnTo>
                <a:lnTo>
                  <a:pt x="107" y="62"/>
                </a:lnTo>
                <a:lnTo>
                  <a:pt x="111" y="65"/>
                </a:lnTo>
                <a:lnTo>
                  <a:pt x="114" y="69"/>
                </a:lnTo>
                <a:lnTo>
                  <a:pt x="144" y="146"/>
                </a:lnTo>
                <a:lnTo>
                  <a:pt x="144" y="146"/>
                </a:lnTo>
                <a:lnTo>
                  <a:pt x="144" y="149"/>
                </a:lnTo>
                <a:lnTo>
                  <a:pt x="144" y="153"/>
                </a:lnTo>
                <a:lnTo>
                  <a:pt x="144" y="156"/>
                </a:lnTo>
                <a:lnTo>
                  <a:pt x="141" y="158"/>
                </a:lnTo>
                <a:lnTo>
                  <a:pt x="168" y="228"/>
                </a:lnTo>
                <a:lnTo>
                  <a:pt x="168" y="347"/>
                </a:lnTo>
                <a:lnTo>
                  <a:pt x="168" y="347"/>
                </a:lnTo>
                <a:lnTo>
                  <a:pt x="163" y="348"/>
                </a:lnTo>
                <a:lnTo>
                  <a:pt x="163" y="348"/>
                </a:lnTo>
                <a:lnTo>
                  <a:pt x="157" y="349"/>
                </a:lnTo>
                <a:lnTo>
                  <a:pt x="154" y="353"/>
                </a:lnTo>
                <a:lnTo>
                  <a:pt x="153" y="357"/>
                </a:lnTo>
                <a:lnTo>
                  <a:pt x="153" y="363"/>
                </a:lnTo>
                <a:lnTo>
                  <a:pt x="153" y="363"/>
                </a:lnTo>
                <a:lnTo>
                  <a:pt x="150" y="359"/>
                </a:lnTo>
                <a:lnTo>
                  <a:pt x="145" y="357"/>
                </a:lnTo>
                <a:lnTo>
                  <a:pt x="141" y="356"/>
                </a:lnTo>
                <a:lnTo>
                  <a:pt x="135" y="357"/>
                </a:lnTo>
                <a:lnTo>
                  <a:pt x="135" y="357"/>
                </a:lnTo>
                <a:lnTo>
                  <a:pt x="131" y="360"/>
                </a:lnTo>
                <a:lnTo>
                  <a:pt x="129" y="366"/>
                </a:lnTo>
                <a:lnTo>
                  <a:pt x="127" y="370"/>
                </a:lnTo>
                <a:lnTo>
                  <a:pt x="127" y="376"/>
                </a:lnTo>
                <a:lnTo>
                  <a:pt x="130" y="381"/>
                </a:lnTo>
                <a:lnTo>
                  <a:pt x="168" y="405"/>
                </a:lnTo>
                <a:lnTo>
                  <a:pt x="168" y="413"/>
                </a:lnTo>
                <a:lnTo>
                  <a:pt x="125" y="385"/>
                </a:lnTo>
                <a:lnTo>
                  <a:pt x="125" y="385"/>
                </a:lnTo>
                <a:close/>
                <a:moveTo>
                  <a:pt x="50" y="0"/>
                </a:moveTo>
                <a:lnTo>
                  <a:pt x="50" y="77"/>
                </a:lnTo>
                <a:lnTo>
                  <a:pt x="95" y="49"/>
                </a:lnTo>
                <a:lnTo>
                  <a:pt x="87" y="28"/>
                </a:lnTo>
                <a:lnTo>
                  <a:pt x="87" y="28"/>
                </a:lnTo>
                <a:lnTo>
                  <a:pt x="84" y="23"/>
                </a:lnTo>
                <a:lnTo>
                  <a:pt x="81" y="18"/>
                </a:lnTo>
                <a:lnTo>
                  <a:pt x="77" y="14"/>
                </a:lnTo>
                <a:lnTo>
                  <a:pt x="72" y="10"/>
                </a:lnTo>
                <a:lnTo>
                  <a:pt x="68" y="5"/>
                </a:lnTo>
                <a:lnTo>
                  <a:pt x="62" y="3"/>
                </a:lnTo>
                <a:lnTo>
                  <a:pt x="56" y="1"/>
                </a:lnTo>
                <a:lnTo>
                  <a:pt x="50" y="0"/>
                </a:lnTo>
                <a:lnTo>
                  <a:pt x="50" y="0"/>
                </a:lnTo>
                <a:close/>
                <a:moveTo>
                  <a:pt x="50" y="194"/>
                </a:moveTo>
                <a:lnTo>
                  <a:pt x="50" y="194"/>
                </a:lnTo>
                <a:lnTo>
                  <a:pt x="45" y="191"/>
                </a:lnTo>
                <a:lnTo>
                  <a:pt x="41" y="186"/>
                </a:lnTo>
                <a:lnTo>
                  <a:pt x="11" y="108"/>
                </a:lnTo>
                <a:lnTo>
                  <a:pt x="11" y="108"/>
                </a:lnTo>
                <a:lnTo>
                  <a:pt x="9" y="104"/>
                </a:lnTo>
                <a:lnTo>
                  <a:pt x="11" y="99"/>
                </a:lnTo>
                <a:lnTo>
                  <a:pt x="12" y="96"/>
                </a:lnTo>
                <a:lnTo>
                  <a:pt x="16" y="92"/>
                </a:lnTo>
                <a:lnTo>
                  <a:pt x="4" y="61"/>
                </a:lnTo>
                <a:lnTo>
                  <a:pt x="4" y="61"/>
                </a:lnTo>
                <a:lnTo>
                  <a:pt x="1" y="53"/>
                </a:lnTo>
                <a:lnTo>
                  <a:pt x="0" y="43"/>
                </a:lnTo>
                <a:lnTo>
                  <a:pt x="1" y="35"/>
                </a:lnTo>
                <a:lnTo>
                  <a:pt x="4" y="27"/>
                </a:lnTo>
                <a:lnTo>
                  <a:pt x="8" y="19"/>
                </a:lnTo>
                <a:lnTo>
                  <a:pt x="15" y="12"/>
                </a:lnTo>
                <a:lnTo>
                  <a:pt x="22" y="7"/>
                </a:lnTo>
                <a:lnTo>
                  <a:pt x="30" y="3"/>
                </a:lnTo>
                <a:lnTo>
                  <a:pt x="30" y="3"/>
                </a:lnTo>
                <a:lnTo>
                  <a:pt x="39" y="0"/>
                </a:lnTo>
                <a:lnTo>
                  <a:pt x="50" y="0"/>
                </a:lnTo>
                <a:lnTo>
                  <a:pt x="50" y="77"/>
                </a:lnTo>
                <a:lnTo>
                  <a:pt x="43" y="81"/>
                </a:lnTo>
                <a:lnTo>
                  <a:pt x="50" y="80"/>
                </a:lnTo>
                <a:lnTo>
                  <a:pt x="50" y="115"/>
                </a:lnTo>
                <a:lnTo>
                  <a:pt x="45" y="100"/>
                </a:lnTo>
                <a:lnTo>
                  <a:pt x="45" y="100"/>
                </a:lnTo>
                <a:lnTo>
                  <a:pt x="43" y="98"/>
                </a:lnTo>
                <a:lnTo>
                  <a:pt x="45" y="93"/>
                </a:lnTo>
                <a:lnTo>
                  <a:pt x="46" y="91"/>
                </a:lnTo>
                <a:lnTo>
                  <a:pt x="47" y="88"/>
                </a:lnTo>
                <a:lnTo>
                  <a:pt x="26" y="96"/>
                </a:lnTo>
                <a:lnTo>
                  <a:pt x="26" y="96"/>
                </a:lnTo>
                <a:lnTo>
                  <a:pt x="22" y="99"/>
                </a:lnTo>
                <a:lnTo>
                  <a:pt x="19" y="103"/>
                </a:lnTo>
                <a:lnTo>
                  <a:pt x="19" y="107"/>
                </a:lnTo>
                <a:lnTo>
                  <a:pt x="19" y="111"/>
                </a:lnTo>
                <a:lnTo>
                  <a:pt x="45" y="177"/>
                </a:lnTo>
                <a:lnTo>
                  <a:pt x="45" y="177"/>
                </a:lnTo>
                <a:lnTo>
                  <a:pt x="47" y="181"/>
                </a:lnTo>
                <a:lnTo>
                  <a:pt x="50" y="183"/>
                </a:lnTo>
                <a:lnTo>
                  <a:pt x="50" y="19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2" name="组合 260"/>
          <p:cNvGrpSpPr/>
          <p:nvPr/>
        </p:nvGrpSpPr>
        <p:grpSpPr>
          <a:xfrm>
            <a:off x="1046599" y="2564205"/>
            <a:ext cx="316434" cy="318175"/>
            <a:chOff x="2157413" y="3054350"/>
            <a:chExt cx="571500" cy="574675"/>
          </a:xfrm>
          <a:solidFill>
            <a:schemeClr val="accent1"/>
          </a:solidFill>
        </p:grpSpPr>
        <p:sp>
          <p:nvSpPr>
            <p:cNvPr id="262" name="Freeform 144"/>
            <p:cNvSpPr>
              <a:spLocks noEditPoints="1"/>
            </p:cNvSpPr>
            <p:nvPr/>
          </p:nvSpPr>
          <p:spPr bwMode="auto">
            <a:xfrm>
              <a:off x="2157413" y="3054350"/>
              <a:ext cx="571500" cy="574675"/>
            </a:xfrm>
            <a:custGeom>
              <a:avLst/>
              <a:gdLst>
                <a:gd name="T0" fmla="*/ 180 w 360"/>
                <a:gd name="T1" fmla="*/ 0 h 362"/>
                <a:gd name="T2" fmla="*/ 232 w 360"/>
                <a:gd name="T3" fmla="*/ 8 h 362"/>
                <a:gd name="T4" fmla="*/ 280 w 360"/>
                <a:gd name="T5" fmla="*/ 31 h 362"/>
                <a:gd name="T6" fmla="*/ 319 w 360"/>
                <a:gd name="T7" fmla="*/ 67 h 362"/>
                <a:gd name="T8" fmla="*/ 346 w 360"/>
                <a:gd name="T9" fmla="*/ 111 h 362"/>
                <a:gd name="T10" fmla="*/ 358 w 360"/>
                <a:gd name="T11" fmla="*/ 163 h 362"/>
                <a:gd name="T12" fmla="*/ 358 w 360"/>
                <a:gd name="T13" fmla="*/ 199 h 362"/>
                <a:gd name="T14" fmla="*/ 346 w 360"/>
                <a:gd name="T15" fmla="*/ 251 h 362"/>
                <a:gd name="T16" fmla="*/ 319 w 360"/>
                <a:gd name="T17" fmla="*/ 295 h 362"/>
                <a:gd name="T18" fmla="*/ 280 w 360"/>
                <a:gd name="T19" fmla="*/ 331 h 362"/>
                <a:gd name="T20" fmla="*/ 232 w 360"/>
                <a:gd name="T21" fmla="*/ 354 h 362"/>
                <a:gd name="T22" fmla="*/ 180 w 360"/>
                <a:gd name="T23" fmla="*/ 362 h 362"/>
                <a:gd name="T24" fmla="*/ 180 w 360"/>
                <a:gd name="T25" fmla="*/ 314 h 362"/>
                <a:gd name="T26" fmla="*/ 193 w 360"/>
                <a:gd name="T27" fmla="*/ 318 h 362"/>
                <a:gd name="T28" fmla="*/ 201 w 360"/>
                <a:gd name="T29" fmla="*/ 329 h 362"/>
                <a:gd name="T30" fmla="*/ 237 w 360"/>
                <a:gd name="T31" fmla="*/ 320 h 362"/>
                <a:gd name="T32" fmla="*/ 268 w 360"/>
                <a:gd name="T33" fmla="*/ 302 h 362"/>
                <a:gd name="T34" fmla="*/ 293 w 360"/>
                <a:gd name="T35" fmla="*/ 278 h 362"/>
                <a:gd name="T36" fmla="*/ 312 w 360"/>
                <a:gd name="T37" fmla="*/ 248 h 362"/>
                <a:gd name="T38" fmla="*/ 325 w 360"/>
                <a:gd name="T39" fmla="*/ 215 h 362"/>
                <a:gd name="T40" fmla="*/ 322 w 360"/>
                <a:gd name="T41" fmla="*/ 199 h 362"/>
                <a:gd name="T42" fmla="*/ 312 w 360"/>
                <a:gd name="T43" fmla="*/ 180 h 362"/>
                <a:gd name="T44" fmla="*/ 316 w 360"/>
                <a:gd name="T45" fmla="*/ 167 h 362"/>
                <a:gd name="T46" fmla="*/ 327 w 360"/>
                <a:gd name="T47" fmla="*/ 159 h 362"/>
                <a:gd name="T48" fmla="*/ 318 w 360"/>
                <a:gd name="T49" fmla="*/ 123 h 362"/>
                <a:gd name="T50" fmla="*/ 300 w 360"/>
                <a:gd name="T51" fmla="*/ 94 h 362"/>
                <a:gd name="T52" fmla="*/ 277 w 360"/>
                <a:gd name="T53" fmla="*/ 67 h 362"/>
                <a:gd name="T54" fmla="*/ 247 w 360"/>
                <a:gd name="T55" fmla="*/ 48 h 362"/>
                <a:gd name="T56" fmla="*/ 214 w 360"/>
                <a:gd name="T57" fmla="*/ 35 h 362"/>
                <a:gd name="T58" fmla="*/ 199 w 360"/>
                <a:gd name="T59" fmla="*/ 39 h 362"/>
                <a:gd name="T60" fmla="*/ 180 w 360"/>
                <a:gd name="T61" fmla="*/ 48 h 362"/>
                <a:gd name="T62" fmla="*/ 180 w 360"/>
                <a:gd name="T63" fmla="*/ 0 h 362"/>
                <a:gd name="T64" fmla="*/ 180 w 360"/>
                <a:gd name="T65" fmla="*/ 48 h 362"/>
                <a:gd name="T66" fmla="*/ 161 w 360"/>
                <a:gd name="T67" fmla="*/ 39 h 362"/>
                <a:gd name="T68" fmla="*/ 146 w 360"/>
                <a:gd name="T69" fmla="*/ 35 h 362"/>
                <a:gd name="T70" fmla="*/ 112 w 360"/>
                <a:gd name="T71" fmla="*/ 48 h 362"/>
                <a:gd name="T72" fmla="*/ 82 w 360"/>
                <a:gd name="T73" fmla="*/ 67 h 362"/>
                <a:gd name="T74" fmla="*/ 59 w 360"/>
                <a:gd name="T75" fmla="*/ 94 h 362"/>
                <a:gd name="T76" fmla="*/ 42 w 360"/>
                <a:gd name="T77" fmla="*/ 123 h 362"/>
                <a:gd name="T78" fmla="*/ 32 w 360"/>
                <a:gd name="T79" fmla="*/ 159 h 362"/>
                <a:gd name="T80" fmla="*/ 43 w 360"/>
                <a:gd name="T81" fmla="*/ 167 h 362"/>
                <a:gd name="T82" fmla="*/ 47 w 360"/>
                <a:gd name="T83" fmla="*/ 180 h 362"/>
                <a:gd name="T84" fmla="*/ 37 w 360"/>
                <a:gd name="T85" fmla="*/ 199 h 362"/>
                <a:gd name="T86" fmla="*/ 33 w 360"/>
                <a:gd name="T87" fmla="*/ 215 h 362"/>
                <a:gd name="T88" fmla="*/ 46 w 360"/>
                <a:gd name="T89" fmla="*/ 248 h 362"/>
                <a:gd name="T90" fmla="*/ 66 w 360"/>
                <a:gd name="T91" fmla="*/ 278 h 362"/>
                <a:gd name="T92" fmla="*/ 92 w 360"/>
                <a:gd name="T93" fmla="*/ 302 h 362"/>
                <a:gd name="T94" fmla="*/ 123 w 360"/>
                <a:gd name="T95" fmla="*/ 320 h 362"/>
                <a:gd name="T96" fmla="*/ 158 w 360"/>
                <a:gd name="T97" fmla="*/ 329 h 362"/>
                <a:gd name="T98" fmla="*/ 161 w 360"/>
                <a:gd name="T99" fmla="*/ 322 h 362"/>
                <a:gd name="T100" fmla="*/ 180 w 360"/>
                <a:gd name="T101" fmla="*/ 314 h 362"/>
                <a:gd name="T102" fmla="*/ 180 w 360"/>
                <a:gd name="T103" fmla="*/ 362 h 362"/>
                <a:gd name="T104" fmla="*/ 126 w 360"/>
                <a:gd name="T105" fmla="*/ 354 h 362"/>
                <a:gd name="T106" fmla="*/ 78 w 360"/>
                <a:gd name="T107" fmla="*/ 331 h 362"/>
                <a:gd name="T108" fmla="*/ 40 w 360"/>
                <a:gd name="T109" fmla="*/ 295 h 362"/>
                <a:gd name="T110" fmla="*/ 13 w 360"/>
                <a:gd name="T111" fmla="*/ 251 h 362"/>
                <a:gd name="T112" fmla="*/ 0 w 360"/>
                <a:gd name="T113" fmla="*/ 199 h 362"/>
                <a:gd name="T114" fmla="*/ 0 w 360"/>
                <a:gd name="T115" fmla="*/ 163 h 362"/>
                <a:gd name="T116" fmla="*/ 13 w 360"/>
                <a:gd name="T117" fmla="*/ 111 h 362"/>
                <a:gd name="T118" fmla="*/ 40 w 360"/>
                <a:gd name="T119" fmla="*/ 67 h 362"/>
                <a:gd name="T120" fmla="*/ 78 w 360"/>
                <a:gd name="T121" fmla="*/ 31 h 362"/>
                <a:gd name="T122" fmla="*/ 126 w 360"/>
                <a:gd name="T123" fmla="*/ 8 h 362"/>
                <a:gd name="T124" fmla="*/ 180 w 360"/>
                <a:gd name="T125"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0" h="362">
                  <a:moveTo>
                    <a:pt x="180" y="0"/>
                  </a:moveTo>
                  <a:lnTo>
                    <a:pt x="180" y="0"/>
                  </a:lnTo>
                  <a:lnTo>
                    <a:pt x="180" y="0"/>
                  </a:lnTo>
                  <a:lnTo>
                    <a:pt x="197" y="2"/>
                  </a:lnTo>
                  <a:lnTo>
                    <a:pt x="216" y="4"/>
                  </a:lnTo>
                  <a:lnTo>
                    <a:pt x="232" y="8"/>
                  </a:lnTo>
                  <a:lnTo>
                    <a:pt x="250" y="15"/>
                  </a:lnTo>
                  <a:lnTo>
                    <a:pt x="265" y="22"/>
                  </a:lnTo>
                  <a:lnTo>
                    <a:pt x="280" y="31"/>
                  </a:lnTo>
                  <a:lnTo>
                    <a:pt x="295" y="42"/>
                  </a:lnTo>
                  <a:lnTo>
                    <a:pt x="307" y="53"/>
                  </a:lnTo>
                  <a:lnTo>
                    <a:pt x="319" y="67"/>
                  </a:lnTo>
                  <a:lnTo>
                    <a:pt x="329" y="80"/>
                  </a:lnTo>
                  <a:lnTo>
                    <a:pt x="338" y="95"/>
                  </a:lnTo>
                  <a:lnTo>
                    <a:pt x="346" y="111"/>
                  </a:lnTo>
                  <a:lnTo>
                    <a:pt x="352" y="127"/>
                  </a:lnTo>
                  <a:lnTo>
                    <a:pt x="356" y="145"/>
                  </a:lnTo>
                  <a:lnTo>
                    <a:pt x="358" y="163"/>
                  </a:lnTo>
                  <a:lnTo>
                    <a:pt x="360" y="180"/>
                  </a:lnTo>
                  <a:lnTo>
                    <a:pt x="360" y="180"/>
                  </a:lnTo>
                  <a:lnTo>
                    <a:pt x="358" y="199"/>
                  </a:lnTo>
                  <a:lnTo>
                    <a:pt x="356" y="217"/>
                  </a:lnTo>
                  <a:lnTo>
                    <a:pt x="352" y="234"/>
                  </a:lnTo>
                  <a:lnTo>
                    <a:pt x="346" y="251"/>
                  </a:lnTo>
                  <a:lnTo>
                    <a:pt x="338" y="267"/>
                  </a:lnTo>
                  <a:lnTo>
                    <a:pt x="329" y="282"/>
                  </a:lnTo>
                  <a:lnTo>
                    <a:pt x="319" y="295"/>
                  </a:lnTo>
                  <a:lnTo>
                    <a:pt x="307" y="309"/>
                  </a:lnTo>
                  <a:lnTo>
                    <a:pt x="295" y="320"/>
                  </a:lnTo>
                  <a:lnTo>
                    <a:pt x="280" y="331"/>
                  </a:lnTo>
                  <a:lnTo>
                    <a:pt x="265" y="340"/>
                  </a:lnTo>
                  <a:lnTo>
                    <a:pt x="250" y="347"/>
                  </a:lnTo>
                  <a:lnTo>
                    <a:pt x="232" y="354"/>
                  </a:lnTo>
                  <a:lnTo>
                    <a:pt x="216" y="358"/>
                  </a:lnTo>
                  <a:lnTo>
                    <a:pt x="197" y="360"/>
                  </a:lnTo>
                  <a:lnTo>
                    <a:pt x="180" y="362"/>
                  </a:lnTo>
                  <a:lnTo>
                    <a:pt x="180" y="362"/>
                  </a:lnTo>
                  <a:lnTo>
                    <a:pt x="180" y="314"/>
                  </a:lnTo>
                  <a:lnTo>
                    <a:pt x="180" y="314"/>
                  </a:lnTo>
                  <a:lnTo>
                    <a:pt x="180" y="314"/>
                  </a:lnTo>
                  <a:lnTo>
                    <a:pt x="186" y="314"/>
                  </a:lnTo>
                  <a:lnTo>
                    <a:pt x="193" y="318"/>
                  </a:lnTo>
                  <a:lnTo>
                    <a:pt x="199" y="322"/>
                  </a:lnTo>
                  <a:lnTo>
                    <a:pt x="201" y="329"/>
                  </a:lnTo>
                  <a:lnTo>
                    <a:pt x="201" y="329"/>
                  </a:lnTo>
                  <a:lnTo>
                    <a:pt x="214" y="327"/>
                  </a:lnTo>
                  <a:lnTo>
                    <a:pt x="226" y="324"/>
                  </a:lnTo>
                  <a:lnTo>
                    <a:pt x="237" y="320"/>
                  </a:lnTo>
                  <a:lnTo>
                    <a:pt x="247" y="314"/>
                  </a:lnTo>
                  <a:lnTo>
                    <a:pt x="258" y="309"/>
                  </a:lnTo>
                  <a:lnTo>
                    <a:pt x="268" y="302"/>
                  </a:lnTo>
                  <a:lnTo>
                    <a:pt x="277" y="294"/>
                  </a:lnTo>
                  <a:lnTo>
                    <a:pt x="285" y="286"/>
                  </a:lnTo>
                  <a:lnTo>
                    <a:pt x="293" y="278"/>
                  </a:lnTo>
                  <a:lnTo>
                    <a:pt x="300" y="268"/>
                  </a:lnTo>
                  <a:lnTo>
                    <a:pt x="307" y="259"/>
                  </a:lnTo>
                  <a:lnTo>
                    <a:pt x="312" y="248"/>
                  </a:lnTo>
                  <a:lnTo>
                    <a:pt x="318" y="237"/>
                  </a:lnTo>
                  <a:lnTo>
                    <a:pt x="322" y="226"/>
                  </a:lnTo>
                  <a:lnTo>
                    <a:pt x="325" y="215"/>
                  </a:lnTo>
                  <a:lnTo>
                    <a:pt x="327" y="203"/>
                  </a:lnTo>
                  <a:lnTo>
                    <a:pt x="327" y="203"/>
                  </a:lnTo>
                  <a:lnTo>
                    <a:pt x="322" y="199"/>
                  </a:lnTo>
                  <a:lnTo>
                    <a:pt x="316" y="194"/>
                  </a:lnTo>
                  <a:lnTo>
                    <a:pt x="314" y="188"/>
                  </a:lnTo>
                  <a:lnTo>
                    <a:pt x="312" y="180"/>
                  </a:lnTo>
                  <a:lnTo>
                    <a:pt x="312" y="180"/>
                  </a:lnTo>
                  <a:lnTo>
                    <a:pt x="314" y="174"/>
                  </a:lnTo>
                  <a:lnTo>
                    <a:pt x="316" y="167"/>
                  </a:lnTo>
                  <a:lnTo>
                    <a:pt x="322" y="163"/>
                  </a:lnTo>
                  <a:lnTo>
                    <a:pt x="327" y="159"/>
                  </a:lnTo>
                  <a:lnTo>
                    <a:pt x="327" y="159"/>
                  </a:lnTo>
                  <a:lnTo>
                    <a:pt x="325" y="146"/>
                  </a:lnTo>
                  <a:lnTo>
                    <a:pt x="322" y="136"/>
                  </a:lnTo>
                  <a:lnTo>
                    <a:pt x="318" y="123"/>
                  </a:lnTo>
                  <a:lnTo>
                    <a:pt x="312" y="113"/>
                  </a:lnTo>
                  <a:lnTo>
                    <a:pt x="307" y="103"/>
                  </a:lnTo>
                  <a:lnTo>
                    <a:pt x="300" y="94"/>
                  </a:lnTo>
                  <a:lnTo>
                    <a:pt x="293" y="84"/>
                  </a:lnTo>
                  <a:lnTo>
                    <a:pt x="285" y="75"/>
                  </a:lnTo>
                  <a:lnTo>
                    <a:pt x="277" y="67"/>
                  </a:lnTo>
                  <a:lnTo>
                    <a:pt x="268" y="60"/>
                  </a:lnTo>
                  <a:lnTo>
                    <a:pt x="258" y="53"/>
                  </a:lnTo>
                  <a:lnTo>
                    <a:pt x="247" y="48"/>
                  </a:lnTo>
                  <a:lnTo>
                    <a:pt x="237" y="42"/>
                  </a:lnTo>
                  <a:lnTo>
                    <a:pt x="226" y="38"/>
                  </a:lnTo>
                  <a:lnTo>
                    <a:pt x="214" y="35"/>
                  </a:lnTo>
                  <a:lnTo>
                    <a:pt x="201" y="33"/>
                  </a:lnTo>
                  <a:lnTo>
                    <a:pt x="201" y="33"/>
                  </a:lnTo>
                  <a:lnTo>
                    <a:pt x="199" y="39"/>
                  </a:lnTo>
                  <a:lnTo>
                    <a:pt x="193" y="44"/>
                  </a:lnTo>
                  <a:lnTo>
                    <a:pt x="186" y="46"/>
                  </a:lnTo>
                  <a:lnTo>
                    <a:pt x="180" y="48"/>
                  </a:lnTo>
                  <a:lnTo>
                    <a:pt x="180" y="48"/>
                  </a:lnTo>
                  <a:lnTo>
                    <a:pt x="180" y="0"/>
                  </a:lnTo>
                  <a:close/>
                  <a:moveTo>
                    <a:pt x="180" y="0"/>
                  </a:moveTo>
                  <a:lnTo>
                    <a:pt x="180" y="0"/>
                  </a:lnTo>
                  <a:lnTo>
                    <a:pt x="180" y="48"/>
                  </a:lnTo>
                  <a:lnTo>
                    <a:pt x="180" y="48"/>
                  </a:lnTo>
                  <a:lnTo>
                    <a:pt x="173" y="46"/>
                  </a:lnTo>
                  <a:lnTo>
                    <a:pt x="166" y="44"/>
                  </a:lnTo>
                  <a:lnTo>
                    <a:pt x="161" y="39"/>
                  </a:lnTo>
                  <a:lnTo>
                    <a:pt x="158" y="33"/>
                  </a:lnTo>
                  <a:lnTo>
                    <a:pt x="158" y="33"/>
                  </a:lnTo>
                  <a:lnTo>
                    <a:pt x="146" y="35"/>
                  </a:lnTo>
                  <a:lnTo>
                    <a:pt x="134" y="38"/>
                  </a:lnTo>
                  <a:lnTo>
                    <a:pt x="123" y="42"/>
                  </a:lnTo>
                  <a:lnTo>
                    <a:pt x="112" y="48"/>
                  </a:lnTo>
                  <a:lnTo>
                    <a:pt x="101" y="53"/>
                  </a:lnTo>
                  <a:lnTo>
                    <a:pt x="92" y="60"/>
                  </a:lnTo>
                  <a:lnTo>
                    <a:pt x="82" y="67"/>
                  </a:lnTo>
                  <a:lnTo>
                    <a:pt x="74" y="75"/>
                  </a:lnTo>
                  <a:lnTo>
                    <a:pt x="66" y="84"/>
                  </a:lnTo>
                  <a:lnTo>
                    <a:pt x="59" y="94"/>
                  </a:lnTo>
                  <a:lnTo>
                    <a:pt x="52" y="103"/>
                  </a:lnTo>
                  <a:lnTo>
                    <a:pt x="46" y="113"/>
                  </a:lnTo>
                  <a:lnTo>
                    <a:pt x="42" y="123"/>
                  </a:lnTo>
                  <a:lnTo>
                    <a:pt x="37" y="136"/>
                  </a:lnTo>
                  <a:lnTo>
                    <a:pt x="33" y="146"/>
                  </a:lnTo>
                  <a:lnTo>
                    <a:pt x="32" y="159"/>
                  </a:lnTo>
                  <a:lnTo>
                    <a:pt x="32" y="159"/>
                  </a:lnTo>
                  <a:lnTo>
                    <a:pt x="37" y="163"/>
                  </a:lnTo>
                  <a:lnTo>
                    <a:pt x="43" y="167"/>
                  </a:lnTo>
                  <a:lnTo>
                    <a:pt x="46" y="174"/>
                  </a:lnTo>
                  <a:lnTo>
                    <a:pt x="47" y="180"/>
                  </a:lnTo>
                  <a:lnTo>
                    <a:pt x="47" y="180"/>
                  </a:lnTo>
                  <a:lnTo>
                    <a:pt x="46" y="188"/>
                  </a:lnTo>
                  <a:lnTo>
                    <a:pt x="43" y="194"/>
                  </a:lnTo>
                  <a:lnTo>
                    <a:pt x="37" y="199"/>
                  </a:lnTo>
                  <a:lnTo>
                    <a:pt x="32" y="203"/>
                  </a:lnTo>
                  <a:lnTo>
                    <a:pt x="32" y="203"/>
                  </a:lnTo>
                  <a:lnTo>
                    <a:pt x="33" y="215"/>
                  </a:lnTo>
                  <a:lnTo>
                    <a:pt x="37" y="226"/>
                  </a:lnTo>
                  <a:lnTo>
                    <a:pt x="42" y="237"/>
                  </a:lnTo>
                  <a:lnTo>
                    <a:pt x="46" y="248"/>
                  </a:lnTo>
                  <a:lnTo>
                    <a:pt x="52" y="259"/>
                  </a:lnTo>
                  <a:lnTo>
                    <a:pt x="59" y="268"/>
                  </a:lnTo>
                  <a:lnTo>
                    <a:pt x="66" y="278"/>
                  </a:lnTo>
                  <a:lnTo>
                    <a:pt x="74" y="286"/>
                  </a:lnTo>
                  <a:lnTo>
                    <a:pt x="82" y="294"/>
                  </a:lnTo>
                  <a:lnTo>
                    <a:pt x="92" y="302"/>
                  </a:lnTo>
                  <a:lnTo>
                    <a:pt x="101" y="309"/>
                  </a:lnTo>
                  <a:lnTo>
                    <a:pt x="112" y="314"/>
                  </a:lnTo>
                  <a:lnTo>
                    <a:pt x="123" y="320"/>
                  </a:lnTo>
                  <a:lnTo>
                    <a:pt x="134" y="324"/>
                  </a:lnTo>
                  <a:lnTo>
                    <a:pt x="146" y="327"/>
                  </a:lnTo>
                  <a:lnTo>
                    <a:pt x="158" y="329"/>
                  </a:lnTo>
                  <a:lnTo>
                    <a:pt x="158" y="329"/>
                  </a:lnTo>
                  <a:lnTo>
                    <a:pt x="158" y="329"/>
                  </a:lnTo>
                  <a:lnTo>
                    <a:pt x="161" y="322"/>
                  </a:lnTo>
                  <a:lnTo>
                    <a:pt x="166" y="318"/>
                  </a:lnTo>
                  <a:lnTo>
                    <a:pt x="173" y="314"/>
                  </a:lnTo>
                  <a:lnTo>
                    <a:pt x="180" y="314"/>
                  </a:lnTo>
                  <a:lnTo>
                    <a:pt x="180" y="362"/>
                  </a:lnTo>
                  <a:lnTo>
                    <a:pt x="180" y="362"/>
                  </a:lnTo>
                  <a:lnTo>
                    <a:pt x="180" y="362"/>
                  </a:lnTo>
                  <a:lnTo>
                    <a:pt x="161" y="360"/>
                  </a:lnTo>
                  <a:lnTo>
                    <a:pt x="143" y="358"/>
                  </a:lnTo>
                  <a:lnTo>
                    <a:pt x="126" y="354"/>
                  </a:lnTo>
                  <a:lnTo>
                    <a:pt x="109" y="347"/>
                  </a:lnTo>
                  <a:lnTo>
                    <a:pt x="93" y="340"/>
                  </a:lnTo>
                  <a:lnTo>
                    <a:pt x="78" y="331"/>
                  </a:lnTo>
                  <a:lnTo>
                    <a:pt x="65" y="320"/>
                  </a:lnTo>
                  <a:lnTo>
                    <a:pt x="52" y="309"/>
                  </a:lnTo>
                  <a:lnTo>
                    <a:pt x="40" y="295"/>
                  </a:lnTo>
                  <a:lnTo>
                    <a:pt x="29" y="282"/>
                  </a:lnTo>
                  <a:lnTo>
                    <a:pt x="21" y="267"/>
                  </a:lnTo>
                  <a:lnTo>
                    <a:pt x="13" y="251"/>
                  </a:lnTo>
                  <a:lnTo>
                    <a:pt x="8" y="234"/>
                  </a:lnTo>
                  <a:lnTo>
                    <a:pt x="2" y="217"/>
                  </a:lnTo>
                  <a:lnTo>
                    <a:pt x="0" y="199"/>
                  </a:lnTo>
                  <a:lnTo>
                    <a:pt x="0" y="180"/>
                  </a:lnTo>
                  <a:lnTo>
                    <a:pt x="0" y="180"/>
                  </a:lnTo>
                  <a:lnTo>
                    <a:pt x="0" y="163"/>
                  </a:lnTo>
                  <a:lnTo>
                    <a:pt x="2" y="145"/>
                  </a:lnTo>
                  <a:lnTo>
                    <a:pt x="8" y="127"/>
                  </a:lnTo>
                  <a:lnTo>
                    <a:pt x="13" y="111"/>
                  </a:lnTo>
                  <a:lnTo>
                    <a:pt x="21" y="95"/>
                  </a:lnTo>
                  <a:lnTo>
                    <a:pt x="29" y="80"/>
                  </a:lnTo>
                  <a:lnTo>
                    <a:pt x="40" y="67"/>
                  </a:lnTo>
                  <a:lnTo>
                    <a:pt x="52" y="53"/>
                  </a:lnTo>
                  <a:lnTo>
                    <a:pt x="65" y="42"/>
                  </a:lnTo>
                  <a:lnTo>
                    <a:pt x="78" y="31"/>
                  </a:lnTo>
                  <a:lnTo>
                    <a:pt x="93" y="22"/>
                  </a:lnTo>
                  <a:lnTo>
                    <a:pt x="109" y="15"/>
                  </a:lnTo>
                  <a:lnTo>
                    <a:pt x="126" y="8"/>
                  </a:lnTo>
                  <a:lnTo>
                    <a:pt x="143" y="4"/>
                  </a:lnTo>
                  <a:lnTo>
                    <a:pt x="161" y="2"/>
                  </a:lnTo>
                  <a:lnTo>
                    <a:pt x="180" y="0"/>
                  </a:lnTo>
                  <a:lnTo>
                    <a:pt x="180"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3" name="Freeform 145"/>
            <p:cNvSpPr/>
            <p:nvPr/>
          </p:nvSpPr>
          <p:spPr bwMode="auto">
            <a:xfrm>
              <a:off x="2336801" y="3235325"/>
              <a:ext cx="285750" cy="150813"/>
            </a:xfrm>
            <a:custGeom>
              <a:avLst/>
              <a:gdLst>
                <a:gd name="T0" fmla="*/ 13 w 180"/>
                <a:gd name="T1" fmla="*/ 0 h 95"/>
                <a:gd name="T2" fmla="*/ 54 w 180"/>
                <a:gd name="T3" fmla="*/ 42 h 95"/>
                <a:gd name="T4" fmla="*/ 54 w 180"/>
                <a:gd name="T5" fmla="*/ 42 h 95"/>
                <a:gd name="T6" fmla="*/ 60 w 180"/>
                <a:gd name="T7" fmla="*/ 39 h 95"/>
                <a:gd name="T8" fmla="*/ 67 w 180"/>
                <a:gd name="T9" fmla="*/ 39 h 95"/>
                <a:gd name="T10" fmla="*/ 67 w 180"/>
                <a:gd name="T11" fmla="*/ 39 h 95"/>
                <a:gd name="T12" fmla="*/ 75 w 180"/>
                <a:gd name="T13" fmla="*/ 41 h 95"/>
                <a:gd name="T14" fmla="*/ 83 w 180"/>
                <a:gd name="T15" fmla="*/ 45 h 95"/>
                <a:gd name="T16" fmla="*/ 88 w 180"/>
                <a:gd name="T17" fmla="*/ 50 h 95"/>
                <a:gd name="T18" fmla="*/ 92 w 180"/>
                <a:gd name="T19" fmla="*/ 58 h 95"/>
                <a:gd name="T20" fmla="*/ 180 w 180"/>
                <a:gd name="T21" fmla="*/ 58 h 95"/>
                <a:gd name="T22" fmla="*/ 180 w 180"/>
                <a:gd name="T23" fmla="*/ 76 h 95"/>
                <a:gd name="T24" fmla="*/ 92 w 180"/>
                <a:gd name="T25" fmla="*/ 76 h 95"/>
                <a:gd name="T26" fmla="*/ 92 w 180"/>
                <a:gd name="T27" fmla="*/ 76 h 95"/>
                <a:gd name="T28" fmla="*/ 88 w 180"/>
                <a:gd name="T29" fmla="*/ 84 h 95"/>
                <a:gd name="T30" fmla="*/ 83 w 180"/>
                <a:gd name="T31" fmla="*/ 89 h 95"/>
                <a:gd name="T32" fmla="*/ 75 w 180"/>
                <a:gd name="T33" fmla="*/ 93 h 95"/>
                <a:gd name="T34" fmla="*/ 67 w 180"/>
                <a:gd name="T35" fmla="*/ 95 h 95"/>
                <a:gd name="T36" fmla="*/ 67 w 180"/>
                <a:gd name="T37" fmla="*/ 95 h 95"/>
                <a:gd name="T38" fmla="*/ 61 w 180"/>
                <a:gd name="T39" fmla="*/ 95 h 95"/>
                <a:gd name="T40" fmla="*/ 56 w 180"/>
                <a:gd name="T41" fmla="*/ 92 h 95"/>
                <a:gd name="T42" fmla="*/ 50 w 180"/>
                <a:gd name="T43" fmla="*/ 91 h 95"/>
                <a:gd name="T44" fmla="*/ 46 w 180"/>
                <a:gd name="T45" fmla="*/ 87 h 95"/>
                <a:gd name="T46" fmla="*/ 44 w 180"/>
                <a:gd name="T47" fmla="*/ 83 h 95"/>
                <a:gd name="T48" fmla="*/ 41 w 180"/>
                <a:gd name="T49" fmla="*/ 77 h 95"/>
                <a:gd name="T50" fmla="*/ 40 w 180"/>
                <a:gd name="T51" fmla="*/ 73 h 95"/>
                <a:gd name="T52" fmla="*/ 38 w 180"/>
                <a:gd name="T53" fmla="*/ 66 h 95"/>
                <a:gd name="T54" fmla="*/ 38 w 180"/>
                <a:gd name="T55" fmla="*/ 66 h 95"/>
                <a:gd name="T56" fmla="*/ 40 w 180"/>
                <a:gd name="T57" fmla="*/ 61 h 95"/>
                <a:gd name="T58" fmla="*/ 41 w 180"/>
                <a:gd name="T59" fmla="*/ 54 h 95"/>
                <a:gd name="T60" fmla="*/ 0 w 180"/>
                <a:gd name="T61" fmla="*/ 13 h 95"/>
                <a:gd name="T62" fmla="*/ 13 w 180"/>
                <a:gd name="T6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0" h="95">
                  <a:moveTo>
                    <a:pt x="13" y="0"/>
                  </a:moveTo>
                  <a:lnTo>
                    <a:pt x="54" y="42"/>
                  </a:lnTo>
                  <a:lnTo>
                    <a:pt x="54" y="42"/>
                  </a:lnTo>
                  <a:lnTo>
                    <a:pt x="60" y="39"/>
                  </a:lnTo>
                  <a:lnTo>
                    <a:pt x="67" y="39"/>
                  </a:lnTo>
                  <a:lnTo>
                    <a:pt x="67" y="39"/>
                  </a:lnTo>
                  <a:lnTo>
                    <a:pt x="75" y="41"/>
                  </a:lnTo>
                  <a:lnTo>
                    <a:pt x="83" y="45"/>
                  </a:lnTo>
                  <a:lnTo>
                    <a:pt x="88" y="50"/>
                  </a:lnTo>
                  <a:lnTo>
                    <a:pt x="92" y="58"/>
                  </a:lnTo>
                  <a:lnTo>
                    <a:pt x="180" y="58"/>
                  </a:lnTo>
                  <a:lnTo>
                    <a:pt x="180" y="76"/>
                  </a:lnTo>
                  <a:lnTo>
                    <a:pt x="92" y="76"/>
                  </a:lnTo>
                  <a:lnTo>
                    <a:pt x="92" y="76"/>
                  </a:lnTo>
                  <a:lnTo>
                    <a:pt x="88" y="84"/>
                  </a:lnTo>
                  <a:lnTo>
                    <a:pt x="83" y="89"/>
                  </a:lnTo>
                  <a:lnTo>
                    <a:pt x="75" y="93"/>
                  </a:lnTo>
                  <a:lnTo>
                    <a:pt x="67" y="95"/>
                  </a:lnTo>
                  <a:lnTo>
                    <a:pt x="67" y="95"/>
                  </a:lnTo>
                  <a:lnTo>
                    <a:pt x="61" y="95"/>
                  </a:lnTo>
                  <a:lnTo>
                    <a:pt x="56" y="92"/>
                  </a:lnTo>
                  <a:lnTo>
                    <a:pt x="50" y="91"/>
                  </a:lnTo>
                  <a:lnTo>
                    <a:pt x="46" y="87"/>
                  </a:lnTo>
                  <a:lnTo>
                    <a:pt x="44" y="83"/>
                  </a:lnTo>
                  <a:lnTo>
                    <a:pt x="41" y="77"/>
                  </a:lnTo>
                  <a:lnTo>
                    <a:pt x="40" y="73"/>
                  </a:lnTo>
                  <a:lnTo>
                    <a:pt x="38" y="66"/>
                  </a:lnTo>
                  <a:lnTo>
                    <a:pt x="38" y="66"/>
                  </a:lnTo>
                  <a:lnTo>
                    <a:pt x="40" y="61"/>
                  </a:lnTo>
                  <a:lnTo>
                    <a:pt x="41" y="54"/>
                  </a:lnTo>
                  <a:lnTo>
                    <a:pt x="0" y="13"/>
                  </a:lnTo>
                  <a:lnTo>
                    <a:pt x="13"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3" name="组合 263"/>
          <p:cNvGrpSpPr/>
          <p:nvPr/>
        </p:nvGrpSpPr>
        <p:grpSpPr>
          <a:xfrm>
            <a:off x="987707" y="2972911"/>
            <a:ext cx="247873" cy="233797"/>
            <a:chOff x="2051051" y="3792538"/>
            <a:chExt cx="447675" cy="422275"/>
          </a:xfrm>
          <a:solidFill>
            <a:schemeClr val="accent1"/>
          </a:solidFill>
        </p:grpSpPr>
        <p:sp>
          <p:nvSpPr>
            <p:cNvPr id="265" name="Freeform 146"/>
            <p:cNvSpPr/>
            <p:nvPr/>
          </p:nvSpPr>
          <p:spPr bwMode="auto">
            <a:xfrm>
              <a:off x="2051051" y="3879850"/>
              <a:ext cx="447675" cy="334963"/>
            </a:xfrm>
            <a:custGeom>
              <a:avLst/>
              <a:gdLst>
                <a:gd name="T0" fmla="*/ 86 w 282"/>
                <a:gd name="T1" fmla="*/ 0 h 211"/>
                <a:gd name="T2" fmla="*/ 115 w 282"/>
                <a:gd name="T3" fmla="*/ 6 h 211"/>
                <a:gd name="T4" fmla="*/ 141 w 282"/>
                <a:gd name="T5" fmla="*/ 20 h 211"/>
                <a:gd name="T6" fmla="*/ 153 w 282"/>
                <a:gd name="T7" fmla="*/ 11 h 211"/>
                <a:gd name="T8" fmla="*/ 182 w 282"/>
                <a:gd name="T9" fmla="*/ 1 h 211"/>
                <a:gd name="T10" fmla="*/ 198 w 282"/>
                <a:gd name="T11" fmla="*/ 0 h 211"/>
                <a:gd name="T12" fmla="*/ 214 w 282"/>
                <a:gd name="T13" fmla="*/ 1 h 211"/>
                <a:gd name="T14" fmla="*/ 245 w 282"/>
                <a:gd name="T15" fmla="*/ 14 h 211"/>
                <a:gd name="T16" fmla="*/ 268 w 282"/>
                <a:gd name="T17" fmla="*/ 35 h 211"/>
                <a:gd name="T18" fmla="*/ 278 w 282"/>
                <a:gd name="T19" fmla="*/ 57 h 211"/>
                <a:gd name="T20" fmla="*/ 282 w 282"/>
                <a:gd name="T21" fmla="*/ 73 h 211"/>
                <a:gd name="T22" fmla="*/ 282 w 282"/>
                <a:gd name="T23" fmla="*/ 81 h 211"/>
                <a:gd name="T24" fmla="*/ 281 w 282"/>
                <a:gd name="T25" fmla="*/ 102 h 211"/>
                <a:gd name="T26" fmla="*/ 274 w 282"/>
                <a:gd name="T27" fmla="*/ 123 h 211"/>
                <a:gd name="T28" fmla="*/ 263 w 282"/>
                <a:gd name="T29" fmla="*/ 145 h 211"/>
                <a:gd name="T30" fmla="*/ 248 w 282"/>
                <a:gd name="T31" fmla="*/ 165 h 211"/>
                <a:gd name="T32" fmla="*/ 228 w 282"/>
                <a:gd name="T33" fmla="*/ 184 h 211"/>
                <a:gd name="T34" fmla="*/ 203 w 282"/>
                <a:gd name="T35" fmla="*/ 199 h 211"/>
                <a:gd name="T36" fmla="*/ 172 w 282"/>
                <a:gd name="T37" fmla="*/ 209 h 211"/>
                <a:gd name="T38" fmla="*/ 137 w 282"/>
                <a:gd name="T39" fmla="*/ 211 h 211"/>
                <a:gd name="T40" fmla="*/ 118 w 282"/>
                <a:gd name="T41" fmla="*/ 211 h 211"/>
                <a:gd name="T42" fmla="*/ 86 w 282"/>
                <a:gd name="T43" fmla="*/ 203 h 211"/>
                <a:gd name="T44" fmla="*/ 58 w 282"/>
                <a:gd name="T45" fmla="*/ 191 h 211"/>
                <a:gd name="T46" fmla="*/ 38 w 282"/>
                <a:gd name="T47" fmla="*/ 173 h 211"/>
                <a:gd name="T48" fmla="*/ 22 w 282"/>
                <a:gd name="T49" fmla="*/ 153 h 211"/>
                <a:gd name="T50" fmla="*/ 11 w 282"/>
                <a:gd name="T51" fmla="*/ 133 h 211"/>
                <a:gd name="T52" fmla="*/ 4 w 282"/>
                <a:gd name="T53" fmla="*/ 111 h 211"/>
                <a:gd name="T54" fmla="*/ 0 w 282"/>
                <a:gd name="T55" fmla="*/ 81 h 211"/>
                <a:gd name="T56" fmla="*/ 0 w 282"/>
                <a:gd name="T57" fmla="*/ 73 h 211"/>
                <a:gd name="T58" fmla="*/ 4 w 282"/>
                <a:gd name="T59" fmla="*/ 57 h 211"/>
                <a:gd name="T60" fmla="*/ 15 w 282"/>
                <a:gd name="T61" fmla="*/ 35 h 211"/>
                <a:gd name="T62" fmla="*/ 38 w 282"/>
                <a:gd name="T63" fmla="*/ 14 h 211"/>
                <a:gd name="T64" fmla="*/ 68 w 282"/>
                <a:gd name="T65" fmla="*/ 1 h 211"/>
                <a:gd name="T66" fmla="*/ 86 w 282"/>
                <a:gd name="T6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2" h="211">
                  <a:moveTo>
                    <a:pt x="86" y="0"/>
                  </a:moveTo>
                  <a:lnTo>
                    <a:pt x="86" y="0"/>
                  </a:lnTo>
                  <a:lnTo>
                    <a:pt x="100" y="1"/>
                  </a:lnTo>
                  <a:lnTo>
                    <a:pt x="115" y="6"/>
                  </a:lnTo>
                  <a:lnTo>
                    <a:pt x="129" y="11"/>
                  </a:lnTo>
                  <a:lnTo>
                    <a:pt x="141" y="20"/>
                  </a:lnTo>
                  <a:lnTo>
                    <a:pt x="141" y="20"/>
                  </a:lnTo>
                  <a:lnTo>
                    <a:pt x="153" y="11"/>
                  </a:lnTo>
                  <a:lnTo>
                    <a:pt x="167" y="6"/>
                  </a:lnTo>
                  <a:lnTo>
                    <a:pt x="182" y="1"/>
                  </a:lnTo>
                  <a:lnTo>
                    <a:pt x="198" y="0"/>
                  </a:lnTo>
                  <a:lnTo>
                    <a:pt x="198" y="0"/>
                  </a:lnTo>
                  <a:lnTo>
                    <a:pt x="206" y="0"/>
                  </a:lnTo>
                  <a:lnTo>
                    <a:pt x="214" y="1"/>
                  </a:lnTo>
                  <a:lnTo>
                    <a:pt x="230" y="6"/>
                  </a:lnTo>
                  <a:lnTo>
                    <a:pt x="245" y="14"/>
                  </a:lnTo>
                  <a:lnTo>
                    <a:pt x="258" y="23"/>
                  </a:lnTo>
                  <a:lnTo>
                    <a:pt x="268" y="35"/>
                  </a:lnTo>
                  <a:lnTo>
                    <a:pt x="275" y="49"/>
                  </a:lnTo>
                  <a:lnTo>
                    <a:pt x="278" y="57"/>
                  </a:lnTo>
                  <a:lnTo>
                    <a:pt x="281" y="65"/>
                  </a:lnTo>
                  <a:lnTo>
                    <a:pt x="282" y="73"/>
                  </a:lnTo>
                  <a:lnTo>
                    <a:pt x="282" y="81"/>
                  </a:lnTo>
                  <a:lnTo>
                    <a:pt x="282" y="81"/>
                  </a:lnTo>
                  <a:lnTo>
                    <a:pt x="282" y="91"/>
                  </a:lnTo>
                  <a:lnTo>
                    <a:pt x="281" y="102"/>
                  </a:lnTo>
                  <a:lnTo>
                    <a:pt x="278" y="112"/>
                  </a:lnTo>
                  <a:lnTo>
                    <a:pt x="274" y="123"/>
                  </a:lnTo>
                  <a:lnTo>
                    <a:pt x="270" y="134"/>
                  </a:lnTo>
                  <a:lnTo>
                    <a:pt x="263" y="145"/>
                  </a:lnTo>
                  <a:lnTo>
                    <a:pt x="256" y="156"/>
                  </a:lnTo>
                  <a:lnTo>
                    <a:pt x="248" y="165"/>
                  </a:lnTo>
                  <a:lnTo>
                    <a:pt x="239" y="175"/>
                  </a:lnTo>
                  <a:lnTo>
                    <a:pt x="228" y="184"/>
                  </a:lnTo>
                  <a:lnTo>
                    <a:pt x="216" y="192"/>
                  </a:lnTo>
                  <a:lnTo>
                    <a:pt x="203" y="199"/>
                  </a:lnTo>
                  <a:lnTo>
                    <a:pt x="188" y="205"/>
                  </a:lnTo>
                  <a:lnTo>
                    <a:pt x="172" y="209"/>
                  </a:lnTo>
                  <a:lnTo>
                    <a:pt x="156" y="211"/>
                  </a:lnTo>
                  <a:lnTo>
                    <a:pt x="137" y="211"/>
                  </a:lnTo>
                  <a:lnTo>
                    <a:pt x="137" y="211"/>
                  </a:lnTo>
                  <a:lnTo>
                    <a:pt x="118" y="211"/>
                  </a:lnTo>
                  <a:lnTo>
                    <a:pt x="100" y="209"/>
                  </a:lnTo>
                  <a:lnTo>
                    <a:pt x="86" y="203"/>
                  </a:lnTo>
                  <a:lnTo>
                    <a:pt x="71" y="198"/>
                  </a:lnTo>
                  <a:lnTo>
                    <a:pt x="58" y="191"/>
                  </a:lnTo>
                  <a:lnTo>
                    <a:pt x="48" y="183"/>
                  </a:lnTo>
                  <a:lnTo>
                    <a:pt x="38" y="173"/>
                  </a:lnTo>
                  <a:lnTo>
                    <a:pt x="29" y="164"/>
                  </a:lnTo>
                  <a:lnTo>
                    <a:pt x="22" y="153"/>
                  </a:lnTo>
                  <a:lnTo>
                    <a:pt x="15" y="144"/>
                  </a:lnTo>
                  <a:lnTo>
                    <a:pt x="11" y="133"/>
                  </a:lnTo>
                  <a:lnTo>
                    <a:pt x="7" y="121"/>
                  </a:lnTo>
                  <a:lnTo>
                    <a:pt x="4" y="111"/>
                  </a:lnTo>
                  <a:lnTo>
                    <a:pt x="2" y="100"/>
                  </a:lnTo>
                  <a:lnTo>
                    <a:pt x="0" y="81"/>
                  </a:lnTo>
                  <a:lnTo>
                    <a:pt x="0" y="81"/>
                  </a:lnTo>
                  <a:lnTo>
                    <a:pt x="0" y="73"/>
                  </a:lnTo>
                  <a:lnTo>
                    <a:pt x="2" y="65"/>
                  </a:lnTo>
                  <a:lnTo>
                    <a:pt x="4" y="57"/>
                  </a:lnTo>
                  <a:lnTo>
                    <a:pt x="7" y="49"/>
                  </a:lnTo>
                  <a:lnTo>
                    <a:pt x="15" y="35"/>
                  </a:lnTo>
                  <a:lnTo>
                    <a:pt x="25" y="23"/>
                  </a:lnTo>
                  <a:lnTo>
                    <a:pt x="38" y="14"/>
                  </a:lnTo>
                  <a:lnTo>
                    <a:pt x="52" y="6"/>
                  </a:lnTo>
                  <a:lnTo>
                    <a:pt x="68" y="1"/>
                  </a:lnTo>
                  <a:lnTo>
                    <a:pt x="76" y="0"/>
                  </a:lnTo>
                  <a:lnTo>
                    <a:pt x="86" y="0"/>
                  </a:lnTo>
                  <a:lnTo>
                    <a:pt x="86"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6" name="Freeform 147"/>
            <p:cNvSpPr/>
            <p:nvPr/>
          </p:nvSpPr>
          <p:spPr bwMode="auto">
            <a:xfrm>
              <a:off x="2178051" y="3792538"/>
              <a:ext cx="107950" cy="153988"/>
            </a:xfrm>
            <a:custGeom>
              <a:avLst/>
              <a:gdLst>
                <a:gd name="T0" fmla="*/ 60 w 68"/>
                <a:gd name="T1" fmla="*/ 97 h 97"/>
                <a:gd name="T2" fmla="*/ 60 w 68"/>
                <a:gd name="T3" fmla="*/ 97 h 97"/>
                <a:gd name="T4" fmla="*/ 65 w 68"/>
                <a:gd name="T5" fmla="*/ 85 h 97"/>
                <a:gd name="T6" fmla="*/ 68 w 68"/>
                <a:gd name="T7" fmla="*/ 71 h 97"/>
                <a:gd name="T8" fmla="*/ 68 w 68"/>
                <a:gd name="T9" fmla="*/ 58 h 97"/>
                <a:gd name="T10" fmla="*/ 66 w 68"/>
                <a:gd name="T11" fmla="*/ 46 h 97"/>
                <a:gd name="T12" fmla="*/ 62 w 68"/>
                <a:gd name="T13" fmla="*/ 33 h 97"/>
                <a:gd name="T14" fmla="*/ 56 w 68"/>
                <a:gd name="T15" fmla="*/ 21 h 97"/>
                <a:gd name="T16" fmla="*/ 49 w 68"/>
                <a:gd name="T17" fmla="*/ 10 h 97"/>
                <a:gd name="T18" fmla="*/ 39 w 68"/>
                <a:gd name="T19" fmla="*/ 0 h 97"/>
                <a:gd name="T20" fmla="*/ 0 w 68"/>
                <a:gd name="T21" fmla="*/ 6 h 97"/>
                <a:gd name="T22" fmla="*/ 0 w 68"/>
                <a:gd name="T23" fmla="*/ 6 h 97"/>
                <a:gd name="T24" fmla="*/ 14 w 68"/>
                <a:gd name="T25" fmla="*/ 15 h 97"/>
                <a:gd name="T26" fmla="*/ 24 w 68"/>
                <a:gd name="T27" fmla="*/ 23 h 97"/>
                <a:gd name="T28" fmla="*/ 35 w 68"/>
                <a:gd name="T29" fmla="*/ 32 h 97"/>
                <a:gd name="T30" fmla="*/ 43 w 68"/>
                <a:gd name="T31" fmla="*/ 42 h 97"/>
                <a:gd name="T32" fmla="*/ 50 w 68"/>
                <a:gd name="T33" fmla="*/ 54 h 97"/>
                <a:gd name="T34" fmla="*/ 56 w 68"/>
                <a:gd name="T35" fmla="*/ 66 h 97"/>
                <a:gd name="T36" fmla="*/ 58 w 68"/>
                <a:gd name="T37" fmla="*/ 81 h 97"/>
                <a:gd name="T38" fmla="*/ 60 w 68"/>
                <a:gd name="T39" fmla="*/ 97 h 97"/>
                <a:gd name="T40" fmla="*/ 60 w 68"/>
                <a:gd name="T4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97">
                  <a:moveTo>
                    <a:pt x="60" y="97"/>
                  </a:moveTo>
                  <a:lnTo>
                    <a:pt x="60" y="97"/>
                  </a:lnTo>
                  <a:lnTo>
                    <a:pt x="65" y="85"/>
                  </a:lnTo>
                  <a:lnTo>
                    <a:pt x="68" y="71"/>
                  </a:lnTo>
                  <a:lnTo>
                    <a:pt x="68" y="58"/>
                  </a:lnTo>
                  <a:lnTo>
                    <a:pt x="66" y="46"/>
                  </a:lnTo>
                  <a:lnTo>
                    <a:pt x="62" y="33"/>
                  </a:lnTo>
                  <a:lnTo>
                    <a:pt x="56" y="21"/>
                  </a:lnTo>
                  <a:lnTo>
                    <a:pt x="49" y="10"/>
                  </a:lnTo>
                  <a:lnTo>
                    <a:pt x="39" y="0"/>
                  </a:lnTo>
                  <a:lnTo>
                    <a:pt x="0" y="6"/>
                  </a:lnTo>
                  <a:lnTo>
                    <a:pt x="0" y="6"/>
                  </a:lnTo>
                  <a:lnTo>
                    <a:pt x="14" y="15"/>
                  </a:lnTo>
                  <a:lnTo>
                    <a:pt x="24" y="23"/>
                  </a:lnTo>
                  <a:lnTo>
                    <a:pt x="35" y="32"/>
                  </a:lnTo>
                  <a:lnTo>
                    <a:pt x="43" y="42"/>
                  </a:lnTo>
                  <a:lnTo>
                    <a:pt x="50" y="54"/>
                  </a:lnTo>
                  <a:lnTo>
                    <a:pt x="56" y="66"/>
                  </a:lnTo>
                  <a:lnTo>
                    <a:pt x="58" y="81"/>
                  </a:lnTo>
                  <a:lnTo>
                    <a:pt x="60" y="97"/>
                  </a:lnTo>
                  <a:lnTo>
                    <a:pt x="60" y="9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4" name="组合 266"/>
          <p:cNvGrpSpPr/>
          <p:nvPr/>
        </p:nvGrpSpPr>
        <p:grpSpPr>
          <a:xfrm>
            <a:off x="1618817" y="1554311"/>
            <a:ext cx="374447" cy="307627"/>
            <a:chOff x="3190876" y="1230313"/>
            <a:chExt cx="676275" cy="555625"/>
          </a:xfrm>
          <a:solidFill>
            <a:schemeClr val="accent1"/>
          </a:solidFill>
        </p:grpSpPr>
        <p:sp>
          <p:nvSpPr>
            <p:cNvPr id="268" name="Freeform 148"/>
            <p:cNvSpPr/>
            <p:nvPr/>
          </p:nvSpPr>
          <p:spPr bwMode="auto">
            <a:xfrm>
              <a:off x="3209926" y="1257300"/>
              <a:ext cx="657225" cy="528638"/>
            </a:xfrm>
            <a:custGeom>
              <a:avLst/>
              <a:gdLst>
                <a:gd name="T0" fmla="*/ 0 w 414"/>
                <a:gd name="T1" fmla="*/ 117 h 333"/>
                <a:gd name="T2" fmla="*/ 10 w 414"/>
                <a:gd name="T3" fmla="*/ 102 h 333"/>
                <a:gd name="T4" fmla="*/ 316 w 414"/>
                <a:gd name="T5" fmla="*/ 306 h 333"/>
                <a:gd name="T6" fmla="*/ 316 w 414"/>
                <a:gd name="T7" fmla="*/ 306 h 333"/>
                <a:gd name="T8" fmla="*/ 325 w 414"/>
                <a:gd name="T9" fmla="*/ 310 h 333"/>
                <a:gd name="T10" fmla="*/ 335 w 414"/>
                <a:gd name="T11" fmla="*/ 313 h 333"/>
                <a:gd name="T12" fmla="*/ 343 w 414"/>
                <a:gd name="T13" fmla="*/ 313 h 333"/>
                <a:gd name="T14" fmla="*/ 352 w 414"/>
                <a:gd name="T15" fmla="*/ 312 h 333"/>
                <a:gd name="T16" fmla="*/ 362 w 414"/>
                <a:gd name="T17" fmla="*/ 309 h 333"/>
                <a:gd name="T18" fmla="*/ 371 w 414"/>
                <a:gd name="T19" fmla="*/ 304 h 333"/>
                <a:gd name="T20" fmla="*/ 378 w 414"/>
                <a:gd name="T21" fmla="*/ 297 h 333"/>
                <a:gd name="T22" fmla="*/ 385 w 414"/>
                <a:gd name="T23" fmla="*/ 289 h 333"/>
                <a:gd name="T24" fmla="*/ 385 w 414"/>
                <a:gd name="T25" fmla="*/ 289 h 333"/>
                <a:gd name="T26" fmla="*/ 390 w 414"/>
                <a:gd name="T27" fmla="*/ 279 h 333"/>
                <a:gd name="T28" fmla="*/ 393 w 414"/>
                <a:gd name="T29" fmla="*/ 270 h 333"/>
                <a:gd name="T30" fmla="*/ 394 w 414"/>
                <a:gd name="T31" fmla="*/ 260 h 333"/>
                <a:gd name="T32" fmla="*/ 394 w 414"/>
                <a:gd name="T33" fmla="*/ 251 h 333"/>
                <a:gd name="T34" fmla="*/ 391 w 414"/>
                <a:gd name="T35" fmla="*/ 241 h 333"/>
                <a:gd name="T36" fmla="*/ 387 w 414"/>
                <a:gd name="T37" fmla="*/ 232 h 333"/>
                <a:gd name="T38" fmla="*/ 382 w 414"/>
                <a:gd name="T39" fmla="*/ 225 h 333"/>
                <a:gd name="T40" fmla="*/ 375 w 414"/>
                <a:gd name="T41" fmla="*/ 218 h 333"/>
                <a:gd name="T42" fmla="*/ 69 w 414"/>
                <a:gd name="T43" fmla="*/ 14 h 333"/>
                <a:gd name="T44" fmla="*/ 79 w 414"/>
                <a:gd name="T45" fmla="*/ 0 h 333"/>
                <a:gd name="T46" fmla="*/ 389 w 414"/>
                <a:gd name="T47" fmla="*/ 207 h 333"/>
                <a:gd name="T48" fmla="*/ 389 w 414"/>
                <a:gd name="T49" fmla="*/ 207 h 333"/>
                <a:gd name="T50" fmla="*/ 398 w 414"/>
                <a:gd name="T51" fmla="*/ 216 h 333"/>
                <a:gd name="T52" fmla="*/ 405 w 414"/>
                <a:gd name="T53" fmla="*/ 225 h 333"/>
                <a:gd name="T54" fmla="*/ 410 w 414"/>
                <a:gd name="T55" fmla="*/ 236 h 333"/>
                <a:gd name="T56" fmla="*/ 414 w 414"/>
                <a:gd name="T57" fmla="*/ 248 h 333"/>
                <a:gd name="T58" fmla="*/ 414 w 414"/>
                <a:gd name="T59" fmla="*/ 262 h 333"/>
                <a:gd name="T60" fmla="*/ 413 w 414"/>
                <a:gd name="T61" fmla="*/ 275 h 333"/>
                <a:gd name="T62" fmla="*/ 409 w 414"/>
                <a:gd name="T63" fmla="*/ 287 h 333"/>
                <a:gd name="T64" fmla="*/ 402 w 414"/>
                <a:gd name="T65" fmla="*/ 300 h 333"/>
                <a:gd name="T66" fmla="*/ 402 w 414"/>
                <a:gd name="T67" fmla="*/ 300 h 333"/>
                <a:gd name="T68" fmla="*/ 393 w 414"/>
                <a:gd name="T69" fmla="*/ 312 h 333"/>
                <a:gd name="T70" fmla="*/ 382 w 414"/>
                <a:gd name="T71" fmla="*/ 320 h 333"/>
                <a:gd name="T72" fmla="*/ 371 w 414"/>
                <a:gd name="T73" fmla="*/ 327 h 333"/>
                <a:gd name="T74" fmla="*/ 359 w 414"/>
                <a:gd name="T75" fmla="*/ 331 h 333"/>
                <a:gd name="T76" fmla="*/ 347 w 414"/>
                <a:gd name="T77" fmla="*/ 333 h 333"/>
                <a:gd name="T78" fmla="*/ 335 w 414"/>
                <a:gd name="T79" fmla="*/ 332 h 333"/>
                <a:gd name="T80" fmla="*/ 322 w 414"/>
                <a:gd name="T81" fmla="*/ 329 h 333"/>
                <a:gd name="T82" fmla="*/ 310 w 414"/>
                <a:gd name="T83" fmla="*/ 323 h 333"/>
                <a:gd name="T84" fmla="*/ 0 w 414"/>
                <a:gd name="T85" fmla="*/ 117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3">
                  <a:moveTo>
                    <a:pt x="0" y="117"/>
                  </a:moveTo>
                  <a:lnTo>
                    <a:pt x="10" y="102"/>
                  </a:lnTo>
                  <a:lnTo>
                    <a:pt x="316" y="306"/>
                  </a:lnTo>
                  <a:lnTo>
                    <a:pt x="316" y="306"/>
                  </a:lnTo>
                  <a:lnTo>
                    <a:pt x="325" y="310"/>
                  </a:lnTo>
                  <a:lnTo>
                    <a:pt x="335" y="313"/>
                  </a:lnTo>
                  <a:lnTo>
                    <a:pt x="343" y="313"/>
                  </a:lnTo>
                  <a:lnTo>
                    <a:pt x="352" y="312"/>
                  </a:lnTo>
                  <a:lnTo>
                    <a:pt x="362" y="309"/>
                  </a:lnTo>
                  <a:lnTo>
                    <a:pt x="371" y="304"/>
                  </a:lnTo>
                  <a:lnTo>
                    <a:pt x="378" y="297"/>
                  </a:lnTo>
                  <a:lnTo>
                    <a:pt x="385" y="289"/>
                  </a:lnTo>
                  <a:lnTo>
                    <a:pt x="385" y="289"/>
                  </a:lnTo>
                  <a:lnTo>
                    <a:pt x="390" y="279"/>
                  </a:lnTo>
                  <a:lnTo>
                    <a:pt x="393" y="270"/>
                  </a:lnTo>
                  <a:lnTo>
                    <a:pt x="394" y="260"/>
                  </a:lnTo>
                  <a:lnTo>
                    <a:pt x="394" y="251"/>
                  </a:lnTo>
                  <a:lnTo>
                    <a:pt x="391" y="241"/>
                  </a:lnTo>
                  <a:lnTo>
                    <a:pt x="387" y="232"/>
                  </a:lnTo>
                  <a:lnTo>
                    <a:pt x="382" y="225"/>
                  </a:lnTo>
                  <a:lnTo>
                    <a:pt x="375" y="218"/>
                  </a:lnTo>
                  <a:lnTo>
                    <a:pt x="69" y="14"/>
                  </a:lnTo>
                  <a:lnTo>
                    <a:pt x="79" y="0"/>
                  </a:lnTo>
                  <a:lnTo>
                    <a:pt x="389" y="207"/>
                  </a:lnTo>
                  <a:lnTo>
                    <a:pt x="389" y="207"/>
                  </a:lnTo>
                  <a:lnTo>
                    <a:pt x="398" y="216"/>
                  </a:lnTo>
                  <a:lnTo>
                    <a:pt x="405" y="225"/>
                  </a:lnTo>
                  <a:lnTo>
                    <a:pt x="410" y="236"/>
                  </a:lnTo>
                  <a:lnTo>
                    <a:pt x="414" y="248"/>
                  </a:lnTo>
                  <a:lnTo>
                    <a:pt x="414" y="262"/>
                  </a:lnTo>
                  <a:lnTo>
                    <a:pt x="413" y="275"/>
                  </a:lnTo>
                  <a:lnTo>
                    <a:pt x="409" y="287"/>
                  </a:lnTo>
                  <a:lnTo>
                    <a:pt x="402" y="300"/>
                  </a:lnTo>
                  <a:lnTo>
                    <a:pt x="402" y="300"/>
                  </a:lnTo>
                  <a:lnTo>
                    <a:pt x="393" y="312"/>
                  </a:lnTo>
                  <a:lnTo>
                    <a:pt x="382" y="320"/>
                  </a:lnTo>
                  <a:lnTo>
                    <a:pt x="371" y="327"/>
                  </a:lnTo>
                  <a:lnTo>
                    <a:pt x="359" y="331"/>
                  </a:lnTo>
                  <a:lnTo>
                    <a:pt x="347" y="333"/>
                  </a:lnTo>
                  <a:lnTo>
                    <a:pt x="335" y="332"/>
                  </a:lnTo>
                  <a:lnTo>
                    <a:pt x="322" y="329"/>
                  </a:lnTo>
                  <a:lnTo>
                    <a:pt x="310" y="323"/>
                  </a:lnTo>
                  <a:lnTo>
                    <a:pt x="0" y="11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9" name="Freeform 149"/>
            <p:cNvSpPr/>
            <p:nvPr/>
          </p:nvSpPr>
          <p:spPr bwMode="auto">
            <a:xfrm>
              <a:off x="3190876" y="1230313"/>
              <a:ext cx="176213" cy="246063"/>
            </a:xfrm>
            <a:custGeom>
              <a:avLst/>
              <a:gdLst>
                <a:gd name="T0" fmla="*/ 5 w 111"/>
                <a:gd name="T1" fmla="*/ 154 h 155"/>
                <a:gd name="T2" fmla="*/ 5 w 111"/>
                <a:gd name="T3" fmla="*/ 154 h 155"/>
                <a:gd name="T4" fmla="*/ 9 w 111"/>
                <a:gd name="T5" fmla="*/ 155 h 155"/>
                <a:gd name="T6" fmla="*/ 15 w 111"/>
                <a:gd name="T7" fmla="*/ 155 h 155"/>
                <a:gd name="T8" fmla="*/ 19 w 111"/>
                <a:gd name="T9" fmla="*/ 154 h 155"/>
                <a:gd name="T10" fmla="*/ 23 w 111"/>
                <a:gd name="T11" fmla="*/ 150 h 155"/>
                <a:gd name="T12" fmla="*/ 110 w 111"/>
                <a:gd name="T13" fmla="*/ 20 h 155"/>
                <a:gd name="T14" fmla="*/ 110 w 111"/>
                <a:gd name="T15" fmla="*/ 20 h 155"/>
                <a:gd name="T16" fmla="*/ 111 w 111"/>
                <a:gd name="T17" fmla="*/ 15 h 155"/>
                <a:gd name="T18" fmla="*/ 111 w 111"/>
                <a:gd name="T19" fmla="*/ 11 h 155"/>
                <a:gd name="T20" fmla="*/ 110 w 111"/>
                <a:gd name="T21" fmla="*/ 5 h 155"/>
                <a:gd name="T22" fmla="*/ 106 w 111"/>
                <a:gd name="T23" fmla="*/ 2 h 155"/>
                <a:gd name="T24" fmla="*/ 106 w 111"/>
                <a:gd name="T25" fmla="*/ 2 h 155"/>
                <a:gd name="T26" fmla="*/ 101 w 111"/>
                <a:gd name="T27" fmla="*/ 0 h 155"/>
                <a:gd name="T28" fmla="*/ 96 w 111"/>
                <a:gd name="T29" fmla="*/ 0 h 155"/>
                <a:gd name="T30" fmla="*/ 92 w 111"/>
                <a:gd name="T31" fmla="*/ 2 h 155"/>
                <a:gd name="T32" fmla="*/ 89 w 111"/>
                <a:gd name="T33" fmla="*/ 5 h 155"/>
                <a:gd name="T34" fmla="*/ 1 w 111"/>
                <a:gd name="T35" fmla="*/ 136 h 155"/>
                <a:gd name="T36" fmla="*/ 1 w 111"/>
                <a:gd name="T37" fmla="*/ 136 h 155"/>
                <a:gd name="T38" fmla="*/ 0 w 111"/>
                <a:gd name="T39" fmla="*/ 140 h 155"/>
                <a:gd name="T40" fmla="*/ 0 w 111"/>
                <a:gd name="T41" fmla="*/ 146 h 155"/>
                <a:gd name="T42" fmla="*/ 1 w 111"/>
                <a:gd name="T43" fmla="*/ 150 h 155"/>
                <a:gd name="T44" fmla="*/ 5 w 111"/>
                <a:gd name="T45" fmla="*/ 154 h 155"/>
                <a:gd name="T46" fmla="*/ 5 w 111"/>
                <a:gd name="T47" fmla="*/ 15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1" h="155">
                  <a:moveTo>
                    <a:pt x="5" y="154"/>
                  </a:moveTo>
                  <a:lnTo>
                    <a:pt x="5" y="154"/>
                  </a:lnTo>
                  <a:lnTo>
                    <a:pt x="9" y="155"/>
                  </a:lnTo>
                  <a:lnTo>
                    <a:pt x="15" y="155"/>
                  </a:lnTo>
                  <a:lnTo>
                    <a:pt x="19" y="154"/>
                  </a:lnTo>
                  <a:lnTo>
                    <a:pt x="23" y="150"/>
                  </a:lnTo>
                  <a:lnTo>
                    <a:pt x="110" y="20"/>
                  </a:lnTo>
                  <a:lnTo>
                    <a:pt x="110" y="20"/>
                  </a:lnTo>
                  <a:lnTo>
                    <a:pt x="111" y="15"/>
                  </a:lnTo>
                  <a:lnTo>
                    <a:pt x="111" y="11"/>
                  </a:lnTo>
                  <a:lnTo>
                    <a:pt x="110" y="5"/>
                  </a:lnTo>
                  <a:lnTo>
                    <a:pt x="106" y="2"/>
                  </a:lnTo>
                  <a:lnTo>
                    <a:pt x="106" y="2"/>
                  </a:lnTo>
                  <a:lnTo>
                    <a:pt x="101" y="0"/>
                  </a:lnTo>
                  <a:lnTo>
                    <a:pt x="96" y="0"/>
                  </a:lnTo>
                  <a:lnTo>
                    <a:pt x="92" y="2"/>
                  </a:lnTo>
                  <a:lnTo>
                    <a:pt x="89" y="5"/>
                  </a:lnTo>
                  <a:lnTo>
                    <a:pt x="1" y="136"/>
                  </a:lnTo>
                  <a:lnTo>
                    <a:pt x="1" y="136"/>
                  </a:lnTo>
                  <a:lnTo>
                    <a:pt x="0" y="140"/>
                  </a:lnTo>
                  <a:lnTo>
                    <a:pt x="0" y="146"/>
                  </a:lnTo>
                  <a:lnTo>
                    <a:pt x="1" y="150"/>
                  </a:lnTo>
                  <a:lnTo>
                    <a:pt x="5" y="154"/>
                  </a:lnTo>
                  <a:lnTo>
                    <a:pt x="5" y="15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0" name="Freeform 150"/>
            <p:cNvSpPr/>
            <p:nvPr/>
          </p:nvSpPr>
          <p:spPr bwMode="auto">
            <a:xfrm>
              <a:off x="3287713" y="1400175"/>
              <a:ext cx="504825" cy="323850"/>
            </a:xfrm>
            <a:custGeom>
              <a:avLst/>
              <a:gdLst>
                <a:gd name="T0" fmla="*/ 0 w 318"/>
                <a:gd name="T1" fmla="*/ 19 h 204"/>
                <a:gd name="T2" fmla="*/ 11 w 318"/>
                <a:gd name="T3" fmla="*/ 0 h 204"/>
                <a:gd name="T4" fmla="*/ 284 w 318"/>
                <a:gd name="T5" fmla="*/ 182 h 204"/>
                <a:gd name="T6" fmla="*/ 284 w 318"/>
                <a:gd name="T7" fmla="*/ 182 h 204"/>
                <a:gd name="T8" fmla="*/ 292 w 318"/>
                <a:gd name="T9" fmla="*/ 186 h 204"/>
                <a:gd name="T10" fmla="*/ 302 w 318"/>
                <a:gd name="T11" fmla="*/ 188 h 204"/>
                <a:gd name="T12" fmla="*/ 310 w 318"/>
                <a:gd name="T13" fmla="*/ 188 h 204"/>
                <a:gd name="T14" fmla="*/ 318 w 318"/>
                <a:gd name="T15" fmla="*/ 185 h 204"/>
                <a:gd name="T16" fmla="*/ 318 w 318"/>
                <a:gd name="T17" fmla="*/ 185 h 204"/>
                <a:gd name="T18" fmla="*/ 317 w 318"/>
                <a:gd name="T19" fmla="*/ 186 h 204"/>
                <a:gd name="T20" fmla="*/ 317 w 318"/>
                <a:gd name="T21" fmla="*/ 186 h 204"/>
                <a:gd name="T22" fmla="*/ 313 w 318"/>
                <a:gd name="T23" fmla="*/ 192 h 204"/>
                <a:gd name="T24" fmla="*/ 307 w 318"/>
                <a:gd name="T25" fmla="*/ 197 h 204"/>
                <a:gd name="T26" fmla="*/ 302 w 318"/>
                <a:gd name="T27" fmla="*/ 200 h 204"/>
                <a:gd name="T28" fmla="*/ 295 w 318"/>
                <a:gd name="T29" fmla="*/ 203 h 204"/>
                <a:gd name="T30" fmla="*/ 288 w 318"/>
                <a:gd name="T31" fmla="*/ 204 h 204"/>
                <a:gd name="T32" fmla="*/ 282 w 318"/>
                <a:gd name="T33" fmla="*/ 203 h 204"/>
                <a:gd name="T34" fmla="*/ 276 w 318"/>
                <a:gd name="T35" fmla="*/ 201 h 204"/>
                <a:gd name="T36" fmla="*/ 269 w 318"/>
                <a:gd name="T37" fmla="*/ 199 h 204"/>
                <a:gd name="T38" fmla="*/ 0 w 318"/>
                <a:gd name="T39" fmla="*/ 1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204">
                  <a:moveTo>
                    <a:pt x="0" y="19"/>
                  </a:moveTo>
                  <a:lnTo>
                    <a:pt x="11" y="0"/>
                  </a:lnTo>
                  <a:lnTo>
                    <a:pt x="284" y="182"/>
                  </a:lnTo>
                  <a:lnTo>
                    <a:pt x="284" y="182"/>
                  </a:lnTo>
                  <a:lnTo>
                    <a:pt x="292" y="186"/>
                  </a:lnTo>
                  <a:lnTo>
                    <a:pt x="302" y="188"/>
                  </a:lnTo>
                  <a:lnTo>
                    <a:pt x="310" y="188"/>
                  </a:lnTo>
                  <a:lnTo>
                    <a:pt x="318" y="185"/>
                  </a:lnTo>
                  <a:lnTo>
                    <a:pt x="318" y="185"/>
                  </a:lnTo>
                  <a:lnTo>
                    <a:pt x="317" y="186"/>
                  </a:lnTo>
                  <a:lnTo>
                    <a:pt x="317" y="186"/>
                  </a:lnTo>
                  <a:lnTo>
                    <a:pt x="313" y="192"/>
                  </a:lnTo>
                  <a:lnTo>
                    <a:pt x="307" y="197"/>
                  </a:lnTo>
                  <a:lnTo>
                    <a:pt x="302" y="200"/>
                  </a:lnTo>
                  <a:lnTo>
                    <a:pt x="295" y="203"/>
                  </a:lnTo>
                  <a:lnTo>
                    <a:pt x="288" y="204"/>
                  </a:lnTo>
                  <a:lnTo>
                    <a:pt x="282" y="203"/>
                  </a:lnTo>
                  <a:lnTo>
                    <a:pt x="276" y="201"/>
                  </a:lnTo>
                  <a:lnTo>
                    <a:pt x="269" y="199"/>
                  </a:lnTo>
                  <a:lnTo>
                    <a:pt x="0" y="1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71" name="Freeform 151"/>
          <p:cNvSpPr>
            <a:spLocks noEditPoints="1"/>
          </p:cNvSpPr>
          <p:nvPr/>
        </p:nvSpPr>
        <p:spPr bwMode="auto">
          <a:xfrm>
            <a:off x="711706" y="2884138"/>
            <a:ext cx="210956" cy="365636"/>
          </a:xfrm>
          <a:custGeom>
            <a:avLst/>
            <a:gdLst>
              <a:gd name="T0" fmla="*/ 144 w 240"/>
              <a:gd name="T1" fmla="*/ 352 h 416"/>
              <a:gd name="T2" fmla="*/ 154 w 240"/>
              <a:gd name="T3" fmla="*/ 354 h 416"/>
              <a:gd name="T4" fmla="*/ 164 w 240"/>
              <a:gd name="T5" fmla="*/ 359 h 416"/>
              <a:gd name="T6" fmla="*/ 171 w 240"/>
              <a:gd name="T7" fmla="*/ 366 h 416"/>
              <a:gd name="T8" fmla="*/ 175 w 240"/>
              <a:gd name="T9" fmla="*/ 375 h 416"/>
              <a:gd name="T10" fmla="*/ 176 w 240"/>
              <a:gd name="T11" fmla="*/ 382 h 416"/>
              <a:gd name="T12" fmla="*/ 175 w 240"/>
              <a:gd name="T13" fmla="*/ 394 h 416"/>
              <a:gd name="T14" fmla="*/ 168 w 240"/>
              <a:gd name="T15" fmla="*/ 405 h 416"/>
              <a:gd name="T16" fmla="*/ 158 w 240"/>
              <a:gd name="T17" fmla="*/ 413 h 416"/>
              <a:gd name="T18" fmla="*/ 152 w 240"/>
              <a:gd name="T19" fmla="*/ 415 h 416"/>
              <a:gd name="T20" fmla="*/ 144 w 240"/>
              <a:gd name="T21" fmla="*/ 352 h 416"/>
              <a:gd name="T22" fmla="*/ 144 w 240"/>
              <a:gd name="T23" fmla="*/ 325 h 416"/>
              <a:gd name="T24" fmla="*/ 144 w 240"/>
              <a:gd name="T25" fmla="*/ 141 h 416"/>
              <a:gd name="T26" fmla="*/ 163 w 240"/>
              <a:gd name="T27" fmla="*/ 160 h 416"/>
              <a:gd name="T28" fmla="*/ 175 w 240"/>
              <a:gd name="T29" fmla="*/ 189 h 416"/>
              <a:gd name="T30" fmla="*/ 188 w 240"/>
              <a:gd name="T31" fmla="*/ 243 h 416"/>
              <a:gd name="T32" fmla="*/ 192 w 240"/>
              <a:gd name="T33" fmla="*/ 251 h 416"/>
              <a:gd name="T34" fmla="*/ 205 w 240"/>
              <a:gd name="T35" fmla="*/ 260 h 416"/>
              <a:gd name="T36" fmla="*/ 225 w 240"/>
              <a:gd name="T37" fmla="*/ 264 h 416"/>
              <a:gd name="T38" fmla="*/ 240 w 240"/>
              <a:gd name="T39" fmla="*/ 300 h 416"/>
              <a:gd name="T40" fmla="*/ 135 w 240"/>
              <a:gd name="T41" fmla="*/ 352 h 416"/>
              <a:gd name="T42" fmla="*/ 144 w 240"/>
              <a:gd name="T43" fmla="*/ 352 h 416"/>
              <a:gd name="T44" fmla="*/ 144 w 240"/>
              <a:gd name="T45" fmla="*/ 416 h 416"/>
              <a:gd name="T46" fmla="*/ 134 w 240"/>
              <a:gd name="T47" fmla="*/ 415 h 416"/>
              <a:gd name="T48" fmla="*/ 125 w 240"/>
              <a:gd name="T49" fmla="*/ 409 h 416"/>
              <a:gd name="T50" fmla="*/ 118 w 240"/>
              <a:gd name="T51" fmla="*/ 403 h 416"/>
              <a:gd name="T52" fmla="*/ 112 w 240"/>
              <a:gd name="T53" fmla="*/ 392 h 416"/>
              <a:gd name="T54" fmla="*/ 112 w 240"/>
              <a:gd name="T55" fmla="*/ 386 h 416"/>
              <a:gd name="T56" fmla="*/ 114 w 240"/>
              <a:gd name="T57" fmla="*/ 374 h 416"/>
              <a:gd name="T58" fmla="*/ 121 w 240"/>
              <a:gd name="T59" fmla="*/ 363 h 416"/>
              <a:gd name="T60" fmla="*/ 130 w 240"/>
              <a:gd name="T61" fmla="*/ 355 h 416"/>
              <a:gd name="T62" fmla="*/ 135 w 240"/>
              <a:gd name="T63" fmla="*/ 352 h 416"/>
              <a:gd name="T64" fmla="*/ 144 w 240"/>
              <a:gd name="T65" fmla="*/ 141 h 416"/>
              <a:gd name="T66" fmla="*/ 122 w 240"/>
              <a:gd name="T67" fmla="*/ 130 h 416"/>
              <a:gd name="T68" fmla="*/ 98 w 240"/>
              <a:gd name="T69" fmla="*/ 126 h 416"/>
              <a:gd name="T70" fmla="*/ 69 w 240"/>
              <a:gd name="T71" fmla="*/ 19 h 416"/>
              <a:gd name="T72" fmla="*/ 65 w 240"/>
              <a:gd name="T73" fmla="*/ 10 h 416"/>
              <a:gd name="T74" fmla="*/ 58 w 240"/>
              <a:gd name="T75" fmla="*/ 4 h 416"/>
              <a:gd name="T76" fmla="*/ 49 w 240"/>
              <a:gd name="T77" fmla="*/ 0 h 416"/>
              <a:gd name="T78" fmla="*/ 39 w 240"/>
              <a:gd name="T79" fmla="*/ 2 h 416"/>
              <a:gd name="T80" fmla="*/ 34 w 240"/>
              <a:gd name="T81" fmla="*/ 3 h 416"/>
              <a:gd name="T82" fmla="*/ 26 w 240"/>
              <a:gd name="T83" fmla="*/ 10 h 416"/>
              <a:gd name="T84" fmla="*/ 22 w 240"/>
              <a:gd name="T85" fmla="*/ 18 h 416"/>
              <a:gd name="T86" fmla="*/ 20 w 240"/>
              <a:gd name="T87" fmla="*/ 27 h 416"/>
              <a:gd name="T88" fmla="*/ 49 w 240"/>
              <a:gd name="T89" fmla="*/ 139 h 416"/>
              <a:gd name="T90" fmla="*/ 38 w 240"/>
              <a:gd name="T91" fmla="*/ 145 h 416"/>
              <a:gd name="T92" fmla="*/ 20 w 240"/>
              <a:gd name="T93" fmla="*/ 164 h 416"/>
              <a:gd name="T94" fmla="*/ 11 w 240"/>
              <a:gd name="T95" fmla="*/ 187 h 416"/>
              <a:gd name="T96" fmla="*/ 8 w 240"/>
              <a:gd name="T97" fmla="*/ 216 h 416"/>
              <a:gd name="T98" fmla="*/ 11 w 240"/>
              <a:gd name="T99" fmla="*/ 232 h 416"/>
              <a:gd name="T100" fmla="*/ 26 w 240"/>
              <a:gd name="T101" fmla="*/ 285 h 416"/>
              <a:gd name="T102" fmla="*/ 26 w 240"/>
              <a:gd name="T103" fmla="*/ 294 h 416"/>
              <a:gd name="T104" fmla="*/ 20 w 240"/>
              <a:gd name="T105" fmla="*/ 308 h 416"/>
              <a:gd name="T106" fmla="*/ 5 w 240"/>
              <a:gd name="T107" fmla="*/ 321 h 416"/>
              <a:gd name="T108" fmla="*/ 10 w 240"/>
              <a:gd name="T109" fmla="*/ 361 h 416"/>
              <a:gd name="T110" fmla="*/ 144 w 240"/>
              <a:gd name="T111" fmla="*/ 141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416">
                <a:moveTo>
                  <a:pt x="144" y="352"/>
                </a:moveTo>
                <a:lnTo>
                  <a:pt x="144" y="352"/>
                </a:lnTo>
                <a:lnTo>
                  <a:pt x="149" y="352"/>
                </a:lnTo>
                <a:lnTo>
                  <a:pt x="154" y="354"/>
                </a:lnTo>
                <a:lnTo>
                  <a:pt x="160" y="355"/>
                </a:lnTo>
                <a:lnTo>
                  <a:pt x="164" y="359"/>
                </a:lnTo>
                <a:lnTo>
                  <a:pt x="168" y="362"/>
                </a:lnTo>
                <a:lnTo>
                  <a:pt x="171" y="366"/>
                </a:lnTo>
                <a:lnTo>
                  <a:pt x="173" y="371"/>
                </a:lnTo>
                <a:lnTo>
                  <a:pt x="175" y="375"/>
                </a:lnTo>
                <a:lnTo>
                  <a:pt x="175" y="375"/>
                </a:lnTo>
                <a:lnTo>
                  <a:pt x="176" y="382"/>
                </a:lnTo>
                <a:lnTo>
                  <a:pt x="176" y="389"/>
                </a:lnTo>
                <a:lnTo>
                  <a:pt x="175" y="394"/>
                </a:lnTo>
                <a:lnTo>
                  <a:pt x="172" y="400"/>
                </a:lnTo>
                <a:lnTo>
                  <a:pt x="168" y="405"/>
                </a:lnTo>
                <a:lnTo>
                  <a:pt x="164" y="409"/>
                </a:lnTo>
                <a:lnTo>
                  <a:pt x="158" y="413"/>
                </a:lnTo>
                <a:lnTo>
                  <a:pt x="152" y="415"/>
                </a:lnTo>
                <a:lnTo>
                  <a:pt x="152" y="415"/>
                </a:lnTo>
                <a:lnTo>
                  <a:pt x="144" y="416"/>
                </a:lnTo>
                <a:lnTo>
                  <a:pt x="144" y="352"/>
                </a:lnTo>
                <a:lnTo>
                  <a:pt x="144" y="352"/>
                </a:lnTo>
                <a:close/>
                <a:moveTo>
                  <a:pt x="144" y="325"/>
                </a:moveTo>
                <a:lnTo>
                  <a:pt x="144" y="141"/>
                </a:lnTo>
                <a:lnTo>
                  <a:pt x="144" y="141"/>
                </a:lnTo>
                <a:lnTo>
                  <a:pt x="154" y="149"/>
                </a:lnTo>
                <a:lnTo>
                  <a:pt x="163" y="160"/>
                </a:lnTo>
                <a:lnTo>
                  <a:pt x="169" y="174"/>
                </a:lnTo>
                <a:lnTo>
                  <a:pt x="175" y="189"/>
                </a:lnTo>
                <a:lnTo>
                  <a:pt x="175" y="189"/>
                </a:lnTo>
                <a:lnTo>
                  <a:pt x="188" y="243"/>
                </a:lnTo>
                <a:lnTo>
                  <a:pt x="188" y="243"/>
                </a:lnTo>
                <a:lnTo>
                  <a:pt x="192" y="251"/>
                </a:lnTo>
                <a:lnTo>
                  <a:pt x="198" y="256"/>
                </a:lnTo>
                <a:lnTo>
                  <a:pt x="205" y="260"/>
                </a:lnTo>
                <a:lnTo>
                  <a:pt x="211" y="263"/>
                </a:lnTo>
                <a:lnTo>
                  <a:pt x="225" y="264"/>
                </a:lnTo>
                <a:lnTo>
                  <a:pt x="230" y="264"/>
                </a:lnTo>
                <a:lnTo>
                  <a:pt x="240" y="300"/>
                </a:lnTo>
                <a:lnTo>
                  <a:pt x="144" y="325"/>
                </a:lnTo>
                <a:close/>
                <a:moveTo>
                  <a:pt x="135" y="352"/>
                </a:moveTo>
                <a:lnTo>
                  <a:pt x="135" y="352"/>
                </a:lnTo>
                <a:lnTo>
                  <a:pt x="144" y="352"/>
                </a:lnTo>
                <a:lnTo>
                  <a:pt x="144" y="416"/>
                </a:lnTo>
                <a:lnTo>
                  <a:pt x="144" y="416"/>
                </a:lnTo>
                <a:lnTo>
                  <a:pt x="138" y="416"/>
                </a:lnTo>
                <a:lnTo>
                  <a:pt x="134" y="415"/>
                </a:lnTo>
                <a:lnTo>
                  <a:pt x="129" y="412"/>
                </a:lnTo>
                <a:lnTo>
                  <a:pt x="125" y="409"/>
                </a:lnTo>
                <a:lnTo>
                  <a:pt x="121" y="407"/>
                </a:lnTo>
                <a:lnTo>
                  <a:pt x="118" y="403"/>
                </a:lnTo>
                <a:lnTo>
                  <a:pt x="115" y="397"/>
                </a:lnTo>
                <a:lnTo>
                  <a:pt x="112" y="392"/>
                </a:lnTo>
                <a:lnTo>
                  <a:pt x="112" y="392"/>
                </a:lnTo>
                <a:lnTo>
                  <a:pt x="112" y="386"/>
                </a:lnTo>
                <a:lnTo>
                  <a:pt x="112" y="380"/>
                </a:lnTo>
                <a:lnTo>
                  <a:pt x="114" y="374"/>
                </a:lnTo>
                <a:lnTo>
                  <a:pt x="117" y="367"/>
                </a:lnTo>
                <a:lnTo>
                  <a:pt x="121" y="363"/>
                </a:lnTo>
                <a:lnTo>
                  <a:pt x="125" y="359"/>
                </a:lnTo>
                <a:lnTo>
                  <a:pt x="130" y="355"/>
                </a:lnTo>
                <a:lnTo>
                  <a:pt x="135" y="352"/>
                </a:lnTo>
                <a:lnTo>
                  <a:pt x="135" y="352"/>
                </a:lnTo>
                <a:close/>
                <a:moveTo>
                  <a:pt x="144" y="141"/>
                </a:moveTo>
                <a:lnTo>
                  <a:pt x="144" y="141"/>
                </a:lnTo>
                <a:lnTo>
                  <a:pt x="133" y="134"/>
                </a:lnTo>
                <a:lnTo>
                  <a:pt x="122" y="130"/>
                </a:lnTo>
                <a:lnTo>
                  <a:pt x="110" y="128"/>
                </a:lnTo>
                <a:lnTo>
                  <a:pt x="98" y="126"/>
                </a:lnTo>
                <a:lnTo>
                  <a:pt x="69" y="19"/>
                </a:lnTo>
                <a:lnTo>
                  <a:pt x="69" y="19"/>
                </a:lnTo>
                <a:lnTo>
                  <a:pt x="68" y="15"/>
                </a:lnTo>
                <a:lnTo>
                  <a:pt x="65" y="10"/>
                </a:lnTo>
                <a:lnTo>
                  <a:pt x="61" y="7"/>
                </a:lnTo>
                <a:lnTo>
                  <a:pt x="58" y="4"/>
                </a:lnTo>
                <a:lnTo>
                  <a:pt x="53" y="2"/>
                </a:lnTo>
                <a:lnTo>
                  <a:pt x="49" y="0"/>
                </a:lnTo>
                <a:lnTo>
                  <a:pt x="43" y="0"/>
                </a:lnTo>
                <a:lnTo>
                  <a:pt x="39" y="2"/>
                </a:lnTo>
                <a:lnTo>
                  <a:pt x="39" y="2"/>
                </a:lnTo>
                <a:lnTo>
                  <a:pt x="34" y="3"/>
                </a:lnTo>
                <a:lnTo>
                  <a:pt x="30" y="6"/>
                </a:lnTo>
                <a:lnTo>
                  <a:pt x="26" y="10"/>
                </a:lnTo>
                <a:lnTo>
                  <a:pt x="23" y="13"/>
                </a:lnTo>
                <a:lnTo>
                  <a:pt x="22" y="18"/>
                </a:lnTo>
                <a:lnTo>
                  <a:pt x="20" y="22"/>
                </a:lnTo>
                <a:lnTo>
                  <a:pt x="20" y="27"/>
                </a:lnTo>
                <a:lnTo>
                  <a:pt x="20" y="32"/>
                </a:lnTo>
                <a:lnTo>
                  <a:pt x="49" y="139"/>
                </a:lnTo>
                <a:lnTo>
                  <a:pt x="49" y="139"/>
                </a:lnTo>
                <a:lnTo>
                  <a:pt x="38" y="145"/>
                </a:lnTo>
                <a:lnTo>
                  <a:pt x="28" y="155"/>
                </a:lnTo>
                <a:lnTo>
                  <a:pt x="20" y="164"/>
                </a:lnTo>
                <a:lnTo>
                  <a:pt x="15" y="175"/>
                </a:lnTo>
                <a:lnTo>
                  <a:pt x="11" y="187"/>
                </a:lnTo>
                <a:lnTo>
                  <a:pt x="8" y="201"/>
                </a:lnTo>
                <a:lnTo>
                  <a:pt x="8" y="216"/>
                </a:lnTo>
                <a:lnTo>
                  <a:pt x="11" y="232"/>
                </a:lnTo>
                <a:lnTo>
                  <a:pt x="11" y="232"/>
                </a:lnTo>
                <a:lnTo>
                  <a:pt x="26" y="285"/>
                </a:lnTo>
                <a:lnTo>
                  <a:pt x="26" y="285"/>
                </a:lnTo>
                <a:lnTo>
                  <a:pt x="26" y="285"/>
                </a:lnTo>
                <a:lnTo>
                  <a:pt x="26" y="294"/>
                </a:lnTo>
                <a:lnTo>
                  <a:pt x="24" y="301"/>
                </a:lnTo>
                <a:lnTo>
                  <a:pt x="20" y="308"/>
                </a:lnTo>
                <a:lnTo>
                  <a:pt x="15" y="313"/>
                </a:lnTo>
                <a:lnTo>
                  <a:pt x="5" y="321"/>
                </a:lnTo>
                <a:lnTo>
                  <a:pt x="0" y="324"/>
                </a:lnTo>
                <a:lnTo>
                  <a:pt x="10" y="361"/>
                </a:lnTo>
                <a:lnTo>
                  <a:pt x="144" y="325"/>
                </a:lnTo>
                <a:lnTo>
                  <a:pt x="144" y="141"/>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2" name="Freeform 152"/>
          <p:cNvSpPr>
            <a:spLocks noEditPoints="1"/>
          </p:cNvSpPr>
          <p:nvPr/>
        </p:nvSpPr>
        <p:spPr bwMode="auto">
          <a:xfrm>
            <a:off x="2024907" y="2405998"/>
            <a:ext cx="303250" cy="329601"/>
          </a:xfrm>
          <a:custGeom>
            <a:avLst/>
            <a:gdLst>
              <a:gd name="T0" fmla="*/ 268 w 345"/>
              <a:gd name="T1" fmla="*/ 172 h 375"/>
              <a:gd name="T2" fmla="*/ 258 w 345"/>
              <a:gd name="T3" fmla="*/ 130 h 375"/>
              <a:gd name="T4" fmla="*/ 264 w 345"/>
              <a:gd name="T5" fmla="*/ 252 h 375"/>
              <a:gd name="T6" fmla="*/ 296 w 345"/>
              <a:gd name="T7" fmla="*/ 291 h 375"/>
              <a:gd name="T8" fmla="*/ 281 w 345"/>
              <a:gd name="T9" fmla="*/ 295 h 375"/>
              <a:gd name="T10" fmla="*/ 281 w 345"/>
              <a:gd name="T11" fmla="*/ 50 h 375"/>
              <a:gd name="T12" fmla="*/ 296 w 345"/>
              <a:gd name="T13" fmla="*/ 53 h 375"/>
              <a:gd name="T14" fmla="*/ 264 w 345"/>
              <a:gd name="T15" fmla="*/ 94 h 375"/>
              <a:gd name="T16" fmla="*/ 284 w 345"/>
              <a:gd name="T17" fmla="*/ 172 h 375"/>
              <a:gd name="T18" fmla="*/ 336 w 345"/>
              <a:gd name="T19" fmla="*/ 164 h 375"/>
              <a:gd name="T20" fmla="*/ 344 w 345"/>
              <a:gd name="T21" fmla="*/ 176 h 375"/>
              <a:gd name="T22" fmla="*/ 289 w 345"/>
              <a:gd name="T23" fmla="*/ 180 h 375"/>
              <a:gd name="T24" fmla="*/ 173 w 345"/>
              <a:gd name="T25" fmla="*/ 77 h 375"/>
              <a:gd name="T26" fmla="*/ 243 w 345"/>
              <a:gd name="T27" fmla="*/ 108 h 375"/>
              <a:gd name="T28" fmla="*/ 245 w 345"/>
              <a:gd name="T29" fmla="*/ 236 h 375"/>
              <a:gd name="T30" fmla="*/ 222 w 345"/>
              <a:gd name="T31" fmla="*/ 345 h 375"/>
              <a:gd name="T32" fmla="*/ 178 w 345"/>
              <a:gd name="T33" fmla="*/ 375 h 375"/>
              <a:gd name="T34" fmla="*/ 207 w 345"/>
              <a:gd name="T35" fmla="*/ 242 h 375"/>
              <a:gd name="T36" fmla="*/ 238 w 345"/>
              <a:gd name="T37" fmla="*/ 211 h 375"/>
              <a:gd name="T38" fmla="*/ 248 w 345"/>
              <a:gd name="T39" fmla="*/ 157 h 375"/>
              <a:gd name="T40" fmla="*/ 203 w 345"/>
              <a:gd name="T41" fmla="*/ 103 h 375"/>
              <a:gd name="T42" fmla="*/ 173 w 345"/>
              <a:gd name="T43" fmla="*/ 77 h 375"/>
              <a:gd name="T44" fmla="*/ 250 w 345"/>
              <a:gd name="T45" fmla="*/ 91 h 375"/>
              <a:gd name="T46" fmla="*/ 258 w 345"/>
              <a:gd name="T47" fmla="*/ 73 h 375"/>
              <a:gd name="T48" fmla="*/ 250 w 345"/>
              <a:gd name="T49" fmla="*/ 255 h 375"/>
              <a:gd name="T50" fmla="*/ 258 w 345"/>
              <a:gd name="T51" fmla="*/ 249 h 375"/>
              <a:gd name="T52" fmla="*/ 180 w 345"/>
              <a:gd name="T53" fmla="*/ 6 h 375"/>
              <a:gd name="T54" fmla="*/ 176 w 345"/>
              <a:gd name="T55" fmla="*/ 60 h 375"/>
              <a:gd name="T56" fmla="*/ 157 w 345"/>
              <a:gd name="T57" fmla="*/ 374 h 375"/>
              <a:gd name="T58" fmla="*/ 120 w 345"/>
              <a:gd name="T59" fmla="*/ 337 h 375"/>
              <a:gd name="T60" fmla="*/ 93 w 345"/>
              <a:gd name="T61" fmla="*/ 224 h 375"/>
              <a:gd name="T62" fmla="*/ 111 w 345"/>
              <a:gd name="T63" fmla="*/ 100 h 375"/>
              <a:gd name="T64" fmla="*/ 173 w 345"/>
              <a:gd name="T65" fmla="*/ 96 h 375"/>
              <a:gd name="T66" fmla="*/ 119 w 345"/>
              <a:gd name="T67" fmla="*/ 119 h 375"/>
              <a:gd name="T68" fmla="*/ 97 w 345"/>
              <a:gd name="T69" fmla="*/ 183 h 375"/>
              <a:gd name="T70" fmla="*/ 126 w 345"/>
              <a:gd name="T71" fmla="*/ 232 h 375"/>
              <a:gd name="T72" fmla="*/ 139 w 345"/>
              <a:gd name="T73" fmla="*/ 290 h 375"/>
              <a:gd name="T74" fmla="*/ 173 w 345"/>
              <a:gd name="T75" fmla="*/ 60 h 375"/>
              <a:gd name="T76" fmla="*/ 164 w 345"/>
              <a:gd name="T77" fmla="*/ 54 h 375"/>
              <a:gd name="T78" fmla="*/ 169 w 345"/>
              <a:gd name="T79" fmla="*/ 0 h 375"/>
              <a:gd name="T80" fmla="*/ 93 w 345"/>
              <a:gd name="T81" fmla="*/ 264 h 375"/>
              <a:gd name="T82" fmla="*/ 93 w 345"/>
              <a:gd name="T83" fmla="*/ 252 h 375"/>
              <a:gd name="T84" fmla="*/ 86 w 345"/>
              <a:gd name="T85" fmla="*/ 96 h 375"/>
              <a:gd name="T86" fmla="*/ 94 w 345"/>
              <a:gd name="T87" fmla="*/ 84 h 375"/>
              <a:gd name="T88" fmla="*/ 82 w 345"/>
              <a:gd name="T89" fmla="*/ 203 h 375"/>
              <a:gd name="T90" fmla="*/ 80 w 345"/>
              <a:gd name="T91" fmla="*/ 152 h 375"/>
              <a:gd name="T92" fmla="*/ 86 w 345"/>
              <a:gd name="T93" fmla="*/ 96 h 375"/>
              <a:gd name="T94" fmla="*/ 50 w 345"/>
              <a:gd name="T95" fmla="*/ 64 h 375"/>
              <a:gd name="T96" fmla="*/ 53 w 345"/>
              <a:gd name="T97" fmla="*/ 49 h 375"/>
              <a:gd name="T98" fmla="*/ 86 w 345"/>
              <a:gd name="T99" fmla="*/ 249 h 375"/>
              <a:gd name="T100" fmla="*/ 53 w 345"/>
              <a:gd name="T101" fmla="*/ 297 h 375"/>
              <a:gd name="T102" fmla="*/ 50 w 345"/>
              <a:gd name="T103" fmla="*/ 282 h 375"/>
              <a:gd name="T104" fmla="*/ 86 w 345"/>
              <a:gd name="T105" fmla="*/ 249 h 375"/>
              <a:gd name="T106" fmla="*/ 57 w 345"/>
              <a:gd name="T107" fmla="*/ 167 h 375"/>
              <a:gd name="T108" fmla="*/ 54 w 345"/>
              <a:gd name="T109" fmla="*/ 180 h 375"/>
              <a:gd name="T110" fmla="*/ 0 w 345"/>
              <a:gd name="T111" fmla="*/ 176 h 375"/>
              <a:gd name="T112" fmla="*/ 8 w 345"/>
              <a:gd name="T113" fmla="*/ 16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5" h="375">
                <a:moveTo>
                  <a:pt x="258" y="130"/>
                </a:moveTo>
                <a:lnTo>
                  <a:pt x="258" y="130"/>
                </a:lnTo>
                <a:lnTo>
                  <a:pt x="262" y="141"/>
                </a:lnTo>
                <a:lnTo>
                  <a:pt x="266" y="150"/>
                </a:lnTo>
                <a:lnTo>
                  <a:pt x="268" y="161"/>
                </a:lnTo>
                <a:lnTo>
                  <a:pt x="268" y="172"/>
                </a:lnTo>
                <a:lnTo>
                  <a:pt x="268" y="172"/>
                </a:lnTo>
                <a:lnTo>
                  <a:pt x="268" y="184"/>
                </a:lnTo>
                <a:lnTo>
                  <a:pt x="266" y="194"/>
                </a:lnTo>
                <a:lnTo>
                  <a:pt x="262" y="205"/>
                </a:lnTo>
                <a:lnTo>
                  <a:pt x="258" y="214"/>
                </a:lnTo>
                <a:lnTo>
                  <a:pt x="258" y="130"/>
                </a:lnTo>
                <a:lnTo>
                  <a:pt x="258" y="130"/>
                </a:lnTo>
                <a:close/>
                <a:moveTo>
                  <a:pt x="258" y="272"/>
                </a:moveTo>
                <a:lnTo>
                  <a:pt x="258" y="249"/>
                </a:lnTo>
                <a:lnTo>
                  <a:pt x="258" y="249"/>
                </a:lnTo>
                <a:lnTo>
                  <a:pt x="261" y="251"/>
                </a:lnTo>
                <a:lnTo>
                  <a:pt x="264" y="252"/>
                </a:lnTo>
                <a:lnTo>
                  <a:pt x="264" y="252"/>
                </a:lnTo>
                <a:lnTo>
                  <a:pt x="295" y="282"/>
                </a:lnTo>
                <a:lnTo>
                  <a:pt x="295" y="282"/>
                </a:lnTo>
                <a:lnTo>
                  <a:pt x="296" y="286"/>
                </a:lnTo>
                <a:lnTo>
                  <a:pt x="296" y="289"/>
                </a:lnTo>
                <a:lnTo>
                  <a:pt x="296" y="291"/>
                </a:lnTo>
                <a:lnTo>
                  <a:pt x="295" y="295"/>
                </a:lnTo>
                <a:lnTo>
                  <a:pt x="295" y="295"/>
                </a:lnTo>
                <a:lnTo>
                  <a:pt x="291" y="297"/>
                </a:lnTo>
                <a:lnTo>
                  <a:pt x="288" y="298"/>
                </a:lnTo>
                <a:lnTo>
                  <a:pt x="284" y="297"/>
                </a:lnTo>
                <a:lnTo>
                  <a:pt x="281" y="295"/>
                </a:lnTo>
                <a:lnTo>
                  <a:pt x="258" y="272"/>
                </a:lnTo>
                <a:lnTo>
                  <a:pt x="258" y="272"/>
                </a:lnTo>
                <a:close/>
                <a:moveTo>
                  <a:pt x="258" y="96"/>
                </a:moveTo>
                <a:lnTo>
                  <a:pt x="258" y="73"/>
                </a:lnTo>
                <a:lnTo>
                  <a:pt x="281" y="50"/>
                </a:lnTo>
                <a:lnTo>
                  <a:pt x="281" y="50"/>
                </a:lnTo>
                <a:lnTo>
                  <a:pt x="284" y="49"/>
                </a:lnTo>
                <a:lnTo>
                  <a:pt x="288" y="48"/>
                </a:lnTo>
                <a:lnTo>
                  <a:pt x="291" y="49"/>
                </a:lnTo>
                <a:lnTo>
                  <a:pt x="295" y="50"/>
                </a:lnTo>
                <a:lnTo>
                  <a:pt x="295" y="50"/>
                </a:lnTo>
                <a:lnTo>
                  <a:pt x="296" y="53"/>
                </a:lnTo>
                <a:lnTo>
                  <a:pt x="296" y="57"/>
                </a:lnTo>
                <a:lnTo>
                  <a:pt x="296" y="60"/>
                </a:lnTo>
                <a:lnTo>
                  <a:pt x="295" y="64"/>
                </a:lnTo>
                <a:lnTo>
                  <a:pt x="264" y="94"/>
                </a:lnTo>
                <a:lnTo>
                  <a:pt x="264" y="94"/>
                </a:lnTo>
                <a:lnTo>
                  <a:pt x="264" y="94"/>
                </a:lnTo>
                <a:lnTo>
                  <a:pt x="261" y="95"/>
                </a:lnTo>
                <a:lnTo>
                  <a:pt x="258" y="96"/>
                </a:lnTo>
                <a:lnTo>
                  <a:pt x="258" y="96"/>
                </a:lnTo>
                <a:close/>
                <a:moveTo>
                  <a:pt x="284" y="172"/>
                </a:moveTo>
                <a:lnTo>
                  <a:pt x="284" y="172"/>
                </a:lnTo>
                <a:lnTo>
                  <a:pt x="284" y="172"/>
                </a:lnTo>
                <a:lnTo>
                  <a:pt x="285" y="169"/>
                </a:lnTo>
                <a:lnTo>
                  <a:pt x="287" y="167"/>
                </a:lnTo>
                <a:lnTo>
                  <a:pt x="289" y="164"/>
                </a:lnTo>
                <a:lnTo>
                  <a:pt x="294" y="164"/>
                </a:lnTo>
                <a:lnTo>
                  <a:pt x="336" y="164"/>
                </a:lnTo>
                <a:lnTo>
                  <a:pt x="336" y="164"/>
                </a:lnTo>
                <a:lnTo>
                  <a:pt x="340" y="164"/>
                </a:lnTo>
                <a:lnTo>
                  <a:pt x="342" y="167"/>
                </a:lnTo>
                <a:lnTo>
                  <a:pt x="344" y="169"/>
                </a:lnTo>
                <a:lnTo>
                  <a:pt x="345" y="172"/>
                </a:lnTo>
                <a:lnTo>
                  <a:pt x="345" y="172"/>
                </a:lnTo>
                <a:lnTo>
                  <a:pt x="344" y="176"/>
                </a:lnTo>
                <a:lnTo>
                  <a:pt x="342" y="179"/>
                </a:lnTo>
                <a:lnTo>
                  <a:pt x="340" y="180"/>
                </a:lnTo>
                <a:lnTo>
                  <a:pt x="336" y="182"/>
                </a:lnTo>
                <a:lnTo>
                  <a:pt x="294" y="182"/>
                </a:lnTo>
                <a:lnTo>
                  <a:pt x="294" y="182"/>
                </a:lnTo>
                <a:lnTo>
                  <a:pt x="289" y="180"/>
                </a:lnTo>
                <a:lnTo>
                  <a:pt x="287" y="179"/>
                </a:lnTo>
                <a:lnTo>
                  <a:pt x="285" y="176"/>
                </a:lnTo>
                <a:lnTo>
                  <a:pt x="284" y="172"/>
                </a:lnTo>
                <a:lnTo>
                  <a:pt x="284" y="172"/>
                </a:lnTo>
                <a:close/>
                <a:moveTo>
                  <a:pt x="173" y="77"/>
                </a:moveTo>
                <a:lnTo>
                  <a:pt x="173" y="77"/>
                </a:lnTo>
                <a:lnTo>
                  <a:pt x="187" y="79"/>
                </a:lnTo>
                <a:lnTo>
                  <a:pt x="200" y="81"/>
                </a:lnTo>
                <a:lnTo>
                  <a:pt x="212" y="85"/>
                </a:lnTo>
                <a:lnTo>
                  <a:pt x="224" y="92"/>
                </a:lnTo>
                <a:lnTo>
                  <a:pt x="235" y="100"/>
                </a:lnTo>
                <a:lnTo>
                  <a:pt x="243" y="108"/>
                </a:lnTo>
                <a:lnTo>
                  <a:pt x="252" y="119"/>
                </a:lnTo>
                <a:lnTo>
                  <a:pt x="258" y="130"/>
                </a:lnTo>
                <a:lnTo>
                  <a:pt x="258" y="214"/>
                </a:lnTo>
                <a:lnTo>
                  <a:pt x="258" y="214"/>
                </a:lnTo>
                <a:lnTo>
                  <a:pt x="252" y="225"/>
                </a:lnTo>
                <a:lnTo>
                  <a:pt x="245" y="236"/>
                </a:lnTo>
                <a:lnTo>
                  <a:pt x="235" y="245"/>
                </a:lnTo>
                <a:lnTo>
                  <a:pt x="224" y="252"/>
                </a:lnTo>
                <a:lnTo>
                  <a:pt x="224" y="328"/>
                </a:lnTo>
                <a:lnTo>
                  <a:pt x="224" y="328"/>
                </a:lnTo>
                <a:lnTo>
                  <a:pt x="224" y="337"/>
                </a:lnTo>
                <a:lnTo>
                  <a:pt x="222" y="345"/>
                </a:lnTo>
                <a:lnTo>
                  <a:pt x="216" y="354"/>
                </a:lnTo>
                <a:lnTo>
                  <a:pt x="211" y="360"/>
                </a:lnTo>
                <a:lnTo>
                  <a:pt x="204" y="367"/>
                </a:lnTo>
                <a:lnTo>
                  <a:pt x="196" y="371"/>
                </a:lnTo>
                <a:lnTo>
                  <a:pt x="188" y="374"/>
                </a:lnTo>
                <a:lnTo>
                  <a:pt x="178" y="375"/>
                </a:lnTo>
                <a:lnTo>
                  <a:pt x="173" y="375"/>
                </a:lnTo>
                <a:lnTo>
                  <a:pt x="173" y="290"/>
                </a:lnTo>
                <a:lnTo>
                  <a:pt x="206" y="290"/>
                </a:lnTo>
                <a:lnTo>
                  <a:pt x="206" y="247"/>
                </a:lnTo>
                <a:lnTo>
                  <a:pt x="206" y="247"/>
                </a:lnTo>
                <a:lnTo>
                  <a:pt x="207" y="242"/>
                </a:lnTo>
                <a:lnTo>
                  <a:pt x="211" y="238"/>
                </a:lnTo>
                <a:lnTo>
                  <a:pt x="211" y="238"/>
                </a:lnTo>
                <a:lnTo>
                  <a:pt x="219" y="233"/>
                </a:lnTo>
                <a:lnTo>
                  <a:pt x="226" y="226"/>
                </a:lnTo>
                <a:lnTo>
                  <a:pt x="233" y="219"/>
                </a:lnTo>
                <a:lnTo>
                  <a:pt x="238" y="211"/>
                </a:lnTo>
                <a:lnTo>
                  <a:pt x="242" y="202"/>
                </a:lnTo>
                <a:lnTo>
                  <a:pt x="246" y="192"/>
                </a:lnTo>
                <a:lnTo>
                  <a:pt x="248" y="183"/>
                </a:lnTo>
                <a:lnTo>
                  <a:pt x="249" y="172"/>
                </a:lnTo>
                <a:lnTo>
                  <a:pt x="249" y="172"/>
                </a:lnTo>
                <a:lnTo>
                  <a:pt x="248" y="157"/>
                </a:lnTo>
                <a:lnTo>
                  <a:pt x="242" y="144"/>
                </a:lnTo>
                <a:lnTo>
                  <a:pt x="235" y="130"/>
                </a:lnTo>
                <a:lnTo>
                  <a:pt x="226" y="119"/>
                </a:lnTo>
                <a:lnTo>
                  <a:pt x="226" y="119"/>
                </a:lnTo>
                <a:lnTo>
                  <a:pt x="215" y="110"/>
                </a:lnTo>
                <a:lnTo>
                  <a:pt x="203" y="103"/>
                </a:lnTo>
                <a:lnTo>
                  <a:pt x="188" y="99"/>
                </a:lnTo>
                <a:lnTo>
                  <a:pt x="173" y="96"/>
                </a:lnTo>
                <a:lnTo>
                  <a:pt x="173" y="96"/>
                </a:lnTo>
                <a:lnTo>
                  <a:pt x="173" y="77"/>
                </a:lnTo>
                <a:lnTo>
                  <a:pt x="173" y="77"/>
                </a:lnTo>
                <a:lnTo>
                  <a:pt x="173" y="77"/>
                </a:lnTo>
                <a:close/>
                <a:moveTo>
                  <a:pt x="258" y="73"/>
                </a:moveTo>
                <a:lnTo>
                  <a:pt x="252" y="81"/>
                </a:lnTo>
                <a:lnTo>
                  <a:pt x="252" y="81"/>
                </a:lnTo>
                <a:lnTo>
                  <a:pt x="250" y="84"/>
                </a:lnTo>
                <a:lnTo>
                  <a:pt x="249" y="87"/>
                </a:lnTo>
                <a:lnTo>
                  <a:pt x="250" y="91"/>
                </a:lnTo>
                <a:lnTo>
                  <a:pt x="252" y="94"/>
                </a:lnTo>
                <a:lnTo>
                  <a:pt x="252" y="94"/>
                </a:lnTo>
                <a:lnTo>
                  <a:pt x="254" y="95"/>
                </a:lnTo>
                <a:lnTo>
                  <a:pt x="258" y="96"/>
                </a:lnTo>
                <a:lnTo>
                  <a:pt x="258" y="73"/>
                </a:lnTo>
                <a:lnTo>
                  <a:pt x="258" y="73"/>
                </a:lnTo>
                <a:close/>
                <a:moveTo>
                  <a:pt x="258" y="249"/>
                </a:moveTo>
                <a:lnTo>
                  <a:pt x="258" y="249"/>
                </a:lnTo>
                <a:lnTo>
                  <a:pt x="254" y="251"/>
                </a:lnTo>
                <a:lnTo>
                  <a:pt x="252" y="252"/>
                </a:lnTo>
                <a:lnTo>
                  <a:pt x="252" y="252"/>
                </a:lnTo>
                <a:lnTo>
                  <a:pt x="250" y="255"/>
                </a:lnTo>
                <a:lnTo>
                  <a:pt x="249" y="259"/>
                </a:lnTo>
                <a:lnTo>
                  <a:pt x="250" y="261"/>
                </a:lnTo>
                <a:lnTo>
                  <a:pt x="252" y="264"/>
                </a:lnTo>
                <a:lnTo>
                  <a:pt x="258" y="272"/>
                </a:lnTo>
                <a:lnTo>
                  <a:pt x="258" y="249"/>
                </a:lnTo>
                <a:lnTo>
                  <a:pt x="258" y="249"/>
                </a:lnTo>
                <a:close/>
                <a:moveTo>
                  <a:pt x="173" y="60"/>
                </a:moveTo>
                <a:lnTo>
                  <a:pt x="173" y="0"/>
                </a:lnTo>
                <a:lnTo>
                  <a:pt x="173" y="0"/>
                </a:lnTo>
                <a:lnTo>
                  <a:pt x="176" y="1"/>
                </a:lnTo>
                <a:lnTo>
                  <a:pt x="178" y="3"/>
                </a:lnTo>
                <a:lnTo>
                  <a:pt x="180" y="6"/>
                </a:lnTo>
                <a:lnTo>
                  <a:pt x="181" y="8"/>
                </a:lnTo>
                <a:lnTo>
                  <a:pt x="181" y="52"/>
                </a:lnTo>
                <a:lnTo>
                  <a:pt x="181" y="52"/>
                </a:lnTo>
                <a:lnTo>
                  <a:pt x="180" y="54"/>
                </a:lnTo>
                <a:lnTo>
                  <a:pt x="178" y="57"/>
                </a:lnTo>
                <a:lnTo>
                  <a:pt x="176" y="60"/>
                </a:lnTo>
                <a:lnTo>
                  <a:pt x="173" y="60"/>
                </a:lnTo>
                <a:lnTo>
                  <a:pt x="173" y="60"/>
                </a:lnTo>
                <a:close/>
                <a:moveTo>
                  <a:pt x="173" y="375"/>
                </a:moveTo>
                <a:lnTo>
                  <a:pt x="166" y="375"/>
                </a:lnTo>
                <a:lnTo>
                  <a:pt x="166" y="375"/>
                </a:lnTo>
                <a:lnTo>
                  <a:pt x="157" y="374"/>
                </a:lnTo>
                <a:lnTo>
                  <a:pt x="147" y="371"/>
                </a:lnTo>
                <a:lnTo>
                  <a:pt x="139" y="367"/>
                </a:lnTo>
                <a:lnTo>
                  <a:pt x="132" y="360"/>
                </a:lnTo>
                <a:lnTo>
                  <a:pt x="127" y="354"/>
                </a:lnTo>
                <a:lnTo>
                  <a:pt x="123" y="345"/>
                </a:lnTo>
                <a:lnTo>
                  <a:pt x="120" y="337"/>
                </a:lnTo>
                <a:lnTo>
                  <a:pt x="119" y="328"/>
                </a:lnTo>
                <a:lnTo>
                  <a:pt x="119" y="252"/>
                </a:lnTo>
                <a:lnTo>
                  <a:pt x="119" y="252"/>
                </a:lnTo>
                <a:lnTo>
                  <a:pt x="109" y="244"/>
                </a:lnTo>
                <a:lnTo>
                  <a:pt x="100" y="234"/>
                </a:lnTo>
                <a:lnTo>
                  <a:pt x="93" y="224"/>
                </a:lnTo>
                <a:lnTo>
                  <a:pt x="86" y="213"/>
                </a:lnTo>
                <a:lnTo>
                  <a:pt x="86" y="131"/>
                </a:lnTo>
                <a:lnTo>
                  <a:pt x="86" y="131"/>
                </a:lnTo>
                <a:lnTo>
                  <a:pt x="93" y="121"/>
                </a:lnTo>
                <a:lnTo>
                  <a:pt x="101" y="110"/>
                </a:lnTo>
                <a:lnTo>
                  <a:pt x="111" y="100"/>
                </a:lnTo>
                <a:lnTo>
                  <a:pt x="122" y="92"/>
                </a:lnTo>
                <a:lnTo>
                  <a:pt x="132" y="85"/>
                </a:lnTo>
                <a:lnTo>
                  <a:pt x="146" y="81"/>
                </a:lnTo>
                <a:lnTo>
                  <a:pt x="158" y="79"/>
                </a:lnTo>
                <a:lnTo>
                  <a:pt x="173" y="77"/>
                </a:lnTo>
                <a:lnTo>
                  <a:pt x="173" y="96"/>
                </a:lnTo>
                <a:lnTo>
                  <a:pt x="173" y="96"/>
                </a:lnTo>
                <a:lnTo>
                  <a:pt x="158" y="99"/>
                </a:lnTo>
                <a:lnTo>
                  <a:pt x="143" y="103"/>
                </a:lnTo>
                <a:lnTo>
                  <a:pt x="131" y="110"/>
                </a:lnTo>
                <a:lnTo>
                  <a:pt x="119" y="119"/>
                </a:lnTo>
                <a:lnTo>
                  <a:pt x="119" y="119"/>
                </a:lnTo>
                <a:lnTo>
                  <a:pt x="109" y="130"/>
                </a:lnTo>
                <a:lnTo>
                  <a:pt x="103" y="144"/>
                </a:lnTo>
                <a:lnTo>
                  <a:pt x="99" y="157"/>
                </a:lnTo>
                <a:lnTo>
                  <a:pt x="97" y="172"/>
                </a:lnTo>
                <a:lnTo>
                  <a:pt x="97" y="172"/>
                </a:lnTo>
                <a:lnTo>
                  <a:pt x="97" y="183"/>
                </a:lnTo>
                <a:lnTo>
                  <a:pt x="100" y="192"/>
                </a:lnTo>
                <a:lnTo>
                  <a:pt x="103" y="202"/>
                </a:lnTo>
                <a:lnTo>
                  <a:pt x="107" y="210"/>
                </a:lnTo>
                <a:lnTo>
                  <a:pt x="112" y="218"/>
                </a:lnTo>
                <a:lnTo>
                  <a:pt x="119" y="226"/>
                </a:lnTo>
                <a:lnTo>
                  <a:pt x="126" y="232"/>
                </a:lnTo>
                <a:lnTo>
                  <a:pt x="134" y="237"/>
                </a:lnTo>
                <a:lnTo>
                  <a:pt x="134" y="237"/>
                </a:lnTo>
                <a:lnTo>
                  <a:pt x="134" y="237"/>
                </a:lnTo>
                <a:lnTo>
                  <a:pt x="138" y="241"/>
                </a:lnTo>
                <a:lnTo>
                  <a:pt x="139" y="247"/>
                </a:lnTo>
                <a:lnTo>
                  <a:pt x="139" y="290"/>
                </a:lnTo>
                <a:lnTo>
                  <a:pt x="173" y="290"/>
                </a:lnTo>
                <a:lnTo>
                  <a:pt x="173" y="375"/>
                </a:lnTo>
                <a:lnTo>
                  <a:pt x="173" y="375"/>
                </a:lnTo>
                <a:close/>
                <a:moveTo>
                  <a:pt x="173" y="0"/>
                </a:moveTo>
                <a:lnTo>
                  <a:pt x="173" y="60"/>
                </a:lnTo>
                <a:lnTo>
                  <a:pt x="173" y="60"/>
                </a:lnTo>
                <a:lnTo>
                  <a:pt x="172" y="60"/>
                </a:lnTo>
                <a:lnTo>
                  <a:pt x="172" y="60"/>
                </a:lnTo>
                <a:lnTo>
                  <a:pt x="172" y="60"/>
                </a:lnTo>
                <a:lnTo>
                  <a:pt x="169" y="60"/>
                </a:lnTo>
                <a:lnTo>
                  <a:pt x="166" y="58"/>
                </a:lnTo>
                <a:lnTo>
                  <a:pt x="164" y="54"/>
                </a:lnTo>
                <a:lnTo>
                  <a:pt x="164" y="52"/>
                </a:lnTo>
                <a:lnTo>
                  <a:pt x="164" y="8"/>
                </a:lnTo>
                <a:lnTo>
                  <a:pt x="164" y="8"/>
                </a:lnTo>
                <a:lnTo>
                  <a:pt x="164" y="6"/>
                </a:lnTo>
                <a:lnTo>
                  <a:pt x="166" y="3"/>
                </a:lnTo>
                <a:lnTo>
                  <a:pt x="169" y="0"/>
                </a:lnTo>
                <a:lnTo>
                  <a:pt x="172" y="0"/>
                </a:lnTo>
                <a:lnTo>
                  <a:pt x="172" y="0"/>
                </a:lnTo>
                <a:lnTo>
                  <a:pt x="173" y="0"/>
                </a:lnTo>
                <a:lnTo>
                  <a:pt x="173" y="0"/>
                </a:lnTo>
                <a:close/>
                <a:moveTo>
                  <a:pt x="86" y="271"/>
                </a:moveTo>
                <a:lnTo>
                  <a:pt x="93" y="264"/>
                </a:lnTo>
                <a:lnTo>
                  <a:pt x="93" y="264"/>
                </a:lnTo>
                <a:lnTo>
                  <a:pt x="94" y="261"/>
                </a:lnTo>
                <a:lnTo>
                  <a:pt x="96" y="259"/>
                </a:lnTo>
                <a:lnTo>
                  <a:pt x="94" y="255"/>
                </a:lnTo>
                <a:lnTo>
                  <a:pt x="93" y="252"/>
                </a:lnTo>
                <a:lnTo>
                  <a:pt x="93" y="252"/>
                </a:lnTo>
                <a:lnTo>
                  <a:pt x="90" y="251"/>
                </a:lnTo>
                <a:lnTo>
                  <a:pt x="86" y="249"/>
                </a:lnTo>
                <a:lnTo>
                  <a:pt x="86" y="271"/>
                </a:lnTo>
                <a:lnTo>
                  <a:pt x="86" y="271"/>
                </a:lnTo>
                <a:close/>
                <a:moveTo>
                  <a:pt x="86" y="96"/>
                </a:moveTo>
                <a:lnTo>
                  <a:pt x="86" y="96"/>
                </a:lnTo>
                <a:lnTo>
                  <a:pt x="90" y="95"/>
                </a:lnTo>
                <a:lnTo>
                  <a:pt x="93" y="94"/>
                </a:lnTo>
                <a:lnTo>
                  <a:pt x="93" y="94"/>
                </a:lnTo>
                <a:lnTo>
                  <a:pt x="94" y="91"/>
                </a:lnTo>
                <a:lnTo>
                  <a:pt x="96" y="87"/>
                </a:lnTo>
                <a:lnTo>
                  <a:pt x="94" y="84"/>
                </a:lnTo>
                <a:lnTo>
                  <a:pt x="93" y="81"/>
                </a:lnTo>
                <a:lnTo>
                  <a:pt x="86" y="75"/>
                </a:lnTo>
                <a:lnTo>
                  <a:pt x="86" y="96"/>
                </a:lnTo>
                <a:close/>
                <a:moveTo>
                  <a:pt x="86" y="213"/>
                </a:moveTo>
                <a:lnTo>
                  <a:pt x="86" y="213"/>
                </a:lnTo>
                <a:lnTo>
                  <a:pt x="82" y="203"/>
                </a:lnTo>
                <a:lnTo>
                  <a:pt x="80" y="194"/>
                </a:lnTo>
                <a:lnTo>
                  <a:pt x="78" y="183"/>
                </a:lnTo>
                <a:lnTo>
                  <a:pt x="77" y="172"/>
                </a:lnTo>
                <a:lnTo>
                  <a:pt x="77" y="172"/>
                </a:lnTo>
                <a:lnTo>
                  <a:pt x="78" y="161"/>
                </a:lnTo>
                <a:lnTo>
                  <a:pt x="80" y="152"/>
                </a:lnTo>
                <a:lnTo>
                  <a:pt x="82" y="141"/>
                </a:lnTo>
                <a:lnTo>
                  <a:pt x="86" y="131"/>
                </a:lnTo>
                <a:lnTo>
                  <a:pt x="86" y="213"/>
                </a:lnTo>
                <a:lnTo>
                  <a:pt x="86" y="213"/>
                </a:lnTo>
                <a:close/>
                <a:moveTo>
                  <a:pt x="86" y="75"/>
                </a:moveTo>
                <a:lnTo>
                  <a:pt x="86" y="96"/>
                </a:lnTo>
                <a:lnTo>
                  <a:pt x="86" y="96"/>
                </a:lnTo>
                <a:lnTo>
                  <a:pt x="84" y="95"/>
                </a:lnTo>
                <a:lnTo>
                  <a:pt x="80" y="94"/>
                </a:lnTo>
                <a:lnTo>
                  <a:pt x="80" y="94"/>
                </a:lnTo>
                <a:lnTo>
                  <a:pt x="50" y="64"/>
                </a:lnTo>
                <a:lnTo>
                  <a:pt x="50" y="64"/>
                </a:lnTo>
                <a:lnTo>
                  <a:pt x="48" y="60"/>
                </a:lnTo>
                <a:lnTo>
                  <a:pt x="47" y="57"/>
                </a:lnTo>
                <a:lnTo>
                  <a:pt x="48" y="53"/>
                </a:lnTo>
                <a:lnTo>
                  <a:pt x="50" y="50"/>
                </a:lnTo>
                <a:lnTo>
                  <a:pt x="50" y="50"/>
                </a:lnTo>
                <a:lnTo>
                  <a:pt x="53" y="49"/>
                </a:lnTo>
                <a:lnTo>
                  <a:pt x="57" y="48"/>
                </a:lnTo>
                <a:lnTo>
                  <a:pt x="59" y="49"/>
                </a:lnTo>
                <a:lnTo>
                  <a:pt x="62" y="50"/>
                </a:lnTo>
                <a:lnTo>
                  <a:pt x="86" y="75"/>
                </a:lnTo>
                <a:lnTo>
                  <a:pt x="86" y="75"/>
                </a:lnTo>
                <a:close/>
                <a:moveTo>
                  <a:pt x="86" y="249"/>
                </a:moveTo>
                <a:lnTo>
                  <a:pt x="86" y="271"/>
                </a:lnTo>
                <a:lnTo>
                  <a:pt x="62" y="295"/>
                </a:lnTo>
                <a:lnTo>
                  <a:pt x="62" y="295"/>
                </a:lnTo>
                <a:lnTo>
                  <a:pt x="59" y="297"/>
                </a:lnTo>
                <a:lnTo>
                  <a:pt x="57" y="298"/>
                </a:lnTo>
                <a:lnTo>
                  <a:pt x="53" y="297"/>
                </a:lnTo>
                <a:lnTo>
                  <a:pt x="50" y="295"/>
                </a:lnTo>
                <a:lnTo>
                  <a:pt x="50" y="295"/>
                </a:lnTo>
                <a:lnTo>
                  <a:pt x="48" y="291"/>
                </a:lnTo>
                <a:lnTo>
                  <a:pt x="47" y="289"/>
                </a:lnTo>
                <a:lnTo>
                  <a:pt x="48" y="286"/>
                </a:lnTo>
                <a:lnTo>
                  <a:pt x="50" y="282"/>
                </a:lnTo>
                <a:lnTo>
                  <a:pt x="80" y="252"/>
                </a:lnTo>
                <a:lnTo>
                  <a:pt x="80" y="252"/>
                </a:lnTo>
                <a:lnTo>
                  <a:pt x="80" y="252"/>
                </a:lnTo>
                <a:lnTo>
                  <a:pt x="84" y="251"/>
                </a:lnTo>
                <a:lnTo>
                  <a:pt x="86" y="249"/>
                </a:lnTo>
                <a:lnTo>
                  <a:pt x="86" y="249"/>
                </a:lnTo>
                <a:close/>
                <a:moveTo>
                  <a:pt x="8" y="164"/>
                </a:moveTo>
                <a:lnTo>
                  <a:pt x="8" y="164"/>
                </a:lnTo>
                <a:lnTo>
                  <a:pt x="51" y="164"/>
                </a:lnTo>
                <a:lnTo>
                  <a:pt x="51" y="164"/>
                </a:lnTo>
                <a:lnTo>
                  <a:pt x="54" y="164"/>
                </a:lnTo>
                <a:lnTo>
                  <a:pt x="57" y="167"/>
                </a:lnTo>
                <a:lnTo>
                  <a:pt x="59" y="169"/>
                </a:lnTo>
                <a:lnTo>
                  <a:pt x="59" y="172"/>
                </a:lnTo>
                <a:lnTo>
                  <a:pt x="59" y="172"/>
                </a:lnTo>
                <a:lnTo>
                  <a:pt x="59" y="176"/>
                </a:lnTo>
                <a:lnTo>
                  <a:pt x="57" y="179"/>
                </a:lnTo>
                <a:lnTo>
                  <a:pt x="54" y="180"/>
                </a:lnTo>
                <a:lnTo>
                  <a:pt x="51" y="182"/>
                </a:lnTo>
                <a:lnTo>
                  <a:pt x="8" y="182"/>
                </a:lnTo>
                <a:lnTo>
                  <a:pt x="8" y="182"/>
                </a:lnTo>
                <a:lnTo>
                  <a:pt x="5" y="180"/>
                </a:lnTo>
                <a:lnTo>
                  <a:pt x="2" y="179"/>
                </a:lnTo>
                <a:lnTo>
                  <a:pt x="0" y="176"/>
                </a:lnTo>
                <a:lnTo>
                  <a:pt x="0" y="172"/>
                </a:lnTo>
                <a:lnTo>
                  <a:pt x="0" y="172"/>
                </a:lnTo>
                <a:lnTo>
                  <a:pt x="0" y="169"/>
                </a:lnTo>
                <a:lnTo>
                  <a:pt x="2" y="167"/>
                </a:lnTo>
                <a:lnTo>
                  <a:pt x="5" y="164"/>
                </a:lnTo>
                <a:lnTo>
                  <a:pt x="8" y="164"/>
                </a:lnTo>
                <a:lnTo>
                  <a:pt x="8" y="16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3" name="Freeform 153"/>
          <p:cNvSpPr>
            <a:spLocks noEditPoints="1"/>
          </p:cNvSpPr>
          <p:nvPr/>
        </p:nvSpPr>
        <p:spPr bwMode="auto">
          <a:xfrm>
            <a:off x="920026" y="1550794"/>
            <a:ext cx="285669" cy="279501"/>
          </a:xfrm>
          <a:custGeom>
            <a:avLst/>
            <a:gdLst>
              <a:gd name="T0" fmla="*/ 200 w 325"/>
              <a:gd name="T1" fmla="*/ 35 h 318"/>
              <a:gd name="T2" fmla="*/ 214 w 325"/>
              <a:gd name="T3" fmla="*/ 29 h 318"/>
              <a:gd name="T4" fmla="*/ 215 w 325"/>
              <a:gd name="T5" fmla="*/ 16 h 318"/>
              <a:gd name="T6" fmla="*/ 321 w 325"/>
              <a:gd name="T7" fmla="*/ 177 h 318"/>
              <a:gd name="T8" fmla="*/ 325 w 325"/>
              <a:gd name="T9" fmla="*/ 196 h 318"/>
              <a:gd name="T10" fmla="*/ 314 w 325"/>
              <a:gd name="T11" fmla="*/ 218 h 318"/>
              <a:gd name="T12" fmla="*/ 291 w 325"/>
              <a:gd name="T13" fmla="*/ 158 h 318"/>
              <a:gd name="T14" fmla="*/ 293 w 325"/>
              <a:gd name="T15" fmla="*/ 154 h 318"/>
              <a:gd name="T16" fmla="*/ 194 w 325"/>
              <a:gd name="T17" fmla="*/ 174 h 318"/>
              <a:gd name="T18" fmla="*/ 276 w 325"/>
              <a:gd name="T19" fmla="*/ 126 h 318"/>
              <a:gd name="T20" fmla="*/ 194 w 325"/>
              <a:gd name="T21" fmla="*/ 168 h 318"/>
              <a:gd name="T22" fmla="*/ 261 w 325"/>
              <a:gd name="T23" fmla="*/ 98 h 318"/>
              <a:gd name="T24" fmla="*/ 257 w 325"/>
              <a:gd name="T25" fmla="*/ 96 h 318"/>
              <a:gd name="T26" fmla="*/ 244 w 325"/>
              <a:gd name="T27" fmla="*/ 73 h 318"/>
              <a:gd name="T28" fmla="*/ 244 w 325"/>
              <a:gd name="T29" fmla="*/ 67 h 318"/>
              <a:gd name="T30" fmla="*/ 15 w 325"/>
              <a:gd name="T31" fmla="*/ 116 h 318"/>
              <a:gd name="T32" fmla="*/ 16 w 325"/>
              <a:gd name="T33" fmla="*/ 126 h 318"/>
              <a:gd name="T34" fmla="*/ 34 w 325"/>
              <a:gd name="T35" fmla="*/ 131 h 318"/>
              <a:gd name="T36" fmla="*/ 41 w 325"/>
              <a:gd name="T37" fmla="*/ 117 h 318"/>
              <a:gd name="T38" fmla="*/ 31 w 325"/>
              <a:gd name="T39" fmla="*/ 107 h 318"/>
              <a:gd name="T40" fmla="*/ 51 w 325"/>
              <a:gd name="T41" fmla="*/ 107 h 318"/>
              <a:gd name="T42" fmla="*/ 64 w 325"/>
              <a:gd name="T43" fmla="*/ 113 h 318"/>
              <a:gd name="T44" fmla="*/ 76 w 325"/>
              <a:gd name="T45" fmla="*/ 104 h 318"/>
              <a:gd name="T46" fmla="*/ 70 w 325"/>
              <a:gd name="T47" fmla="*/ 89 h 318"/>
              <a:gd name="T48" fmla="*/ 85 w 325"/>
              <a:gd name="T49" fmla="*/ 81 h 318"/>
              <a:gd name="T50" fmla="*/ 95 w 325"/>
              <a:gd name="T51" fmla="*/ 93 h 318"/>
              <a:gd name="T52" fmla="*/ 108 w 325"/>
              <a:gd name="T53" fmla="*/ 88 h 318"/>
              <a:gd name="T54" fmla="*/ 110 w 325"/>
              <a:gd name="T55" fmla="*/ 74 h 318"/>
              <a:gd name="T56" fmla="*/ 121 w 325"/>
              <a:gd name="T57" fmla="*/ 56 h 318"/>
              <a:gd name="T58" fmla="*/ 125 w 325"/>
              <a:gd name="T59" fmla="*/ 71 h 318"/>
              <a:gd name="T60" fmla="*/ 140 w 325"/>
              <a:gd name="T61" fmla="*/ 73 h 318"/>
              <a:gd name="T62" fmla="*/ 145 w 325"/>
              <a:gd name="T63" fmla="*/ 54 h 318"/>
              <a:gd name="T64" fmla="*/ 156 w 325"/>
              <a:gd name="T65" fmla="*/ 38 h 318"/>
              <a:gd name="T66" fmla="*/ 157 w 325"/>
              <a:gd name="T67" fmla="*/ 47 h 318"/>
              <a:gd name="T68" fmla="*/ 175 w 325"/>
              <a:gd name="T69" fmla="*/ 52 h 318"/>
              <a:gd name="T70" fmla="*/ 181 w 325"/>
              <a:gd name="T71" fmla="*/ 40 h 318"/>
              <a:gd name="T72" fmla="*/ 172 w 325"/>
              <a:gd name="T73" fmla="*/ 28 h 318"/>
              <a:gd name="T74" fmla="*/ 192 w 325"/>
              <a:gd name="T75" fmla="*/ 28 h 318"/>
              <a:gd name="T76" fmla="*/ 47 w 325"/>
              <a:gd name="T77" fmla="*/ 174 h 318"/>
              <a:gd name="T78" fmla="*/ 46 w 325"/>
              <a:gd name="T79" fmla="*/ 178 h 318"/>
              <a:gd name="T80" fmla="*/ 194 w 325"/>
              <a:gd name="T81" fmla="*/ 100 h 318"/>
              <a:gd name="T82" fmla="*/ 62 w 325"/>
              <a:gd name="T83" fmla="*/ 204 h 318"/>
              <a:gd name="T84" fmla="*/ 66 w 325"/>
              <a:gd name="T85" fmla="*/ 208 h 318"/>
              <a:gd name="T86" fmla="*/ 80 w 325"/>
              <a:gd name="T87" fmla="*/ 231 h 318"/>
              <a:gd name="T88" fmla="*/ 79 w 325"/>
              <a:gd name="T89" fmla="*/ 235 h 318"/>
              <a:gd name="T90" fmla="*/ 194 w 325"/>
              <a:gd name="T91" fmla="*/ 174 h 318"/>
              <a:gd name="T92" fmla="*/ 93 w 325"/>
              <a:gd name="T93" fmla="*/ 261 h 318"/>
              <a:gd name="T94" fmla="*/ 98 w 325"/>
              <a:gd name="T95" fmla="*/ 265 h 318"/>
              <a:gd name="T96" fmla="*/ 142 w 325"/>
              <a:gd name="T97" fmla="*/ 314 h 318"/>
              <a:gd name="T98" fmla="*/ 123 w 325"/>
              <a:gd name="T99" fmla="*/ 318 h 318"/>
              <a:gd name="T100" fmla="*/ 102 w 325"/>
              <a:gd name="T101" fmla="*/ 30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5" h="318">
                <a:moveTo>
                  <a:pt x="194" y="31"/>
                </a:moveTo>
                <a:lnTo>
                  <a:pt x="194" y="31"/>
                </a:lnTo>
                <a:lnTo>
                  <a:pt x="196" y="33"/>
                </a:lnTo>
                <a:lnTo>
                  <a:pt x="200" y="35"/>
                </a:lnTo>
                <a:lnTo>
                  <a:pt x="206" y="35"/>
                </a:lnTo>
                <a:lnTo>
                  <a:pt x="210" y="33"/>
                </a:lnTo>
                <a:lnTo>
                  <a:pt x="210" y="33"/>
                </a:lnTo>
                <a:lnTo>
                  <a:pt x="214" y="29"/>
                </a:lnTo>
                <a:lnTo>
                  <a:pt x="215" y="25"/>
                </a:lnTo>
                <a:lnTo>
                  <a:pt x="217" y="20"/>
                </a:lnTo>
                <a:lnTo>
                  <a:pt x="215" y="16"/>
                </a:lnTo>
                <a:lnTo>
                  <a:pt x="215" y="16"/>
                </a:lnTo>
                <a:lnTo>
                  <a:pt x="211" y="12"/>
                </a:lnTo>
                <a:lnTo>
                  <a:pt x="207" y="9"/>
                </a:lnTo>
                <a:lnTo>
                  <a:pt x="223" y="0"/>
                </a:lnTo>
                <a:lnTo>
                  <a:pt x="321" y="177"/>
                </a:lnTo>
                <a:lnTo>
                  <a:pt x="321" y="177"/>
                </a:lnTo>
                <a:lnTo>
                  <a:pt x="324" y="182"/>
                </a:lnTo>
                <a:lnTo>
                  <a:pt x="325" y="189"/>
                </a:lnTo>
                <a:lnTo>
                  <a:pt x="325" y="196"/>
                </a:lnTo>
                <a:lnTo>
                  <a:pt x="324" y="201"/>
                </a:lnTo>
                <a:lnTo>
                  <a:pt x="322" y="208"/>
                </a:lnTo>
                <a:lnTo>
                  <a:pt x="318" y="212"/>
                </a:lnTo>
                <a:lnTo>
                  <a:pt x="314" y="218"/>
                </a:lnTo>
                <a:lnTo>
                  <a:pt x="309" y="222"/>
                </a:lnTo>
                <a:lnTo>
                  <a:pt x="194" y="285"/>
                </a:lnTo>
                <a:lnTo>
                  <a:pt x="194" y="212"/>
                </a:lnTo>
                <a:lnTo>
                  <a:pt x="291" y="158"/>
                </a:lnTo>
                <a:lnTo>
                  <a:pt x="291" y="158"/>
                </a:lnTo>
                <a:lnTo>
                  <a:pt x="293" y="155"/>
                </a:lnTo>
                <a:lnTo>
                  <a:pt x="293" y="154"/>
                </a:lnTo>
                <a:lnTo>
                  <a:pt x="293" y="154"/>
                </a:lnTo>
                <a:lnTo>
                  <a:pt x="291" y="153"/>
                </a:lnTo>
                <a:lnTo>
                  <a:pt x="288" y="153"/>
                </a:lnTo>
                <a:lnTo>
                  <a:pt x="194" y="205"/>
                </a:lnTo>
                <a:lnTo>
                  <a:pt x="194" y="174"/>
                </a:lnTo>
                <a:lnTo>
                  <a:pt x="275" y="130"/>
                </a:lnTo>
                <a:lnTo>
                  <a:pt x="275" y="130"/>
                </a:lnTo>
                <a:lnTo>
                  <a:pt x="276" y="127"/>
                </a:lnTo>
                <a:lnTo>
                  <a:pt x="276" y="126"/>
                </a:lnTo>
                <a:lnTo>
                  <a:pt x="276" y="126"/>
                </a:lnTo>
                <a:lnTo>
                  <a:pt x="275" y="124"/>
                </a:lnTo>
                <a:lnTo>
                  <a:pt x="272" y="124"/>
                </a:lnTo>
                <a:lnTo>
                  <a:pt x="194" y="168"/>
                </a:lnTo>
                <a:lnTo>
                  <a:pt x="194" y="138"/>
                </a:lnTo>
                <a:lnTo>
                  <a:pt x="260" y="101"/>
                </a:lnTo>
                <a:lnTo>
                  <a:pt x="260" y="101"/>
                </a:lnTo>
                <a:lnTo>
                  <a:pt x="261" y="98"/>
                </a:lnTo>
                <a:lnTo>
                  <a:pt x="261" y="97"/>
                </a:lnTo>
                <a:lnTo>
                  <a:pt x="261" y="97"/>
                </a:lnTo>
                <a:lnTo>
                  <a:pt x="259" y="96"/>
                </a:lnTo>
                <a:lnTo>
                  <a:pt x="257" y="96"/>
                </a:lnTo>
                <a:lnTo>
                  <a:pt x="194" y="131"/>
                </a:lnTo>
                <a:lnTo>
                  <a:pt x="194" y="100"/>
                </a:lnTo>
                <a:lnTo>
                  <a:pt x="244" y="73"/>
                </a:lnTo>
                <a:lnTo>
                  <a:pt x="244" y="73"/>
                </a:lnTo>
                <a:lnTo>
                  <a:pt x="245" y="70"/>
                </a:lnTo>
                <a:lnTo>
                  <a:pt x="245" y="69"/>
                </a:lnTo>
                <a:lnTo>
                  <a:pt x="245" y="69"/>
                </a:lnTo>
                <a:lnTo>
                  <a:pt x="244" y="67"/>
                </a:lnTo>
                <a:lnTo>
                  <a:pt x="241" y="67"/>
                </a:lnTo>
                <a:lnTo>
                  <a:pt x="194" y="93"/>
                </a:lnTo>
                <a:lnTo>
                  <a:pt x="194" y="31"/>
                </a:lnTo>
                <a:close/>
                <a:moveTo>
                  <a:pt x="15" y="116"/>
                </a:moveTo>
                <a:lnTo>
                  <a:pt x="15" y="116"/>
                </a:lnTo>
                <a:lnTo>
                  <a:pt x="15" y="120"/>
                </a:lnTo>
                <a:lnTo>
                  <a:pt x="16" y="126"/>
                </a:lnTo>
                <a:lnTo>
                  <a:pt x="16" y="126"/>
                </a:lnTo>
                <a:lnTo>
                  <a:pt x="19" y="130"/>
                </a:lnTo>
                <a:lnTo>
                  <a:pt x="24" y="132"/>
                </a:lnTo>
                <a:lnTo>
                  <a:pt x="28" y="132"/>
                </a:lnTo>
                <a:lnTo>
                  <a:pt x="34" y="131"/>
                </a:lnTo>
                <a:lnTo>
                  <a:pt x="34" y="131"/>
                </a:lnTo>
                <a:lnTo>
                  <a:pt x="38" y="127"/>
                </a:lnTo>
                <a:lnTo>
                  <a:pt x="41" y="123"/>
                </a:lnTo>
                <a:lnTo>
                  <a:pt x="41" y="117"/>
                </a:lnTo>
                <a:lnTo>
                  <a:pt x="39" y="113"/>
                </a:lnTo>
                <a:lnTo>
                  <a:pt x="39" y="113"/>
                </a:lnTo>
                <a:lnTo>
                  <a:pt x="35" y="109"/>
                </a:lnTo>
                <a:lnTo>
                  <a:pt x="31" y="107"/>
                </a:lnTo>
                <a:lnTo>
                  <a:pt x="50" y="96"/>
                </a:lnTo>
                <a:lnTo>
                  <a:pt x="50" y="96"/>
                </a:lnTo>
                <a:lnTo>
                  <a:pt x="50" y="101"/>
                </a:lnTo>
                <a:lnTo>
                  <a:pt x="51" y="107"/>
                </a:lnTo>
                <a:lnTo>
                  <a:pt x="51" y="107"/>
                </a:lnTo>
                <a:lnTo>
                  <a:pt x="54" y="111"/>
                </a:lnTo>
                <a:lnTo>
                  <a:pt x="60" y="112"/>
                </a:lnTo>
                <a:lnTo>
                  <a:pt x="64" y="113"/>
                </a:lnTo>
                <a:lnTo>
                  <a:pt x="69" y="111"/>
                </a:lnTo>
                <a:lnTo>
                  <a:pt x="69" y="111"/>
                </a:lnTo>
                <a:lnTo>
                  <a:pt x="73" y="108"/>
                </a:lnTo>
                <a:lnTo>
                  <a:pt x="76" y="104"/>
                </a:lnTo>
                <a:lnTo>
                  <a:pt x="76" y="98"/>
                </a:lnTo>
                <a:lnTo>
                  <a:pt x="75" y="93"/>
                </a:lnTo>
                <a:lnTo>
                  <a:pt x="75" y="93"/>
                </a:lnTo>
                <a:lnTo>
                  <a:pt x="70" y="89"/>
                </a:lnTo>
                <a:lnTo>
                  <a:pt x="66" y="88"/>
                </a:lnTo>
                <a:lnTo>
                  <a:pt x="85" y="77"/>
                </a:lnTo>
                <a:lnTo>
                  <a:pt x="85" y="77"/>
                </a:lnTo>
                <a:lnTo>
                  <a:pt x="85" y="81"/>
                </a:lnTo>
                <a:lnTo>
                  <a:pt x="87" y="86"/>
                </a:lnTo>
                <a:lnTo>
                  <a:pt x="87" y="86"/>
                </a:lnTo>
                <a:lnTo>
                  <a:pt x="89" y="90"/>
                </a:lnTo>
                <a:lnTo>
                  <a:pt x="95" y="93"/>
                </a:lnTo>
                <a:lnTo>
                  <a:pt x="99" y="93"/>
                </a:lnTo>
                <a:lnTo>
                  <a:pt x="104" y="92"/>
                </a:lnTo>
                <a:lnTo>
                  <a:pt x="104" y="92"/>
                </a:lnTo>
                <a:lnTo>
                  <a:pt x="108" y="88"/>
                </a:lnTo>
                <a:lnTo>
                  <a:pt x="111" y="84"/>
                </a:lnTo>
                <a:lnTo>
                  <a:pt x="111" y="78"/>
                </a:lnTo>
                <a:lnTo>
                  <a:pt x="110" y="74"/>
                </a:lnTo>
                <a:lnTo>
                  <a:pt x="110" y="74"/>
                </a:lnTo>
                <a:lnTo>
                  <a:pt x="106" y="70"/>
                </a:lnTo>
                <a:lnTo>
                  <a:pt x="102" y="67"/>
                </a:lnTo>
                <a:lnTo>
                  <a:pt x="121" y="56"/>
                </a:lnTo>
                <a:lnTo>
                  <a:pt x="121" y="56"/>
                </a:lnTo>
                <a:lnTo>
                  <a:pt x="121" y="62"/>
                </a:lnTo>
                <a:lnTo>
                  <a:pt x="122" y="67"/>
                </a:lnTo>
                <a:lnTo>
                  <a:pt x="122" y="67"/>
                </a:lnTo>
                <a:lnTo>
                  <a:pt x="125" y="71"/>
                </a:lnTo>
                <a:lnTo>
                  <a:pt x="130" y="73"/>
                </a:lnTo>
                <a:lnTo>
                  <a:pt x="134" y="74"/>
                </a:lnTo>
                <a:lnTo>
                  <a:pt x="140" y="73"/>
                </a:lnTo>
                <a:lnTo>
                  <a:pt x="140" y="73"/>
                </a:lnTo>
                <a:lnTo>
                  <a:pt x="144" y="69"/>
                </a:lnTo>
                <a:lnTo>
                  <a:pt x="146" y="65"/>
                </a:lnTo>
                <a:lnTo>
                  <a:pt x="146" y="59"/>
                </a:lnTo>
                <a:lnTo>
                  <a:pt x="145" y="54"/>
                </a:lnTo>
                <a:lnTo>
                  <a:pt x="145" y="54"/>
                </a:lnTo>
                <a:lnTo>
                  <a:pt x="141" y="50"/>
                </a:lnTo>
                <a:lnTo>
                  <a:pt x="137" y="48"/>
                </a:lnTo>
                <a:lnTo>
                  <a:pt x="156" y="38"/>
                </a:lnTo>
                <a:lnTo>
                  <a:pt x="156" y="38"/>
                </a:lnTo>
                <a:lnTo>
                  <a:pt x="154" y="43"/>
                </a:lnTo>
                <a:lnTo>
                  <a:pt x="157" y="47"/>
                </a:lnTo>
                <a:lnTo>
                  <a:pt x="157" y="47"/>
                </a:lnTo>
                <a:lnTo>
                  <a:pt x="160" y="51"/>
                </a:lnTo>
                <a:lnTo>
                  <a:pt x="164" y="54"/>
                </a:lnTo>
                <a:lnTo>
                  <a:pt x="169" y="54"/>
                </a:lnTo>
                <a:lnTo>
                  <a:pt x="175" y="52"/>
                </a:lnTo>
                <a:lnTo>
                  <a:pt x="175" y="52"/>
                </a:lnTo>
                <a:lnTo>
                  <a:pt x="179" y="50"/>
                </a:lnTo>
                <a:lnTo>
                  <a:pt x="180" y="44"/>
                </a:lnTo>
                <a:lnTo>
                  <a:pt x="181" y="40"/>
                </a:lnTo>
                <a:lnTo>
                  <a:pt x="180" y="35"/>
                </a:lnTo>
                <a:lnTo>
                  <a:pt x="180" y="35"/>
                </a:lnTo>
                <a:lnTo>
                  <a:pt x="176" y="31"/>
                </a:lnTo>
                <a:lnTo>
                  <a:pt x="172" y="28"/>
                </a:lnTo>
                <a:lnTo>
                  <a:pt x="191" y="19"/>
                </a:lnTo>
                <a:lnTo>
                  <a:pt x="191" y="19"/>
                </a:lnTo>
                <a:lnTo>
                  <a:pt x="190" y="23"/>
                </a:lnTo>
                <a:lnTo>
                  <a:pt x="192" y="28"/>
                </a:lnTo>
                <a:lnTo>
                  <a:pt x="192" y="28"/>
                </a:lnTo>
                <a:lnTo>
                  <a:pt x="194" y="31"/>
                </a:lnTo>
                <a:lnTo>
                  <a:pt x="194" y="93"/>
                </a:lnTo>
                <a:lnTo>
                  <a:pt x="47" y="174"/>
                </a:lnTo>
                <a:lnTo>
                  <a:pt x="47" y="174"/>
                </a:lnTo>
                <a:lnTo>
                  <a:pt x="46" y="176"/>
                </a:lnTo>
                <a:lnTo>
                  <a:pt x="46" y="178"/>
                </a:lnTo>
                <a:lnTo>
                  <a:pt x="46" y="178"/>
                </a:lnTo>
                <a:lnTo>
                  <a:pt x="49" y="180"/>
                </a:lnTo>
                <a:lnTo>
                  <a:pt x="50" y="180"/>
                </a:lnTo>
                <a:lnTo>
                  <a:pt x="50" y="180"/>
                </a:lnTo>
                <a:lnTo>
                  <a:pt x="194" y="100"/>
                </a:lnTo>
                <a:lnTo>
                  <a:pt x="194" y="131"/>
                </a:lnTo>
                <a:lnTo>
                  <a:pt x="64" y="203"/>
                </a:lnTo>
                <a:lnTo>
                  <a:pt x="64" y="203"/>
                </a:lnTo>
                <a:lnTo>
                  <a:pt x="62" y="204"/>
                </a:lnTo>
                <a:lnTo>
                  <a:pt x="62" y="207"/>
                </a:lnTo>
                <a:lnTo>
                  <a:pt x="62" y="207"/>
                </a:lnTo>
                <a:lnTo>
                  <a:pt x="64" y="208"/>
                </a:lnTo>
                <a:lnTo>
                  <a:pt x="66" y="208"/>
                </a:lnTo>
                <a:lnTo>
                  <a:pt x="66" y="208"/>
                </a:lnTo>
                <a:lnTo>
                  <a:pt x="194" y="138"/>
                </a:lnTo>
                <a:lnTo>
                  <a:pt x="194" y="168"/>
                </a:lnTo>
                <a:lnTo>
                  <a:pt x="80" y="231"/>
                </a:lnTo>
                <a:lnTo>
                  <a:pt x="80" y="231"/>
                </a:lnTo>
                <a:lnTo>
                  <a:pt x="77" y="233"/>
                </a:lnTo>
                <a:lnTo>
                  <a:pt x="79" y="235"/>
                </a:lnTo>
                <a:lnTo>
                  <a:pt x="79" y="235"/>
                </a:lnTo>
                <a:lnTo>
                  <a:pt x="80" y="237"/>
                </a:lnTo>
                <a:lnTo>
                  <a:pt x="83" y="237"/>
                </a:lnTo>
                <a:lnTo>
                  <a:pt x="83" y="237"/>
                </a:lnTo>
                <a:lnTo>
                  <a:pt x="194" y="174"/>
                </a:lnTo>
                <a:lnTo>
                  <a:pt x="194" y="205"/>
                </a:lnTo>
                <a:lnTo>
                  <a:pt x="95" y="260"/>
                </a:lnTo>
                <a:lnTo>
                  <a:pt x="95" y="260"/>
                </a:lnTo>
                <a:lnTo>
                  <a:pt x="93" y="261"/>
                </a:lnTo>
                <a:lnTo>
                  <a:pt x="93" y="264"/>
                </a:lnTo>
                <a:lnTo>
                  <a:pt x="93" y="264"/>
                </a:lnTo>
                <a:lnTo>
                  <a:pt x="96" y="265"/>
                </a:lnTo>
                <a:lnTo>
                  <a:pt x="98" y="265"/>
                </a:lnTo>
                <a:lnTo>
                  <a:pt x="98" y="265"/>
                </a:lnTo>
                <a:lnTo>
                  <a:pt x="194" y="212"/>
                </a:lnTo>
                <a:lnTo>
                  <a:pt x="194" y="285"/>
                </a:lnTo>
                <a:lnTo>
                  <a:pt x="142" y="314"/>
                </a:lnTo>
                <a:lnTo>
                  <a:pt x="142" y="314"/>
                </a:lnTo>
                <a:lnTo>
                  <a:pt x="137" y="316"/>
                </a:lnTo>
                <a:lnTo>
                  <a:pt x="130" y="318"/>
                </a:lnTo>
                <a:lnTo>
                  <a:pt x="123" y="318"/>
                </a:lnTo>
                <a:lnTo>
                  <a:pt x="118" y="316"/>
                </a:lnTo>
                <a:lnTo>
                  <a:pt x="111" y="314"/>
                </a:lnTo>
                <a:lnTo>
                  <a:pt x="107" y="311"/>
                </a:lnTo>
                <a:lnTo>
                  <a:pt x="102" y="306"/>
                </a:lnTo>
                <a:lnTo>
                  <a:pt x="98" y="300"/>
                </a:lnTo>
                <a:lnTo>
                  <a:pt x="0" y="124"/>
                </a:lnTo>
                <a:lnTo>
                  <a:pt x="15" y="116"/>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4" name="Freeform 154"/>
          <p:cNvSpPr>
            <a:spLocks noEditPoints="1"/>
          </p:cNvSpPr>
          <p:nvPr/>
        </p:nvSpPr>
        <p:spPr bwMode="auto">
          <a:xfrm>
            <a:off x="1923823" y="2742629"/>
            <a:ext cx="270727" cy="283896"/>
          </a:xfrm>
          <a:custGeom>
            <a:avLst/>
            <a:gdLst>
              <a:gd name="T0" fmla="*/ 306 w 308"/>
              <a:gd name="T1" fmla="*/ 96 h 323"/>
              <a:gd name="T2" fmla="*/ 218 w 308"/>
              <a:gd name="T3" fmla="*/ 308 h 323"/>
              <a:gd name="T4" fmla="*/ 227 w 308"/>
              <a:gd name="T5" fmla="*/ 224 h 323"/>
              <a:gd name="T6" fmla="*/ 233 w 308"/>
              <a:gd name="T7" fmla="*/ 209 h 323"/>
              <a:gd name="T8" fmla="*/ 246 w 308"/>
              <a:gd name="T9" fmla="*/ 184 h 323"/>
              <a:gd name="T10" fmla="*/ 250 w 308"/>
              <a:gd name="T11" fmla="*/ 159 h 323"/>
              <a:gd name="T12" fmla="*/ 280 w 308"/>
              <a:gd name="T13" fmla="*/ 109 h 323"/>
              <a:gd name="T14" fmla="*/ 218 w 308"/>
              <a:gd name="T15" fmla="*/ 75 h 323"/>
              <a:gd name="T16" fmla="*/ 201 w 308"/>
              <a:gd name="T17" fmla="*/ 320 h 323"/>
              <a:gd name="T18" fmla="*/ 197 w 308"/>
              <a:gd name="T19" fmla="*/ 289 h 323"/>
              <a:gd name="T20" fmla="*/ 208 w 308"/>
              <a:gd name="T21" fmla="*/ 262 h 323"/>
              <a:gd name="T22" fmla="*/ 218 w 308"/>
              <a:gd name="T23" fmla="*/ 248 h 323"/>
              <a:gd name="T24" fmla="*/ 203 w 308"/>
              <a:gd name="T25" fmla="*/ 161 h 323"/>
              <a:gd name="T26" fmla="*/ 189 w 308"/>
              <a:gd name="T27" fmla="*/ 184 h 323"/>
              <a:gd name="T28" fmla="*/ 186 w 308"/>
              <a:gd name="T29" fmla="*/ 202 h 323"/>
              <a:gd name="T30" fmla="*/ 185 w 308"/>
              <a:gd name="T31" fmla="*/ 155 h 323"/>
              <a:gd name="T32" fmla="*/ 180 w 308"/>
              <a:gd name="T33" fmla="*/ 26 h 323"/>
              <a:gd name="T34" fmla="*/ 174 w 308"/>
              <a:gd name="T35" fmla="*/ 318 h 323"/>
              <a:gd name="T36" fmla="*/ 147 w 308"/>
              <a:gd name="T37" fmla="*/ 218 h 323"/>
              <a:gd name="T38" fmla="*/ 166 w 308"/>
              <a:gd name="T39" fmla="*/ 199 h 323"/>
              <a:gd name="T40" fmla="*/ 147 w 308"/>
              <a:gd name="T41" fmla="*/ 170 h 323"/>
              <a:gd name="T42" fmla="*/ 180 w 308"/>
              <a:gd name="T43" fmla="*/ 170 h 323"/>
              <a:gd name="T44" fmla="*/ 170 w 308"/>
              <a:gd name="T45" fmla="*/ 225 h 323"/>
              <a:gd name="T46" fmla="*/ 168 w 308"/>
              <a:gd name="T47" fmla="*/ 243 h 323"/>
              <a:gd name="T48" fmla="*/ 151 w 308"/>
              <a:gd name="T49" fmla="*/ 263 h 323"/>
              <a:gd name="T50" fmla="*/ 180 w 308"/>
              <a:gd name="T51" fmla="*/ 321 h 323"/>
              <a:gd name="T52" fmla="*/ 147 w 308"/>
              <a:gd name="T53" fmla="*/ 10 h 323"/>
              <a:gd name="T54" fmla="*/ 119 w 308"/>
              <a:gd name="T55" fmla="*/ 0 h 323"/>
              <a:gd name="T56" fmla="*/ 132 w 308"/>
              <a:gd name="T57" fmla="*/ 260 h 323"/>
              <a:gd name="T58" fmla="*/ 147 w 308"/>
              <a:gd name="T59" fmla="*/ 306 h 323"/>
              <a:gd name="T60" fmla="*/ 139 w 308"/>
              <a:gd name="T61" fmla="*/ 134 h 323"/>
              <a:gd name="T62" fmla="*/ 128 w 308"/>
              <a:gd name="T63" fmla="*/ 159 h 323"/>
              <a:gd name="T64" fmla="*/ 121 w 308"/>
              <a:gd name="T65" fmla="*/ 174 h 323"/>
              <a:gd name="T66" fmla="*/ 123 w 308"/>
              <a:gd name="T67" fmla="*/ 125 h 323"/>
              <a:gd name="T68" fmla="*/ 147 w 308"/>
              <a:gd name="T69" fmla="*/ 235 h 323"/>
              <a:gd name="T70" fmla="*/ 98 w 308"/>
              <a:gd name="T71" fmla="*/ 283 h 323"/>
              <a:gd name="T72" fmla="*/ 103 w 308"/>
              <a:gd name="T73" fmla="*/ 4 h 323"/>
              <a:gd name="T74" fmla="*/ 111 w 308"/>
              <a:gd name="T75" fmla="*/ 34 h 323"/>
              <a:gd name="T76" fmla="*/ 119 w 308"/>
              <a:gd name="T77" fmla="*/ 122 h 323"/>
              <a:gd name="T78" fmla="*/ 119 w 308"/>
              <a:gd name="T79" fmla="*/ 141 h 323"/>
              <a:gd name="T80" fmla="*/ 109 w 308"/>
              <a:gd name="T81" fmla="*/ 197 h 323"/>
              <a:gd name="T82" fmla="*/ 107 w 308"/>
              <a:gd name="T83" fmla="*/ 214 h 323"/>
              <a:gd name="T84" fmla="*/ 105 w 308"/>
              <a:gd name="T85" fmla="*/ 171 h 323"/>
              <a:gd name="T86" fmla="*/ 98 w 308"/>
              <a:gd name="T87" fmla="*/ 147 h 323"/>
              <a:gd name="T88" fmla="*/ 119 w 308"/>
              <a:gd name="T89" fmla="*/ 141 h 323"/>
              <a:gd name="T90" fmla="*/ 86 w 308"/>
              <a:gd name="T91" fmla="*/ 206 h 323"/>
              <a:gd name="T92" fmla="*/ 97 w 308"/>
              <a:gd name="T93" fmla="*/ 188 h 323"/>
              <a:gd name="T94" fmla="*/ 90 w 308"/>
              <a:gd name="T95" fmla="*/ 239 h 323"/>
              <a:gd name="T96" fmla="*/ 86 w 308"/>
              <a:gd name="T97" fmla="*/ 22 h 323"/>
              <a:gd name="T98" fmla="*/ 93 w 308"/>
              <a:gd name="T99" fmla="*/ 68 h 323"/>
              <a:gd name="T100" fmla="*/ 86 w 308"/>
              <a:gd name="T101" fmla="*/ 22 h 323"/>
              <a:gd name="T102" fmla="*/ 86 w 308"/>
              <a:gd name="T103" fmla="*/ 278 h 323"/>
              <a:gd name="T104" fmla="*/ 77 w 308"/>
              <a:gd name="T105" fmla="*/ 230 h 323"/>
              <a:gd name="T106" fmla="*/ 86 w 308"/>
              <a:gd name="T107" fmla="*/ 107 h 323"/>
              <a:gd name="T108" fmla="*/ 67 w 308"/>
              <a:gd name="T109" fmla="*/ 126 h 323"/>
              <a:gd name="T110" fmla="*/ 86 w 308"/>
              <a:gd name="T111" fmla="*/ 141 h 323"/>
              <a:gd name="T112" fmla="*/ 58 w 308"/>
              <a:gd name="T113" fmla="*/ 83 h 323"/>
              <a:gd name="T114" fmla="*/ 86 w 308"/>
              <a:gd name="T115" fmla="*/ 190 h 323"/>
              <a:gd name="T116" fmla="*/ 2 w 308"/>
              <a:gd name="T117" fmla="*/ 226 h 323"/>
              <a:gd name="T118" fmla="*/ 58 w 308"/>
              <a:gd name="T119" fmla="*/ 147 h 323"/>
              <a:gd name="T120" fmla="*/ 50 w 308"/>
              <a:gd name="T121" fmla="*/ 172 h 323"/>
              <a:gd name="T122" fmla="*/ 42 w 308"/>
              <a:gd name="T123" fmla="*/ 186 h 323"/>
              <a:gd name="T124" fmla="*/ 29 w 308"/>
              <a:gd name="T125" fmla="*/ 21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8" h="323">
                <a:moveTo>
                  <a:pt x="218" y="44"/>
                </a:moveTo>
                <a:lnTo>
                  <a:pt x="288" y="76"/>
                </a:lnTo>
                <a:lnTo>
                  <a:pt x="288" y="76"/>
                </a:lnTo>
                <a:lnTo>
                  <a:pt x="293" y="80"/>
                </a:lnTo>
                <a:lnTo>
                  <a:pt x="299" y="84"/>
                </a:lnTo>
                <a:lnTo>
                  <a:pt x="303" y="90"/>
                </a:lnTo>
                <a:lnTo>
                  <a:pt x="306" y="96"/>
                </a:lnTo>
                <a:lnTo>
                  <a:pt x="308" y="103"/>
                </a:lnTo>
                <a:lnTo>
                  <a:pt x="308" y="110"/>
                </a:lnTo>
                <a:lnTo>
                  <a:pt x="307" y="117"/>
                </a:lnTo>
                <a:lnTo>
                  <a:pt x="304" y="124"/>
                </a:lnTo>
                <a:lnTo>
                  <a:pt x="222" y="301"/>
                </a:lnTo>
                <a:lnTo>
                  <a:pt x="222" y="301"/>
                </a:lnTo>
                <a:lnTo>
                  <a:pt x="218" y="308"/>
                </a:lnTo>
                <a:lnTo>
                  <a:pt x="218" y="248"/>
                </a:lnTo>
                <a:lnTo>
                  <a:pt x="218" y="248"/>
                </a:lnTo>
                <a:lnTo>
                  <a:pt x="219" y="245"/>
                </a:lnTo>
                <a:lnTo>
                  <a:pt x="227" y="228"/>
                </a:lnTo>
                <a:lnTo>
                  <a:pt x="227" y="228"/>
                </a:lnTo>
                <a:lnTo>
                  <a:pt x="228" y="226"/>
                </a:lnTo>
                <a:lnTo>
                  <a:pt x="227" y="224"/>
                </a:lnTo>
                <a:lnTo>
                  <a:pt x="227" y="222"/>
                </a:lnTo>
                <a:lnTo>
                  <a:pt x="224" y="221"/>
                </a:lnTo>
                <a:lnTo>
                  <a:pt x="218" y="217"/>
                </a:lnTo>
                <a:lnTo>
                  <a:pt x="218" y="202"/>
                </a:lnTo>
                <a:lnTo>
                  <a:pt x="230" y="209"/>
                </a:lnTo>
                <a:lnTo>
                  <a:pt x="230" y="209"/>
                </a:lnTo>
                <a:lnTo>
                  <a:pt x="233" y="209"/>
                </a:lnTo>
                <a:lnTo>
                  <a:pt x="235" y="209"/>
                </a:lnTo>
                <a:lnTo>
                  <a:pt x="237" y="207"/>
                </a:lnTo>
                <a:lnTo>
                  <a:pt x="238" y="206"/>
                </a:lnTo>
                <a:lnTo>
                  <a:pt x="246" y="188"/>
                </a:lnTo>
                <a:lnTo>
                  <a:pt x="246" y="188"/>
                </a:lnTo>
                <a:lnTo>
                  <a:pt x="247" y="186"/>
                </a:lnTo>
                <a:lnTo>
                  <a:pt x="246" y="184"/>
                </a:lnTo>
                <a:lnTo>
                  <a:pt x="246" y="182"/>
                </a:lnTo>
                <a:lnTo>
                  <a:pt x="243" y="180"/>
                </a:lnTo>
                <a:lnTo>
                  <a:pt x="218" y="168"/>
                </a:lnTo>
                <a:lnTo>
                  <a:pt x="218" y="145"/>
                </a:lnTo>
                <a:lnTo>
                  <a:pt x="243" y="157"/>
                </a:lnTo>
                <a:lnTo>
                  <a:pt x="243" y="157"/>
                </a:lnTo>
                <a:lnTo>
                  <a:pt x="250" y="159"/>
                </a:lnTo>
                <a:lnTo>
                  <a:pt x="257" y="157"/>
                </a:lnTo>
                <a:lnTo>
                  <a:pt x="262" y="155"/>
                </a:lnTo>
                <a:lnTo>
                  <a:pt x="266" y="149"/>
                </a:lnTo>
                <a:lnTo>
                  <a:pt x="279" y="122"/>
                </a:lnTo>
                <a:lnTo>
                  <a:pt x="279" y="122"/>
                </a:lnTo>
                <a:lnTo>
                  <a:pt x="280" y="115"/>
                </a:lnTo>
                <a:lnTo>
                  <a:pt x="280" y="109"/>
                </a:lnTo>
                <a:lnTo>
                  <a:pt x="276" y="103"/>
                </a:lnTo>
                <a:lnTo>
                  <a:pt x="270" y="99"/>
                </a:lnTo>
                <a:lnTo>
                  <a:pt x="218" y="75"/>
                </a:lnTo>
                <a:lnTo>
                  <a:pt x="218" y="44"/>
                </a:lnTo>
                <a:close/>
                <a:moveTo>
                  <a:pt x="180" y="26"/>
                </a:moveTo>
                <a:lnTo>
                  <a:pt x="218" y="44"/>
                </a:lnTo>
                <a:lnTo>
                  <a:pt x="218" y="75"/>
                </a:lnTo>
                <a:lnTo>
                  <a:pt x="180" y="57"/>
                </a:lnTo>
                <a:lnTo>
                  <a:pt x="180" y="26"/>
                </a:lnTo>
                <a:lnTo>
                  <a:pt x="180" y="26"/>
                </a:lnTo>
                <a:close/>
                <a:moveTo>
                  <a:pt x="218" y="308"/>
                </a:moveTo>
                <a:lnTo>
                  <a:pt x="218" y="308"/>
                </a:lnTo>
                <a:lnTo>
                  <a:pt x="211" y="316"/>
                </a:lnTo>
                <a:lnTo>
                  <a:pt x="201" y="320"/>
                </a:lnTo>
                <a:lnTo>
                  <a:pt x="191" y="323"/>
                </a:lnTo>
                <a:lnTo>
                  <a:pt x="180" y="321"/>
                </a:lnTo>
                <a:lnTo>
                  <a:pt x="180" y="283"/>
                </a:lnTo>
                <a:lnTo>
                  <a:pt x="193" y="289"/>
                </a:lnTo>
                <a:lnTo>
                  <a:pt x="193" y="289"/>
                </a:lnTo>
                <a:lnTo>
                  <a:pt x="195" y="289"/>
                </a:lnTo>
                <a:lnTo>
                  <a:pt x="197" y="289"/>
                </a:lnTo>
                <a:lnTo>
                  <a:pt x="199" y="287"/>
                </a:lnTo>
                <a:lnTo>
                  <a:pt x="200" y="286"/>
                </a:lnTo>
                <a:lnTo>
                  <a:pt x="208" y="268"/>
                </a:lnTo>
                <a:lnTo>
                  <a:pt x="208" y="268"/>
                </a:lnTo>
                <a:lnTo>
                  <a:pt x="209" y="266"/>
                </a:lnTo>
                <a:lnTo>
                  <a:pt x="209" y="264"/>
                </a:lnTo>
                <a:lnTo>
                  <a:pt x="208" y="262"/>
                </a:lnTo>
                <a:lnTo>
                  <a:pt x="205" y="260"/>
                </a:lnTo>
                <a:lnTo>
                  <a:pt x="180" y="249"/>
                </a:lnTo>
                <a:lnTo>
                  <a:pt x="180" y="235"/>
                </a:lnTo>
                <a:lnTo>
                  <a:pt x="212" y="248"/>
                </a:lnTo>
                <a:lnTo>
                  <a:pt x="212" y="248"/>
                </a:lnTo>
                <a:lnTo>
                  <a:pt x="215" y="249"/>
                </a:lnTo>
                <a:lnTo>
                  <a:pt x="218" y="248"/>
                </a:lnTo>
                <a:lnTo>
                  <a:pt x="218" y="308"/>
                </a:lnTo>
                <a:lnTo>
                  <a:pt x="218" y="308"/>
                </a:lnTo>
                <a:close/>
                <a:moveTo>
                  <a:pt x="218" y="145"/>
                </a:moveTo>
                <a:lnTo>
                  <a:pt x="218" y="168"/>
                </a:lnTo>
                <a:lnTo>
                  <a:pt x="205" y="163"/>
                </a:lnTo>
                <a:lnTo>
                  <a:pt x="205" y="163"/>
                </a:lnTo>
                <a:lnTo>
                  <a:pt x="203" y="161"/>
                </a:lnTo>
                <a:lnTo>
                  <a:pt x="201" y="163"/>
                </a:lnTo>
                <a:lnTo>
                  <a:pt x="199" y="164"/>
                </a:lnTo>
                <a:lnTo>
                  <a:pt x="197" y="165"/>
                </a:lnTo>
                <a:lnTo>
                  <a:pt x="189" y="183"/>
                </a:lnTo>
                <a:lnTo>
                  <a:pt x="189" y="183"/>
                </a:lnTo>
                <a:lnTo>
                  <a:pt x="189" y="183"/>
                </a:lnTo>
                <a:lnTo>
                  <a:pt x="189" y="184"/>
                </a:lnTo>
                <a:lnTo>
                  <a:pt x="189" y="187"/>
                </a:lnTo>
                <a:lnTo>
                  <a:pt x="191" y="190"/>
                </a:lnTo>
                <a:lnTo>
                  <a:pt x="192" y="191"/>
                </a:lnTo>
                <a:lnTo>
                  <a:pt x="218" y="202"/>
                </a:lnTo>
                <a:lnTo>
                  <a:pt x="218" y="217"/>
                </a:lnTo>
                <a:lnTo>
                  <a:pt x="186" y="202"/>
                </a:lnTo>
                <a:lnTo>
                  <a:pt x="186" y="202"/>
                </a:lnTo>
                <a:lnTo>
                  <a:pt x="184" y="202"/>
                </a:lnTo>
                <a:lnTo>
                  <a:pt x="180" y="203"/>
                </a:lnTo>
                <a:lnTo>
                  <a:pt x="180" y="170"/>
                </a:lnTo>
                <a:lnTo>
                  <a:pt x="185" y="160"/>
                </a:lnTo>
                <a:lnTo>
                  <a:pt x="185" y="160"/>
                </a:lnTo>
                <a:lnTo>
                  <a:pt x="185" y="157"/>
                </a:lnTo>
                <a:lnTo>
                  <a:pt x="185" y="155"/>
                </a:lnTo>
                <a:lnTo>
                  <a:pt x="184" y="153"/>
                </a:lnTo>
                <a:lnTo>
                  <a:pt x="182" y="152"/>
                </a:lnTo>
                <a:lnTo>
                  <a:pt x="180" y="151"/>
                </a:lnTo>
                <a:lnTo>
                  <a:pt x="180" y="128"/>
                </a:lnTo>
                <a:lnTo>
                  <a:pt x="218" y="145"/>
                </a:lnTo>
                <a:close/>
                <a:moveTo>
                  <a:pt x="147" y="10"/>
                </a:moveTo>
                <a:lnTo>
                  <a:pt x="180" y="26"/>
                </a:lnTo>
                <a:lnTo>
                  <a:pt x="180" y="57"/>
                </a:lnTo>
                <a:lnTo>
                  <a:pt x="147" y="41"/>
                </a:lnTo>
                <a:lnTo>
                  <a:pt x="147" y="10"/>
                </a:lnTo>
                <a:lnTo>
                  <a:pt x="147" y="10"/>
                </a:lnTo>
                <a:close/>
                <a:moveTo>
                  <a:pt x="180" y="321"/>
                </a:moveTo>
                <a:lnTo>
                  <a:pt x="180" y="321"/>
                </a:lnTo>
                <a:lnTo>
                  <a:pt x="174" y="318"/>
                </a:lnTo>
                <a:lnTo>
                  <a:pt x="147" y="306"/>
                </a:lnTo>
                <a:lnTo>
                  <a:pt x="147" y="240"/>
                </a:lnTo>
                <a:lnTo>
                  <a:pt x="147" y="240"/>
                </a:lnTo>
                <a:lnTo>
                  <a:pt x="147" y="240"/>
                </a:lnTo>
                <a:lnTo>
                  <a:pt x="149" y="237"/>
                </a:lnTo>
                <a:lnTo>
                  <a:pt x="147" y="235"/>
                </a:lnTo>
                <a:lnTo>
                  <a:pt x="147" y="218"/>
                </a:lnTo>
                <a:lnTo>
                  <a:pt x="150" y="220"/>
                </a:lnTo>
                <a:lnTo>
                  <a:pt x="150" y="220"/>
                </a:lnTo>
                <a:lnTo>
                  <a:pt x="153" y="221"/>
                </a:lnTo>
                <a:lnTo>
                  <a:pt x="155" y="220"/>
                </a:lnTo>
                <a:lnTo>
                  <a:pt x="157" y="218"/>
                </a:lnTo>
                <a:lnTo>
                  <a:pt x="158" y="217"/>
                </a:lnTo>
                <a:lnTo>
                  <a:pt x="166" y="199"/>
                </a:lnTo>
                <a:lnTo>
                  <a:pt x="166" y="199"/>
                </a:lnTo>
                <a:lnTo>
                  <a:pt x="166" y="198"/>
                </a:lnTo>
                <a:lnTo>
                  <a:pt x="166" y="195"/>
                </a:lnTo>
                <a:lnTo>
                  <a:pt x="165" y="193"/>
                </a:lnTo>
                <a:lnTo>
                  <a:pt x="163" y="191"/>
                </a:lnTo>
                <a:lnTo>
                  <a:pt x="147" y="184"/>
                </a:lnTo>
                <a:lnTo>
                  <a:pt x="147" y="170"/>
                </a:lnTo>
                <a:lnTo>
                  <a:pt x="169" y="180"/>
                </a:lnTo>
                <a:lnTo>
                  <a:pt x="169" y="180"/>
                </a:lnTo>
                <a:lnTo>
                  <a:pt x="172" y="180"/>
                </a:lnTo>
                <a:lnTo>
                  <a:pt x="173" y="180"/>
                </a:lnTo>
                <a:lnTo>
                  <a:pt x="176" y="179"/>
                </a:lnTo>
                <a:lnTo>
                  <a:pt x="177" y="176"/>
                </a:lnTo>
                <a:lnTo>
                  <a:pt x="180" y="170"/>
                </a:lnTo>
                <a:lnTo>
                  <a:pt x="180" y="203"/>
                </a:lnTo>
                <a:lnTo>
                  <a:pt x="180" y="203"/>
                </a:lnTo>
                <a:lnTo>
                  <a:pt x="178" y="206"/>
                </a:lnTo>
                <a:lnTo>
                  <a:pt x="170" y="222"/>
                </a:lnTo>
                <a:lnTo>
                  <a:pt x="170" y="222"/>
                </a:lnTo>
                <a:lnTo>
                  <a:pt x="170" y="222"/>
                </a:lnTo>
                <a:lnTo>
                  <a:pt x="170" y="225"/>
                </a:lnTo>
                <a:lnTo>
                  <a:pt x="170" y="228"/>
                </a:lnTo>
                <a:lnTo>
                  <a:pt x="172" y="229"/>
                </a:lnTo>
                <a:lnTo>
                  <a:pt x="173" y="230"/>
                </a:lnTo>
                <a:lnTo>
                  <a:pt x="180" y="235"/>
                </a:lnTo>
                <a:lnTo>
                  <a:pt x="180" y="249"/>
                </a:lnTo>
                <a:lnTo>
                  <a:pt x="168" y="243"/>
                </a:lnTo>
                <a:lnTo>
                  <a:pt x="168" y="243"/>
                </a:lnTo>
                <a:lnTo>
                  <a:pt x="166" y="243"/>
                </a:lnTo>
                <a:lnTo>
                  <a:pt x="163" y="243"/>
                </a:lnTo>
                <a:lnTo>
                  <a:pt x="162" y="244"/>
                </a:lnTo>
                <a:lnTo>
                  <a:pt x="161" y="245"/>
                </a:lnTo>
                <a:lnTo>
                  <a:pt x="151" y="263"/>
                </a:lnTo>
                <a:lnTo>
                  <a:pt x="151" y="263"/>
                </a:lnTo>
                <a:lnTo>
                  <a:pt x="151" y="263"/>
                </a:lnTo>
                <a:lnTo>
                  <a:pt x="151" y="266"/>
                </a:lnTo>
                <a:lnTo>
                  <a:pt x="151" y="267"/>
                </a:lnTo>
                <a:lnTo>
                  <a:pt x="153" y="270"/>
                </a:lnTo>
                <a:lnTo>
                  <a:pt x="155" y="271"/>
                </a:lnTo>
                <a:lnTo>
                  <a:pt x="180" y="283"/>
                </a:lnTo>
                <a:lnTo>
                  <a:pt x="180" y="321"/>
                </a:lnTo>
                <a:lnTo>
                  <a:pt x="180" y="321"/>
                </a:lnTo>
                <a:close/>
                <a:moveTo>
                  <a:pt x="180" y="128"/>
                </a:moveTo>
                <a:lnTo>
                  <a:pt x="180" y="151"/>
                </a:lnTo>
                <a:lnTo>
                  <a:pt x="147" y="136"/>
                </a:lnTo>
                <a:lnTo>
                  <a:pt x="147" y="113"/>
                </a:lnTo>
                <a:lnTo>
                  <a:pt x="180" y="128"/>
                </a:lnTo>
                <a:close/>
                <a:moveTo>
                  <a:pt x="135" y="4"/>
                </a:moveTo>
                <a:lnTo>
                  <a:pt x="147" y="10"/>
                </a:lnTo>
                <a:lnTo>
                  <a:pt x="147" y="41"/>
                </a:lnTo>
                <a:lnTo>
                  <a:pt x="128" y="33"/>
                </a:lnTo>
                <a:lnTo>
                  <a:pt x="128" y="33"/>
                </a:lnTo>
                <a:lnTo>
                  <a:pt x="124" y="31"/>
                </a:lnTo>
                <a:lnTo>
                  <a:pt x="119" y="31"/>
                </a:lnTo>
                <a:lnTo>
                  <a:pt x="119" y="0"/>
                </a:lnTo>
                <a:lnTo>
                  <a:pt x="119" y="0"/>
                </a:lnTo>
                <a:lnTo>
                  <a:pt x="127" y="2"/>
                </a:lnTo>
                <a:lnTo>
                  <a:pt x="135" y="4"/>
                </a:lnTo>
                <a:lnTo>
                  <a:pt x="135" y="4"/>
                </a:lnTo>
                <a:close/>
                <a:moveTo>
                  <a:pt x="147" y="306"/>
                </a:moveTo>
                <a:lnTo>
                  <a:pt x="119" y="293"/>
                </a:lnTo>
                <a:lnTo>
                  <a:pt x="119" y="253"/>
                </a:lnTo>
                <a:lnTo>
                  <a:pt x="132" y="260"/>
                </a:lnTo>
                <a:lnTo>
                  <a:pt x="132" y="260"/>
                </a:lnTo>
                <a:lnTo>
                  <a:pt x="134" y="260"/>
                </a:lnTo>
                <a:lnTo>
                  <a:pt x="136" y="260"/>
                </a:lnTo>
                <a:lnTo>
                  <a:pt x="138" y="259"/>
                </a:lnTo>
                <a:lnTo>
                  <a:pt x="139" y="258"/>
                </a:lnTo>
                <a:lnTo>
                  <a:pt x="147" y="240"/>
                </a:lnTo>
                <a:lnTo>
                  <a:pt x="147" y="306"/>
                </a:lnTo>
                <a:lnTo>
                  <a:pt x="147" y="306"/>
                </a:lnTo>
                <a:close/>
                <a:moveTo>
                  <a:pt x="147" y="113"/>
                </a:moveTo>
                <a:lnTo>
                  <a:pt x="147" y="136"/>
                </a:lnTo>
                <a:lnTo>
                  <a:pt x="144" y="134"/>
                </a:lnTo>
                <a:lnTo>
                  <a:pt x="144" y="134"/>
                </a:lnTo>
                <a:lnTo>
                  <a:pt x="142" y="133"/>
                </a:lnTo>
                <a:lnTo>
                  <a:pt x="139" y="134"/>
                </a:lnTo>
                <a:lnTo>
                  <a:pt x="138" y="134"/>
                </a:lnTo>
                <a:lnTo>
                  <a:pt x="136" y="137"/>
                </a:lnTo>
                <a:lnTo>
                  <a:pt x="128" y="155"/>
                </a:lnTo>
                <a:lnTo>
                  <a:pt x="128" y="155"/>
                </a:lnTo>
                <a:lnTo>
                  <a:pt x="128" y="155"/>
                </a:lnTo>
                <a:lnTo>
                  <a:pt x="128" y="156"/>
                </a:lnTo>
                <a:lnTo>
                  <a:pt x="128" y="159"/>
                </a:lnTo>
                <a:lnTo>
                  <a:pt x="130" y="160"/>
                </a:lnTo>
                <a:lnTo>
                  <a:pt x="131" y="161"/>
                </a:lnTo>
                <a:lnTo>
                  <a:pt x="147" y="170"/>
                </a:lnTo>
                <a:lnTo>
                  <a:pt x="147" y="184"/>
                </a:lnTo>
                <a:lnTo>
                  <a:pt x="126" y="174"/>
                </a:lnTo>
                <a:lnTo>
                  <a:pt x="126" y="174"/>
                </a:lnTo>
                <a:lnTo>
                  <a:pt x="121" y="174"/>
                </a:lnTo>
                <a:lnTo>
                  <a:pt x="119" y="175"/>
                </a:lnTo>
                <a:lnTo>
                  <a:pt x="119" y="141"/>
                </a:lnTo>
                <a:lnTo>
                  <a:pt x="124" y="130"/>
                </a:lnTo>
                <a:lnTo>
                  <a:pt x="124" y="130"/>
                </a:lnTo>
                <a:lnTo>
                  <a:pt x="124" y="129"/>
                </a:lnTo>
                <a:lnTo>
                  <a:pt x="124" y="126"/>
                </a:lnTo>
                <a:lnTo>
                  <a:pt x="123" y="125"/>
                </a:lnTo>
                <a:lnTo>
                  <a:pt x="121" y="124"/>
                </a:lnTo>
                <a:lnTo>
                  <a:pt x="119" y="122"/>
                </a:lnTo>
                <a:lnTo>
                  <a:pt x="119" y="99"/>
                </a:lnTo>
                <a:lnTo>
                  <a:pt x="147" y="113"/>
                </a:lnTo>
                <a:lnTo>
                  <a:pt x="147" y="113"/>
                </a:lnTo>
                <a:close/>
                <a:moveTo>
                  <a:pt x="147" y="218"/>
                </a:moveTo>
                <a:lnTo>
                  <a:pt x="147" y="235"/>
                </a:lnTo>
                <a:lnTo>
                  <a:pt x="147" y="235"/>
                </a:lnTo>
                <a:lnTo>
                  <a:pt x="144" y="232"/>
                </a:lnTo>
                <a:lnTo>
                  <a:pt x="119" y="220"/>
                </a:lnTo>
                <a:lnTo>
                  <a:pt x="119" y="205"/>
                </a:lnTo>
                <a:lnTo>
                  <a:pt x="147" y="218"/>
                </a:lnTo>
                <a:close/>
                <a:moveTo>
                  <a:pt x="119" y="293"/>
                </a:moveTo>
                <a:lnTo>
                  <a:pt x="98" y="283"/>
                </a:lnTo>
                <a:lnTo>
                  <a:pt x="98" y="244"/>
                </a:lnTo>
                <a:lnTo>
                  <a:pt x="119" y="253"/>
                </a:lnTo>
                <a:lnTo>
                  <a:pt x="119" y="293"/>
                </a:lnTo>
                <a:lnTo>
                  <a:pt x="119" y="293"/>
                </a:lnTo>
                <a:close/>
                <a:moveTo>
                  <a:pt x="98" y="7"/>
                </a:moveTo>
                <a:lnTo>
                  <a:pt x="98" y="7"/>
                </a:lnTo>
                <a:lnTo>
                  <a:pt x="103" y="4"/>
                </a:lnTo>
                <a:lnTo>
                  <a:pt x="108" y="3"/>
                </a:lnTo>
                <a:lnTo>
                  <a:pt x="113" y="2"/>
                </a:lnTo>
                <a:lnTo>
                  <a:pt x="119" y="0"/>
                </a:lnTo>
                <a:lnTo>
                  <a:pt x="119" y="31"/>
                </a:lnTo>
                <a:lnTo>
                  <a:pt x="119" y="31"/>
                </a:lnTo>
                <a:lnTo>
                  <a:pt x="115" y="33"/>
                </a:lnTo>
                <a:lnTo>
                  <a:pt x="111" y="34"/>
                </a:lnTo>
                <a:lnTo>
                  <a:pt x="108" y="37"/>
                </a:lnTo>
                <a:lnTo>
                  <a:pt x="105" y="41"/>
                </a:lnTo>
                <a:lnTo>
                  <a:pt x="98" y="56"/>
                </a:lnTo>
                <a:lnTo>
                  <a:pt x="98" y="7"/>
                </a:lnTo>
                <a:lnTo>
                  <a:pt x="98" y="7"/>
                </a:lnTo>
                <a:close/>
                <a:moveTo>
                  <a:pt x="119" y="99"/>
                </a:moveTo>
                <a:lnTo>
                  <a:pt x="119" y="122"/>
                </a:lnTo>
                <a:lnTo>
                  <a:pt x="98" y="113"/>
                </a:lnTo>
                <a:lnTo>
                  <a:pt x="98" y="90"/>
                </a:lnTo>
                <a:lnTo>
                  <a:pt x="98" y="90"/>
                </a:lnTo>
                <a:lnTo>
                  <a:pt x="101" y="91"/>
                </a:lnTo>
                <a:lnTo>
                  <a:pt x="119" y="99"/>
                </a:lnTo>
                <a:lnTo>
                  <a:pt x="119" y="99"/>
                </a:lnTo>
                <a:close/>
                <a:moveTo>
                  <a:pt x="119" y="141"/>
                </a:moveTo>
                <a:lnTo>
                  <a:pt x="119" y="175"/>
                </a:lnTo>
                <a:lnTo>
                  <a:pt x="119" y="175"/>
                </a:lnTo>
                <a:lnTo>
                  <a:pt x="117" y="176"/>
                </a:lnTo>
                <a:lnTo>
                  <a:pt x="109" y="194"/>
                </a:lnTo>
                <a:lnTo>
                  <a:pt x="109" y="194"/>
                </a:lnTo>
                <a:lnTo>
                  <a:pt x="109" y="194"/>
                </a:lnTo>
                <a:lnTo>
                  <a:pt x="109" y="197"/>
                </a:lnTo>
                <a:lnTo>
                  <a:pt x="109" y="199"/>
                </a:lnTo>
                <a:lnTo>
                  <a:pt x="111" y="201"/>
                </a:lnTo>
                <a:lnTo>
                  <a:pt x="112" y="202"/>
                </a:lnTo>
                <a:lnTo>
                  <a:pt x="119" y="205"/>
                </a:lnTo>
                <a:lnTo>
                  <a:pt x="119" y="220"/>
                </a:lnTo>
                <a:lnTo>
                  <a:pt x="107" y="214"/>
                </a:lnTo>
                <a:lnTo>
                  <a:pt x="107" y="214"/>
                </a:lnTo>
                <a:lnTo>
                  <a:pt x="104" y="214"/>
                </a:lnTo>
                <a:lnTo>
                  <a:pt x="103" y="214"/>
                </a:lnTo>
                <a:lnTo>
                  <a:pt x="100" y="216"/>
                </a:lnTo>
                <a:lnTo>
                  <a:pt x="98" y="217"/>
                </a:lnTo>
                <a:lnTo>
                  <a:pt x="98" y="218"/>
                </a:lnTo>
                <a:lnTo>
                  <a:pt x="98" y="186"/>
                </a:lnTo>
                <a:lnTo>
                  <a:pt x="105" y="171"/>
                </a:lnTo>
                <a:lnTo>
                  <a:pt x="105" y="171"/>
                </a:lnTo>
                <a:lnTo>
                  <a:pt x="105" y="168"/>
                </a:lnTo>
                <a:lnTo>
                  <a:pt x="105" y="167"/>
                </a:lnTo>
                <a:lnTo>
                  <a:pt x="104" y="164"/>
                </a:lnTo>
                <a:lnTo>
                  <a:pt x="103" y="163"/>
                </a:lnTo>
                <a:lnTo>
                  <a:pt x="98" y="161"/>
                </a:lnTo>
                <a:lnTo>
                  <a:pt x="98" y="147"/>
                </a:lnTo>
                <a:lnTo>
                  <a:pt x="108" y="152"/>
                </a:lnTo>
                <a:lnTo>
                  <a:pt x="108" y="152"/>
                </a:lnTo>
                <a:lnTo>
                  <a:pt x="111" y="152"/>
                </a:lnTo>
                <a:lnTo>
                  <a:pt x="112" y="152"/>
                </a:lnTo>
                <a:lnTo>
                  <a:pt x="115" y="151"/>
                </a:lnTo>
                <a:lnTo>
                  <a:pt x="116" y="148"/>
                </a:lnTo>
                <a:lnTo>
                  <a:pt x="119" y="141"/>
                </a:lnTo>
                <a:close/>
                <a:moveTo>
                  <a:pt x="98" y="283"/>
                </a:moveTo>
                <a:lnTo>
                  <a:pt x="86" y="278"/>
                </a:lnTo>
                <a:lnTo>
                  <a:pt x="86" y="212"/>
                </a:lnTo>
                <a:lnTo>
                  <a:pt x="86" y="212"/>
                </a:lnTo>
                <a:lnTo>
                  <a:pt x="86" y="212"/>
                </a:lnTo>
                <a:lnTo>
                  <a:pt x="86" y="209"/>
                </a:lnTo>
                <a:lnTo>
                  <a:pt x="86" y="206"/>
                </a:lnTo>
                <a:lnTo>
                  <a:pt x="86" y="190"/>
                </a:lnTo>
                <a:lnTo>
                  <a:pt x="89" y="191"/>
                </a:lnTo>
                <a:lnTo>
                  <a:pt x="89" y="191"/>
                </a:lnTo>
                <a:lnTo>
                  <a:pt x="92" y="191"/>
                </a:lnTo>
                <a:lnTo>
                  <a:pt x="93" y="191"/>
                </a:lnTo>
                <a:lnTo>
                  <a:pt x="96" y="190"/>
                </a:lnTo>
                <a:lnTo>
                  <a:pt x="97" y="188"/>
                </a:lnTo>
                <a:lnTo>
                  <a:pt x="98" y="186"/>
                </a:lnTo>
                <a:lnTo>
                  <a:pt x="98" y="218"/>
                </a:lnTo>
                <a:lnTo>
                  <a:pt x="90" y="235"/>
                </a:lnTo>
                <a:lnTo>
                  <a:pt x="90" y="235"/>
                </a:lnTo>
                <a:lnTo>
                  <a:pt x="90" y="235"/>
                </a:lnTo>
                <a:lnTo>
                  <a:pt x="90" y="237"/>
                </a:lnTo>
                <a:lnTo>
                  <a:pt x="90" y="239"/>
                </a:lnTo>
                <a:lnTo>
                  <a:pt x="92" y="241"/>
                </a:lnTo>
                <a:lnTo>
                  <a:pt x="93" y="243"/>
                </a:lnTo>
                <a:lnTo>
                  <a:pt x="98" y="244"/>
                </a:lnTo>
                <a:lnTo>
                  <a:pt x="98" y="283"/>
                </a:lnTo>
                <a:lnTo>
                  <a:pt x="98" y="283"/>
                </a:lnTo>
                <a:close/>
                <a:moveTo>
                  <a:pt x="86" y="22"/>
                </a:moveTo>
                <a:lnTo>
                  <a:pt x="86" y="22"/>
                </a:lnTo>
                <a:lnTo>
                  <a:pt x="86" y="22"/>
                </a:lnTo>
                <a:lnTo>
                  <a:pt x="92" y="14"/>
                </a:lnTo>
                <a:lnTo>
                  <a:pt x="98" y="7"/>
                </a:lnTo>
                <a:lnTo>
                  <a:pt x="98" y="56"/>
                </a:lnTo>
                <a:lnTo>
                  <a:pt x="93" y="68"/>
                </a:lnTo>
                <a:lnTo>
                  <a:pt x="93" y="68"/>
                </a:lnTo>
                <a:lnTo>
                  <a:pt x="93" y="68"/>
                </a:lnTo>
                <a:lnTo>
                  <a:pt x="92" y="73"/>
                </a:lnTo>
                <a:lnTo>
                  <a:pt x="92" y="79"/>
                </a:lnTo>
                <a:lnTo>
                  <a:pt x="94" y="84"/>
                </a:lnTo>
                <a:lnTo>
                  <a:pt x="98" y="90"/>
                </a:lnTo>
                <a:lnTo>
                  <a:pt x="98" y="113"/>
                </a:lnTo>
                <a:lnTo>
                  <a:pt x="86" y="107"/>
                </a:lnTo>
                <a:lnTo>
                  <a:pt x="86" y="22"/>
                </a:lnTo>
                <a:lnTo>
                  <a:pt x="86" y="22"/>
                </a:lnTo>
                <a:close/>
                <a:moveTo>
                  <a:pt x="98" y="147"/>
                </a:moveTo>
                <a:lnTo>
                  <a:pt x="98" y="161"/>
                </a:lnTo>
                <a:lnTo>
                  <a:pt x="86" y="156"/>
                </a:lnTo>
                <a:lnTo>
                  <a:pt x="86" y="141"/>
                </a:lnTo>
                <a:lnTo>
                  <a:pt x="98" y="147"/>
                </a:lnTo>
                <a:close/>
                <a:moveTo>
                  <a:pt x="86" y="278"/>
                </a:moveTo>
                <a:lnTo>
                  <a:pt x="58" y="264"/>
                </a:lnTo>
                <a:lnTo>
                  <a:pt x="58" y="225"/>
                </a:lnTo>
                <a:lnTo>
                  <a:pt x="70" y="232"/>
                </a:lnTo>
                <a:lnTo>
                  <a:pt x="70" y="232"/>
                </a:lnTo>
                <a:lnTo>
                  <a:pt x="73" y="232"/>
                </a:lnTo>
                <a:lnTo>
                  <a:pt x="75" y="232"/>
                </a:lnTo>
                <a:lnTo>
                  <a:pt x="77" y="230"/>
                </a:lnTo>
                <a:lnTo>
                  <a:pt x="78" y="229"/>
                </a:lnTo>
                <a:lnTo>
                  <a:pt x="86" y="212"/>
                </a:lnTo>
                <a:lnTo>
                  <a:pt x="86" y="278"/>
                </a:lnTo>
                <a:lnTo>
                  <a:pt x="86" y="278"/>
                </a:lnTo>
                <a:close/>
                <a:moveTo>
                  <a:pt x="58" y="83"/>
                </a:moveTo>
                <a:lnTo>
                  <a:pt x="86" y="22"/>
                </a:lnTo>
                <a:lnTo>
                  <a:pt x="86" y="107"/>
                </a:lnTo>
                <a:lnTo>
                  <a:pt x="82" y="106"/>
                </a:lnTo>
                <a:lnTo>
                  <a:pt x="82" y="106"/>
                </a:lnTo>
                <a:lnTo>
                  <a:pt x="81" y="105"/>
                </a:lnTo>
                <a:lnTo>
                  <a:pt x="78" y="105"/>
                </a:lnTo>
                <a:lnTo>
                  <a:pt x="77" y="106"/>
                </a:lnTo>
                <a:lnTo>
                  <a:pt x="75" y="109"/>
                </a:lnTo>
                <a:lnTo>
                  <a:pt x="67" y="126"/>
                </a:lnTo>
                <a:lnTo>
                  <a:pt x="67" y="126"/>
                </a:lnTo>
                <a:lnTo>
                  <a:pt x="67" y="126"/>
                </a:lnTo>
                <a:lnTo>
                  <a:pt x="66" y="128"/>
                </a:lnTo>
                <a:lnTo>
                  <a:pt x="67" y="130"/>
                </a:lnTo>
                <a:lnTo>
                  <a:pt x="67" y="132"/>
                </a:lnTo>
                <a:lnTo>
                  <a:pt x="70" y="133"/>
                </a:lnTo>
                <a:lnTo>
                  <a:pt x="86" y="141"/>
                </a:lnTo>
                <a:lnTo>
                  <a:pt x="86" y="156"/>
                </a:lnTo>
                <a:lnTo>
                  <a:pt x="65" y="145"/>
                </a:lnTo>
                <a:lnTo>
                  <a:pt x="65" y="145"/>
                </a:lnTo>
                <a:lnTo>
                  <a:pt x="61" y="145"/>
                </a:lnTo>
                <a:lnTo>
                  <a:pt x="58" y="147"/>
                </a:lnTo>
                <a:lnTo>
                  <a:pt x="58" y="83"/>
                </a:lnTo>
                <a:lnTo>
                  <a:pt x="58" y="83"/>
                </a:lnTo>
                <a:close/>
                <a:moveTo>
                  <a:pt x="86" y="190"/>
                </a:moveTo>
                <a:lnTo>
                  <a:pt x="86" y="206"/>
                </a:lnTo>
                <a:lnTo>
                  <a:pt x="86" y="206"/>
                </a:lnTo>
                <a:lnTo>
                  <a:pt x="84" y="203"/>
                </a:lnTo>
                <a:lnTo>
                  <a:pt x="58" y="191"/>
                </a:lnTo>
                <a:lnTo>
                  <a:pt x="58" y="176"/>
                </a:lnTo>
                <a:lnTo>
                  <a:pt x="86" y="190"/>
                </a:lnTo>
                <a:close/>
                <a:moveTo>
                  <a:pt x="58" y="264"/>
                </a:moveTo>
                <a:lnTo>
                  <a:pt x="21" y="247"/>
                </a:lnTo>
                <a:lnTo>
                  <a:pt x="21" y="247"/>
                </a:lnTo>
                <a:lnTo>
                  <a:pt x="14" y="243"/>
                </a:lnTo>
                <a:lnTo>
                  <a:pt x="9" y="239"/>
                </a:lnTo>
                <a:lnTo>
                  <a:pt x="5" y="233"/>
                </a:lnTo>
                <a:lnTo>
                  <a:pt x="2" y="226"/>
                </a:lnTo>
                <a:lnTo>
                  <a:pt x="1" y="220"/>
                </a:lnTo>
                <a:lnTo>
                  <a:pt x="0" y="213"/>
                </a:lnTo>
                <a:lnTo>
                  <a:pt x="1" y="206"/>
                </a:lnTo>
                <a:lnTo>
                  <a:pt x="4" y="199"/>
                </a:lnTo>
                <a:lnTo>
                  <a:pt x="58" y="83"/>
                </a:lnTo>
                <a:lnTo>
                  <a:pt x="58" y="147"/>
                </a:lnTo>
                <a:lnTo>
                  <a:pt x="58" y="147"/>
                </a:lnTo>
                <a:lnTo>
                  <a:pt x="56" y="148"/>
                </a:lnTo>
                <a:lnTo>
                  <a:pt x="48" y="165"/>
                </a:lnTo>
                <a:lnTo>
                  <a:pt x="48" y="165"/>
                </a:lnTo>
                <a:lnTo>
                  <a:pt x="48" y="165"/>
                </a:lnTo>
                <a:lnTo>
                  <a:pt x="48" y="168"/>
                </a:lnTo>
                <a:lnTo>
                  <a:pt x="48" y="170"/>
                </a:lnTo>
                <a:lnTo>
                  <a:pt x="50" y="172"/>
                </a:lnTo>
                <a:lnTo>
                  <a:pt x="51" y="174"/>
                </a:lnTo>
                <a:lnTo>
                  <a:pt x="58" y="176"/>
                </a:lnTo>
                <a:lnTo>
                  <a:pt x="58" y="191"/>
                </a:lnTo>
                <a:lnTo>
                  <a:pt x="46" y="186"/>
                </a:lnTo>
                <a:lnTo>
                  <a:pt x="46" y="186"/>
                </a:lnTo>
                <a:lnTo>
                  <a:pt x="43" y="184"/>
                </a:lnTo>
                <a:lnTo>
                  <a:pt x="42" y="186"/>
                </a:lnTo>
                <a:lnTo>
                  <a:pt x="39" y="187"/>
                </a:lnTo>
                <a:lnTo>
                  <a:pt x="38" y="188"/>
                </a:lnTo>
                <a:lnTo>
                  <a:pt x="29" y="206"/>
                </a:lnTo>
                <a:lnTo>
                  <a:pt x="29" y="206"/>
                </a:lnTo>
                <a:lnTo>
                  <a:pt x="29" y="206"/>
                </a:lnTo>
                <a:lnTo>
                  <a:pt x="29" y="207"/>
                </a:lnTo>
                <a:lnTo>
                  <a:pt x="29" y="210"/>
                </a:lnTo>
                <a:lnTo>
                  <a:pt x="31" y="212"/>
                </a:lnTo>
                <a:lnTo>
                  <a:pt x="32" y="213"/>
                </a:lnTo>
                <a:lnTo>
                  <a:pt x="58" y="225"/>
                </a:lnTo>
                <a:lnTo>
                  <a:pt x="58" y="26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5" name="组合 274"/>
          <p:cNvGrpSpPr/>
          <p:nvPr/>
        </p:nvGrpSpPr>
        <p:grpSpPr>
          <a:xfrm>
            <a:off x="796088" y="2122102"/>
            <a:ext cx="342804" cy="360363"/>
            <a:chOff x="1704976" y="2255838"/>
            <a:chExt cx="619125" cy="650875"/>
          </a:xfrm>
          <a:solidFill>
            <a:schemeClr val="accent1"/>
          </a:solidFill>
        </p:grpSpPr>
        <p:sp>
          <p:nvSpPr>
            <p:cNvPr id="276" name="Rectangle 155"/>
            <p:cNvSpPr>
              <a:spLocks noChangeArrowheads="1"/>
            </p:cNvSpPr>
            <p:nvPr/>
          </p:nvSpPr>
          <p:spPr bwMode="auto">
            <a:xfrm>
              <a:off x="1704976" y="2873375"/>
              <a:ext cx="6191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7" name="Rectangle 156"/>
            <p:cNvSpPr>
              <a:spLocks noChangeArrowheads="1"/>
            </p:cNvSpPr>
            <p:nvPr/>
          </p:nvSpPr>
          <p:spPr bwMode="auto">
            <a:xfrm>
              <a:off x="1730376" y="2811463"/>
              <a:ext cx="5683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8" name="Rectangle 157"/>
            <p:cNvSpPr>
              <a:spLocks noChangeArrowheads="1"/>
            </p:cNvSpPr>
            <p:nvPr/>
          </p:nvSpPr>
          <p:spPr bwMode="auto">
            <a:xfrm>
              <a:off x="1954213" y="2747963"/>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9" name="Rectangle 158"/>
            <p:cNvSpPr>
              <a:spLocks noChangeArrowheads="1"/>
            </p:cNvSpPr>
            <p:nvPr/>
          </p:nvSpPr>
          <p:spPr bwMode="auto">
            <a:xfrm>
              <a:off x="1976438" y="2517775"/>
              <a:ext cx="77788"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0" name="Rectangle 159"/>
            <p:cNvSpPr>
              <a:spLocks noChangeArrowheads="1"/>
            </p:cNvSpPr>
            <p:nvPr/>
          </p:nvSpPr>
          <p:spPr bwMode="auto">
            <a:xfrm>
              <a:off x="1954213" y="2505075"/>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1" name="Rectangle 160"/>
            <p:cNvSpPr>
              <a:spLocks noChangeArrowheads="1"/>
            </p:cNvSpPr>
            <p:nvPr/>
          </p:nvSpPr>
          <p:spPr bwMode="auto">
            <a:xfrm>
              <a:off x="1774826" y="2747963"/>
              <a:ext cx="119063"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2" name="Rectangle 161"/>
            <p:cNvSpPr>
              <a:spLocks noChangeArrowheads="1"/>
            </p:cNvSpPr>
            <p:nvPr/>
          </p:nvSpPr>
          <p:spPr bwMode="auto">
            <a:xfrm>
              <a:off x="1795463" y="2517775"/>
              <a:ext cx="77788"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3" name="Rectangle 162"/>
            <p:cNvSpPr>
              <a:spLocks noChangeArrowheads="1"/>
            </p:cNvSpPr>
            <p:nvPr/>
          </p:nvSpPr>
          <p:spPr bwMode="auto">
            <a:xfrm>
              <a:off x="1774826" y="2505075"/>
              <a:ext cx="119063"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4" name="Rectangle 163"/>
            <p:cNvSpPr>
              <a:spLocks noChangeArrowheads="1"/>
            </p:cNvSpPr>
            <p:nvPr/>
          </p:nvSpPr>
          <p:spPr bwMode="auto">
            <a:xfrm>
              <a:off x="2135188" y="2747963"/>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5" name="Rectangle 164"/>
            <p:cNvSpPr>
              <a:spLocks noChangeArrowheads="1"/>
            </p:cNvSpPr>
            <p:nvPr/>
          </p:nvSpPr>
          <p:spPr bwMode="auto">
            <a:xfrm>
              <a:off x="2157413" y="2517775"/>
              <a:ext cx="76200"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6" name="Rectangle 165"/>
            <p:cNvSpPr>
              <a:spLocks noChangeArrowheads="1"/>
            </p:cNvSpPr>
            <p:nvPr/>
          </p:nvSpPr>
          <p:spPr bwMode="auto">
            <a:xfrm>
              <a:off x="2135188" y="2505075"/>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7" name="Rectangle 166"/>
            <p:cNvSpPr>
              <a:spLocks noChangeArrowheads="1"/>
            </p:cNvSpPr>
            <p:nvPr/>
          </p:nvSpPr>
          <p:spPr bwMode="auto">
            <a:xfrm>
              <a:off x="1730376" y="2435225"/>
              <a:ext cx="5683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8" name="Freeform 167"/>
            <p:cNvSpPr/>
            <p:nvPr/>
          </p:nvSpPr>
          <p:spPr bwMode="auto">
            <a:xfrm>
              <a:off x="1730376" y="2255838"/>
              <a:ext cx="568325" cy="179388"/>
            </a:xfrm>
            <a:custGeom>
              <a:avLst/>
              <a:gdLst>
                <a:gd name="T0" fmla="*/ 179 w 358"/>
                <a:gd name="T1" fmla="*/ 0 h 113"/>
                <a:gd name="T2" fmla="*/ 0 w 358"/>
                <a:gd name="T3" fmla="*/ 113 h 113"/>
                <a:gd name="T4" fmla="*/ 358 w 358"/>
                <a:gd name="T5" fmla="*/ 113 h 113"/>
                <a:gd name="T6" fmla="*/ 179 w 358"/>
                <a:gd name="T7" fmla="*/ 0 h 113"/>
              </a:gdLst>
              <a:ahLst/>
              <a:cxnLst>
                <a:cxn ang="0">
                  <a:pos x="T0" y="T1"/>
                </a:cxn>
                <a:cxn ang="0">
                  <a:pos x="T2" y="T3"/>
                </a:cxn>
                <a:cxn ang="0">
                  <a:pos x="T4" y="T5"/>
                </a:cxn>
                <a:cxn ang="0">
                  <a:pos x="T6" y="T7"/>
                </a:cxn>
              </a:cxnLst>
              <a:rect l="0" t="0" r="r" b="b"/>
              <a:pathLst>
                <a:path w="358" h="113">
                  <a:moveTo>
                    <a:pt x="179" y="0"/>
                  </a:moveTo>
                  <a:lnTo>
                    <a:pt x="0" y="113"/>
                  </a:lnTo>
                  <a:lnTo>
                    <a:pt x="358" y="113"/>
                  </a:lnTo>
                  <a:lnTo>
                    <a:pt x="179"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89" name="Freeform 168"/>
          <p:cNvSpPr>
            <a:spLocks noEditPoints="1"/>
          </p:cNvSpPr>
          <p:nvPr/>
        </p:nvSpPr>
        <p:spPr bwMode="auto">
          <a:xfrm>
            <a:off x="1552893" y="2211753"/>
            <a:ext cx="436854" cy="285654"/>
          </a:xfrm>
          <a:custGeom>
            <a:avLst/>
            <a:gdLst>
              <a:gd name="T0" fmla="*/ 497 w 497"/>
              <a:gd name="T1" fmla="*/ 0 h 325"/>
              <a:gd name="T2" fmla="*/ 386 w 497"/>
              <a:gd name="T3" fmla="*/ 37 h 325"/>
              <a:gd name="T4" fmla="*/ 386 w 497"/>
              <a:gd name="T5" fmla="*/ 210 h 325"/>
              <a:gd name="T6" fmla="*/ 386 w 497"/>
              <a:gd name="T7" fmla="*/ 210 h 325"/>
              <a:gd name="T8" fmla="*/ 397 w 497"/>
              <a:gd name="T9" fmla="*/ 209 h 325"/>
              <a:gd name="T10" fmla="*/ 405 w 497"/>
              <a:gd name="T11" fmla="*/ 206 h 325"/>
              <a:gd name="T12" fmla="*/ 409 w 497"/>
              <a:gd name="T13" fmla="*/ 204 h 325"/>
              <a:gd name="T14" fmla="*/ 411 w 497"/>
              <a:gd name="T15" fmla="*/ 201 h 325"/>
              <a:gd name="T16" fmla="*/ 413 w 497"/>
              <a:gd name="T17" fmla="*/ 197 h 325"/>
              <a:gd name="T18" fmla="*/ 413 w 497"/>
              <a:gd name="T19" fmla="*/ 194 h 325"/>
              <a:gd name="T20" fmla="*/ 413 w 497"/>
              <a:gd name="T21" fmla="*/ 118 h 325"/>
              <a:gd name="T22" fmla="*/ 399 w 497"/>
              <a:gd name="T23" fmla="*/ 118 h 325"/>
              <a:gd name="T24" fmla="*/ 399 w 497"/>
              <a:gd name="T25" fmla="*/ 86 h 325"/>
              <a:gd name="T26" fmla="*/ 413 w 497"/>
              <a:gd name="T27" fmla="*/ 86 h 325"/>
              <a:gd name="T28" fmla="*/ 447 w 497"/>
              <a:gd name="T29" fmla="*/ 86 h 325"/>
              <a:gd name="T30" fmla="*/ 462 w 497"/>
              <a:gd name="T31" fmla="*/ 86 h 325"/>
              <a:gd name="T32" fmla="*/ 462 w 497"/>
              <a:gd name="T33" fmla="*/ 118 h 325"/>
              <a:gd name="T34" fmla="*/ 447 w 497"/>
              <a:gd name="T35" fmla="*/ 118 h 325"/>
              <a:gd name="T36" fmla="*/ 447 w 497"/>
              <a:gd name="T37" fmla="*/ 194 h 325"/>
              <a:gd name="T38" fmla="*/ 447 w 497"/>
              <a:gd name="T39" fmla="*/ 194 h 325"/>
              <a:gd name="T40" fmla="*/ 446 w 497"/>
              <a:gd name="T41" fmla="*/ 204 h 325"/>
              <a:gd name="T42" fmla="*/ 442 w 497"/>
              <a:gd name="T43" fmla="*/ 212 h 325"/>
              <a:gd name="T44" fmla="*/ 436 w 497"/>
              <a:gd name="T45" fmla="*/ 220 h 325"/>
              <a:gd name="T46" fmla="*/ 430 w 497"/>
              <a:gd name="T47" fmla="*/ 227 h 325"/>
              <a:gd name="T48" fmla="*/ 420 w 497"/>
              <a:gd name="T49" fmla="*/ 232 h 325"/>
              <a:gd name="T50" fmla="*/ 411 w 497"/>
              <a:gd name="T51" fmla="*/ 236 h 325"/>
              <a:gd name="T52" fmla="*/ 399 w 497"/>
              <a:gd name="T53" fmla="*/ 239 h 325"/>
              <a:gd name="T54" fmla="*/ 386 w 497"/>
              <a:gd name="T55" fmla="*/ 239 h 325"/>
              <a:gd name="T56" fmla="*/ 386 w 497"/>
              <a:gd name="T57" fmla="*/ 289 h 325"/>
              <a:gd name="T58" fmla="*/ 497 w 497"/>
              <a:gd name="T59" fmla="*/ 325 h 325"/>
              <a:gd name="T60" fmla="*/ 497 w 497"/>
              <a:gd name="T61" fmla="*/ 0 h 325"/>
              <a:gd name="T62" fmla="*/ 386 w 497"/>
              <a:gd name="T63" fmla="*/ 37 h 325"/>
              <a:gd name="T64" fmla="*/ 0 w 497"/>
              <a:gd name="T65" fmla="*/ 163 h 325"/>
              <a:gd name="T66" fmla="*/ 386 w 497"/>
              <a:gd name="T67" fmla="*/ 289 h 325"/>
              <a:gd name="T68" fmla="*/ 386 w 497"/>
              <a:gd name="T69" fmla="*/ 239 h 325"/>
              <a:gd name="T70" fmla="*/ 386 w 497"/>
              <a:gd name="T71" fmla="*/ 239 h 325"/>
              <a:gd name="T72" fmla="*/ 374 w 497"/>
              <a:gd name="T73" fmla="*/ 239 h 325"/>
              <a:gd name="T74" fmla="*/ 363 w 497"/>
              <a:gd name="T75" fmla="*/ 236 h 325"/>
              <a:gd name="T76" fmla="*/ 353 w 497"/>
              <a:gd name="T77" fmla="*/ 232 h 325"/>
              <a:gd name="T78" fmla="*/ 343 w 497"/>
              <a:gd name="T79" fmla="*/ 227 h 325"/>
              <a:gd name="T80" fmla="*/ 336 w 497"/>
              <a:gd name="T81" fmla="*/ 220 h 325"/>
              <a:gd name="T82" fmla="*/ 331 w 497"/>
              <a:gd name="T83" fmla="*/ 212 h 325"/>
              <a:gd name="T84" fmla="*/ 327 w 497"/>
              <a:gd name="T85" fmla="*/ 204 h 325"/>
              <a:gd name="T86" fmla="*/ 325 w 497"/>
              <a:gd name="T87" fmla="*/ 194 h 325"/>
              <a:gd name="T88" fmla="*/ 325 w 497"/>
              <a:gd name="T89" fmla="*/ 118 h 325"/>
              <a:gd name="T90" fmla="*/ 311 w 497"/>
              <a:gd name="T91" fmla="*/ 118 h 325"/>
              <a:gd name="T92" fmla="*/ 311 w 497"/>
              <a:gd name="T93" fmla="*/ 86 h 325"/>
              <a:gd name="T94" fmla="*/ 325 w 497"/>
              <a:gd name="T95" fmla="*/ 86 h 325"/>
              <a:gd name="T96" fmla="*/ 359 w 497"/>
              <a:gd name="T97" fmla="*/ 86 h 325"/>
              <a:gd name="T98" fmla="*/ 376 w 497"/>
              <a:gd name="T99" fmla="*/ 86 h 325"/>
              <a:gd name="T100" fmla="*/ 376 w 497"/>
              <a:gd name="T101" fmla="*/ 118 h 325"/>
              <a:gd name="T102" fmla="*/ 359 w 497"/>
              <a:gd name="T103" fmla="*/ 118 h 325"/>
              <a:gd name="T104" fmla="*/ 359 w 497"/>
              <a:gd name="T105" fmla="*/ 194 h 325"/>
              <a:gd name="T106" fmla="*/ 359 w 497"/>
              <a:gd name="T107" fmla="*/ 194 h 325"/>
              <a:gd name="T108" fmla="*/ 361 w 497"/>
              <a:gd name="T109" fmla="*/ 197 h 325"/>
              <a:gd name="T110" fmla="*/ 362 w 497"/>
              <a:gd name="T111" fmla="*/ 201 h 325"/>
              <a:gd name="T112" fmla="*/ 365 w 497"/>
              <a:gd name="T113" fmla="*/ 204 h 325"/>
              <a:gd name="T114" fmla="*/ 367 w 497"/>
              <a:gd name="T115" fmla="*/ 206 h 325"/>
              <a:gd name="T116" fmla="*/ 376 w 497"/>
              <a:gd name="T117" fmla="*/ 209 h 325"/>
              <a:gd name="T118" fmla="*/ 386 w 497"/>
              <a:gd name="T119" fmla="*/ 210 h 325"/>
              <a:gd name="T120" fmla="*/ 386 w 497"/>
              <a:gd name="T121" fmla="*/ 37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325">
                <a:moveTo>
                  <a:pt x="497" y="0"/>
                </a:moveTo>
                <a:lnTo>
                  <a:pt x="386" y="37"/>
                </a:lnTo>
                <a:lnTo>
                  <a:pt x="386" y="210"/>
                </a:lnTo>
                <a:lnTo>
                  <a:pt x="386" y="210"/>
                </a:lnTo>
                <a:lnTo>
                  <a:pt x="397" y="209"/>
                </a:lnTo>
                <a:lnTo>
                  <a:pt x="405" y="206"/>
                </a:lnTo>
                <a:lnTo>
                  <a:pt x="409" y="204"/>
                </a:lnTo>
                <a:lnTo>
                  <a:pt x="411" y="201"/>
                </a:lnTo>
                <a:lnTo>
                  <a:pt x="413" y="197"/>
                </a:lnTo>
                <a:lnTo>
                  <a:pt x="413" y="194"/>
                </a:lnTo>
                <a:lnTo>
                  <a:pt x="413" y="118"/>
                </a:lnTo>
                <a:lnTo>
                  <a:pt x="399" y="118"/>
                </a:lnTo>
                <a:lnTo>
                  <a:pt x="399" y="86"/>
                </a:lnTo>
                <a:lnTo>
                  <a:pt x="413" y="86"/>
                </a:lnTo>
                <a:lnTo>
                  <a:pt x="447" y="86"/>
                </a:lnTo>
                <a:lnTo>
                  <a:pt x="462" y="86"/>
                </a:lnTo>
                <a:lnTo>
                  <a:pt x="462" y="118"/>
                </a:lnTo>
                <a:lnTo>
                  <a:pt x="447" y="118"/>
                </a:lnTo>
                <a:lnTo>
                  <a:pt x="447" y="194"/>
                </a:lnTo>
                <a:lnTo>
                  <a:pt x="447" y="194"/>
                </a:lnTo>
                <a:lnTo>
                  <a:pt x="446" y="204"/>
                </a:lnTo>
                <a:lnTo>
                  <a:pt x="442" y="212"/>
                </a:lnTo>
                <a:lnTo>
                  <a:pt x="436" y="220"/>
                </a:lnTo>
                <a:lnTo>
                  <a:pt x="430" y="227"/>
                </a:lnTo>
                <a:lnTo>
                  <a:pt x="420" y="232"/>
                </a:lnTo>
                <a:lnTo>
                  <a:pt x="411" y="236"/>
                </a:lnTo>
                <a:lnTo>
                  <a:pt x="399" y="239"/>
                </a:lnTo>
                <a:lnTo>
                  <a:pt x="386" y="239"/>
                </a:lnTo>
                <a:lnTo>
                  <a:pt x="386" y="289"/>
                </a:lnTo>
                <a:lnTo>
                  <a:pt x="497" y="325"/>
                </a:lnTo>
                <a:lnTo>
                  <a:pt x="497" y="0"/>
                </a:lnTo>
                <a:close/>
                <a:moveTo>
                  <a:pt x="386" y="37"/>
                </a:moveTo>
                <a:lnTo>
                  <a:pt x="0" y="163"/>
                </a:lnTo>
                <a:lnTo>
                  <a:pt x="386" y="289"/>
                </a:lnTo>
                <a:lnTo>
                  <a:pt x="386" y="239"/>
                </a:lnTo>
                <a:lnTo>
                  <a:pt x="386" y="239"/>
                </a:lnTo>
                <a:lnTo>
                  <a:pt x="374" y="239"/>
                </a:lnTo>
                <a:lnTo>
                  <a:pt x="363" y="236"/>
                </a:lnTo>
                <a:lnTo>
                  <a:pt x="353" y="232"/>
                </a:lnTo>
                <a:lnTo>
                  <a:pt x="343" y="227"/>
                </a:lnTo>
                <a:lnTo>
                  <a:pt x="336" y="220"/>
                </a:lnTo>
                <a:lnTo>
                  <a:pt x="331" y="212"/>
                </a:lnTo>
                <a:lnTo>
                  <a:pt x="327" y="204"/>
                </a:lnTo>
                <a:lnTo>
                  <a:pt x="325" y="194"/>
                </a:lnTo>
                <a:lnTo>
                  <a:pt x="325" y="118"/>
                </a:lnTo>
                <a:lnTo>
                  <a:pt x="311" y="118"/>
                </a:lnTo>
                <a:lnTo>
                  <a:pt x="311" y="86"/>
                </a:lnTo>
                <a:lnTo>
                  <a:pt x="325" y="86"/>
                </a:lnTo>
                <a:lnTo>
                  <a:pt x="359" y="86"/>
                </a:lnTo>
                <a:lnTo>
                  <a:pt x="376" y="86"/>
                </a:lnTo>
                <a:lnTo>
                  <a:pt x="376" y="118"/>
                </a:lnTo>
                <a:lnTo>
                  <a:pt x="359" y="118"/>
                </a:lnTo>
                <a:lnTo>
                  <a:pt x="359" y="194"/>
                </a:lnTo>
                <a:lnTo>
                  <a:pt x="359" y="194"/>
                </a:lnTo>
                <a:lnTo>
                  <a:pt x="361" y="197"/>
                </a:lnTo>
                <a:lnTo>
                  <a:pt x="362" y="201"/>
                </a:lnTo>
                <a:lnTo>
                  <a:pt x="365" y="204"/>
                </a:lnTo>
                <a:lnTo>
                  <a:pt x="367" y="206"/>
                </a:lnTo>
                <a:lnTo>
                  <a:pt x="376" y="209"/>
                </a:lnTo>
                <a:lnTo>
                  <a:pt x="386" y="210"/>
                </a:lnTo>
                <a:lnTo>
                  <a:pt x="386" y="3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0" name="Freeform 169"/>
          <p:cNvSpPr>
            <a:spLocks noEditPoints="1"/>
          </p:cNvSpPr>
          <p:nvPr/>
        </p:nvSpPr>
        <p:spPr bwMode="auto">
          <a:xfrm>
            <a:off x="923541" y="2526412"/>
            <a:ext cx="102841" cy="177545"/>
          </a:xfrm>
          <a:custGeom>
            <a:avLst/>
            <a:gdLst>
              <a:gd name="T0" fmla="*/ 71 w 117"/>
              <a:gd name="T1" fmla="*/ 170 h 202"/>
              <a:gd name="T2" fmla="*/ 80 w 117"/>
              <a:gd name="T3" fmla="*/ 173 h 202"/>
              <a:gd name="T4" fmla="*/ 85 w 117"/>
              <a:gd name="T5" fmla="*/ 181 h 202"/>
              <a:gd name="T6" fmla="*/ 85 w 117"/>
              <a:gd name="T7" fmla="*/ 188 h 202"/>
              <a:gd name="T8" fmla="*/ 80 w 117"/>
              <a:gd name="T9" fmla="*/ 199 h 202"/>
              <a:gd name="T10" fmla="*/ 75 w 117"/>
              <a:gd name="T11" fmla="*/ 202 h 202"/>
              <a:gd name="T12" fmla="*/ 71 w 117"/>
              <a:gd name="T13" fmla="*/ 170 h 202"/>
              <a:gd name="T14" fmla="*/ 71 w 117"/>
              <a:gd name="T15" fmla="*/ 157 h 202"/>
              <a:gd name="T16" fmla="*/ 71 w 117"/>
              <a:gd name="T17" fmla="*/ 68 h 202"/>
              <a:gd name="T18" fmla="*/ 80 w 117"/>
              <a:gd name="T19" fmla="*/ 77 h 202"/>
              <a:gd name="T20" fmla="*/ 85 w 117"/>
              <a:gd name="T21" fmla="*/ 91 h 202"/>
              <a:gd name="T22" fmla="*/ 92 w 117"/>
              <a:gd name="T23" fmla="*/ 116 h 202"/>
              <a:gd name="T24" fmla="*/ 94 w 117"/>
              <a:gd name="T25" fmla="*/ 120 h 202"/>
              <a:gd name="T26" fmla="*/ 100 w 117"/>
              <a:gd name="T27" fmla="*/ 126 h 202"/>
              <a:gd name="T28" fmla="*/ 110 w 117"/>
              <a:gd name="T29" fmla="*/ 127 h 202"/>
              <a:gd name="T30" fmla="*/ 117 w 117"/>
              <a:gd name="T31" fmla="*/ 145 h 202"/>
              <a:gd name="T32" fmla="*/ 66 w 117"/>
              <a:gd name="T33" fmla="*/ 170 h 202"/>
              <a:gd name="T34" fmla="*/ 71 w 117"/>
              <a:gd name="T35" fmla="*/ 170 h 202"/>
              <a:gd name="T36" fmla="*/ 71 w 117"/>
              <a:gd name="T37" fmla="*/ 202 h 202"/>
              <a:gd name="T38" fmla="*/ 61 w 117"/>
              <a:gd name="T39" fmla="*/ 199 h 202"/>
              <a:gd name="T40" fmla="*/ 56 w 117"/>
              <a:gd name="T41" fmla="*/ 189 h 202"/>
              <a:gd name="T42" fmla="*/ 56 w 117"/>
              <a:gd name="T43" fmla="*/ 184 h 202"/>
              <a:gd name="T44" fmla="*/ 61 w 117"/>
              <a:gd name="T45" fmla="*/ 173 h 202"/>
              <a:gd name="T46" fmla="*/ 66 w 117"/>
              <a:gd name="T47" fmla="*/ 170 h 202"/>
              <a:gd name="T48" fmla="*/ 71 w 117"/>
              <a:gd name="T49" fmla="*/ 68 h 202"/>
              <a:gd name="T50" fmla="*/ 60 w 117"/>
              <a:gd name="T51" fmla="*/ 62 h 202"/>
              <a:gd name="T52" fmla="*/ 47 w 117"/>
              <a:gd name="T53" fmla="*/ 61 h 202"/>
              <a:gd name="T54" fmla="*/ 34 w 117"/>
              <a:gd name="T55" fmla="*/ 8 h 202"/>
              <a:gd name="T56" fmla="*/ 29 w 117"/>
              <a:gd name="T57" fmla="*/ 1 h 202"/>
              <a:gd name="T58" fmla="*/ 19 w 117"/>
              <a:gd name="T59" fmla="*/ 0 h 202"/>
              <a:gd name="T60" fmla="*/ 15 w 117"/>
              <a:gd name="T61" fmla="*/ 1 h 202"/>
              <a:gd name="T62" fmla="*/ 10 w 117"/>
              <a:gd name="T63" fmla="*/ 9 h 202"/>
              <a:gd name="T64" fmla="*/ 24 w 117"/>
              <a:gd name="T65" fmla="*/ 66 h 202"/>
              <a:gd name="T66" fmla="*/ 19 w 117"/>
              <a:gd name="T67" fmla="*/ 70 h 202"/>
              <a:gd name="T68" fmla="*/ 11 w 117"/>
              <a:gd name="T69" fmla="*/ 78 h 202"/>
              <a:gd name="T70" fmla="*/ 6 w 117"/>
              <a:gd name="T71" fmla="*/ 91 h 202"/>
              <a:gd name="T72" fmla="*/ 4 w 117"/>
              <a:gd name="T73" fmla="*/ 104 h 202"/>
              <a:gd name="T74" fmla="*/ 6 w 117"/>
              <a:gd name="T75" fmla="*/ 111 h 202"/>
              <a:gd name="T76" fmla="*/ 12 w 117"/>
              <a:gd name="T77" fmla="*/ 138 h 202"/>
              <a:gd name="T78" fmla="*/ 12 w 117"/>
              <a:gd name="T79" fmla="*/ 142 h 202"/>
              <a:gd name="T80" fmla="*/ 10 w 117"/>
              <a:gd name="T81" fmla="*/ 149 h 202"/>
              <a:gd name="T82" fmla="*/ 3 w 117"/>
              <a:gd name="T83" fmla="*/ 156 h 202"/>
              <a:gd name="T84" fmla="*/ 6 w 117"/>
              <a:gd name="T85" fmla="*/ 175 h 202"/>
              <a:gd name="T86" fmla="*/ 71 w 117"/>
              <a:gd name="T87" fmla="*/ 6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7" h="202">
                <a:moveTo>
                  <a:pt x="71" y="170"/>
                </a:moveTo>
                <a:lnTo>
                  <a:pt x="71" y="170"/>
                </a:lnTo>
                <a:lnTo>
                  <a:pt x="76" y="170"/>
                </a:lnTo>
                <a:lnTo>
                  <a:pt x="80" y="173"/>
                </a:lnTo>
                <a:lnTo>
                  <a:pt x="84" y="177"/>
                </a:lnTo>
                <a:lnTo>
                  <a:pt x="85" y="181"/>
                </a:lnTo>
                <a:lnTo>
                  <a:pt x="85" y="181"/>
                </a:lnTo>
                <a:lnTo>
                  <a:pt x="85" y="188"/>
                </a:lnTo>
                <a:lnTo>
                  <a:pt x="84" y="193"/>
                </a:lnTo>
                <a:lnTo>
                  <a:pt x="80" y="199"/>
                </a:lnTo>
                <a:lnTo>
                  <a:pt x="75" y="202"/>
                </a:lnTo>
                <a:lnTo>
                  <a:pt x="75" y="202"/>
                </a:lnTo>
                <a:lnTo>
                  <a:pt x="71" y="202"/>
                </a:lnTo>
                <a:lnTo>
                  <a:pt x="71" y="170"/>
                </a:lnTo>
                <a:lnTo>
                  <a:pt x="71" y="170"/>
                </a:lnTo>
                <a:close/>
                <a:moveTo>
                  <a:pt x="71" y="157"/>
                </a:moveTo>
                <a:lnTo>
                  <a:pt x="71" y="68"/>
                </a:lnTo>
                <a:lnTo>
                  <a:pt x="71" y="68"/>
                </a:lnTo>
                <a:lnTo>
                  <a:pt x="76" y="72"/>
                </a:lnTo>
                <a:lnTo>
                  <a:pt x="80" y="77"/>
                </a:lnTo>
                <a:lnTo>
                  <a:pt x="83" y="84"/>
                </a:lnTo>
                <a:lnTo>
                  <a:pt x="85" y="91"/>
                </a:lnTo>
                <a:lnTo>
                  <a:pt x="85" y="91"/>
                </a:lnTo>
                <a:lnTo>
                  <a:pt x="92" y="116"/>
                </a:lnTo>
                <a:lnTo>
                  <a:pt x="92" y="116"/>
                </a:lnTo>
                <a:lnTo>
                  <a:pt x="94" y="120"/>
                </a:lnTo>
                <a:lnTo>
                  <a:pt x="96" y="123"/>
                </a:lnTo>
                <a:lnTo>
                  <a:pt x="100" y="126"/>
                </a:lnTo>
                <a:lnTo>
                  <a:pt x="103" y="127"/>
                </a:lnTo>
                <a:lnTo>
                  <a:pt x="110" y="127"/>
                </a:lnTo>
                <a:lnTo>
                  <a:pt x="112" y="127"/>
                </a:lnTo>
                <a:lnTo>
                  <a:pt x="117" y="145"/>
                </a:lnTo>
                <a:lnTo>
                  <a:pt x="71" y="157"/>
                </a:lnTo>
                <a:close/>
                <a:moveTo>
                  <a:pt x="66" y="170"/>
                </a:moveTo>
                <a:lnTo>
                  <a:pt x="66" y="170"/>
                </a:lnTo>
                <a:lnTo>
                  <a:pt x="71" y="170"/>
                </a:lnTo>
                <a:lnTo>
                  <a:pt x="71" y="202"/>
                </a:lnTo>
                <a:lnTo>
                  <a:pt x="71" y="202"/>
                </a:lnTo>
                <a:lnTo>
                  <a:pt x="65" y="200"/>
                </a:lnTo>
                <a:lnTo>
                  <a:pt x="61" y="199"/>
                </a:lnTo>
                <a:lnTo>
                  <a:pt x="57" y="195"/>
                </a:lnTo>
                <a:lnTo>
                  <a:pt x="56" y="189"/>
                </a:lnTo>
                <a:lnTo>
                  <a:pt x="56" y="189"/>
                </a:lnTo>
                <a:lnTo>
                  <a:pt x="56" y="184"/>
                </a:lnTo>
                <a:lnTo>
                  <a:pt x="57" y="179"/>
                </a:lnTo>
                <a:lnTo>
                  <a:pt x="61" y="173"/>
                </a:lnTo>
                <a:lnTo>
                  <a:pt x="66" y="170"/>
                </a:lnTo>
                <a:lnTo>
                  <a:pt x="66" y="170"/>
                </a:lnTo>
                <a:close/>
                <a:moveTo>
                  <a:pt x="71" y="68"/>
                </a:moveTo>
                <a:lnTo>
                  <a:pt x="71" y="68"/>
                </a:lnTo>
                <a:lnTo>
                  <a:pt x="65" y="65"/>
                </a:lnTo>
                <a:lnTo>
                  <a:pt x="60" y="62"/>
                </a:lnTo>
                <a:lnTo>
                  <a:pt x="54" y="61"/>
                </a:lnTo>
                <a:lnTo>
                  <a:pt x="47" y="61"/>
                </a:lnTo>
                <a:lnTo>
                  <a:pt x="34" y="8"/>
                </a:lnTo>
                <a:lnTo>
                  <a:pt x="34" y="8"/>
                </a:lnTo>
                <a:lnTo>
                  <a:pt x="31" y="4"/>
                </a:lnTo>
                <a:lnTo>
                  <a:pt x="29" y="1"/>
                </a:lnTo>
                <a:lnTo>
                  <a:pt x="24" y="0"/>
                </a:lnTo>
                <a:lnTo>
                  <a:pt x="19" y="0"/>
                </a:lnTo>
                <a:lnTo>
                  <a:pt x="19" y="0"/>
                </a:lnTo>
                <a:lnTo>
                  <a:pt x="15" y="1"/>
                </a:lnTo>
                <a:lnTo>
                  <a:pt x="12" y="5"/>
                </a:lnTo>
                <a:lnTo>
                  <a:pt x="10" y="9"/>
                </a:lnTo>
                <a:lnTo>
                  <a:pt x="11" y="15"/>
                </a:lnTo>
                <a:lnTo>
                  <a:pt x="24" y="66"/>
                </a:lnTo>
                <a:lnTo>
                  <a:pt x="24" y="66"/>
                </a:lnTo>
                <a:lnTo>
                  <a:pt x="19" y="70"/>
                </a:lnTo>
                <a:lnTo>
                  <a:pt x="15" y="74"/>
                </a:lnTo>
                <a:lnTo>
                  <a:pt x="11" y="78"/>
                </a:lnTo>
                <a:lnTo>
                  <a:pt x="7" y="84"/>
                </a:lnTo>
                <a:lnTo>
                  <a:pt x="6" y="91"/>
                </a:lnTo>
                <a:lnTo>
                  <a:pt x="4" y="96"/>
                </a:lnTo>
                <a:lnTo>
                  <a:pt x="4" y="104"/>
                </a:lnTo>
                <a:lnTo>
                  <a:pt x="6" y="111"/>
                </a:lnTo>
                <a:lnTo>
                  <a:pt x="6" y="111"/>
                </a:lnTo>
                <a:lnTo>
                  <a:pt x="12" y="138"/>
                </a:lnTo>
                <a:lnTo>
                  <a:pt x="12" y="138"/>
                </a:lnTo>
                <a:lnTo>
                  <a:pt x="12" y="138"/>
                </a:lnTo>
                <a:lnTo>
                  <a:pt x="12" y="142"/>
                </a:lnTo>
                <a:lnTo>
                  <a:pt x="12" y="146"/>
                </a:lnTo>
                <a:lnTo>
                  <a:pt x="10" y="149"/>
                </a:lnTo>
                <a:lnTo>
                  <a:pt x="8" y="152"/>
                </a:lnTo>
                <a:lnTo>
                  <a:pt x="3" y="156"/>
                </a:lnTo>
                <a:lnTo>
                  <a:pt x="0" y="157"/>
                </a:lnTo>
                <a:lnTo>
                  <a:pt x="6" y="175"/>
                </a:lnTo>
                <a:lnTo>
                  <a:pt x="71" y="157"/>
                </a:lnTo>
                <a:lnTo>
                  <a:pt x="71" y="68"/>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1" name="Freeform 170"/>
          <p:cNvSpPr>
            <a:spLocks noEditPoints="1"/>
          </p:cNvSpPr>
          <p:nvPr/>
        </p:nvSpPr>
        <p:spPr bwMode="auto">
          <a:xfrm>
            <a:off x="1717263" y="1912036"/>
            <a:ext cx="204804" cy="252255"/>
          </a:xfrm>
          <a:custGeom>
            <a:avLst/>
            <a:gdLst>
              <a:gd name="T0" fmla="*/ 164 w 233"/>
              <a:gd name="T1" fmla="*/ 0 h 287"/>
              <a:gd name="T2" fmla="*/ 233 w 233"/>
              <a:gd name="T3" fmla="*/ 248 h 287"/>
              <a:gd name="T4" fmla="*/ 216 w 233"/>
              <a:gd name="T5" fmla="*/ 280 h 287"/>
              <a:gd name="T6" fmla="*/ 164 w 233"/>
              <a:gd name="T7" fmla="*/ 226 h 287"/>
              <a:gd name="T8" fmla="*/ 179 w 233"/>
              <a:gd name="T9" fmla="*/ 218 h 287"/>
              <a:gd name="T10" fmla="*/ 194 w 233"/>
              <a:gd name="T11" fmla="*/ 191 h 287"/>
              <a:gd name="T12" fmla="*/ 194 w 233"/>
              <a:gd name="T13" fmla="*/ 157 h 287"/>
              <a:gd name="T14" fmla="*/ 178 w 233"/>
              <a:gd name="T15" fmla="*/ 148 h 287"/>
              <a:gd name="T16" fmla="*/ 164 w 233"/>
              <a:gd name="T17" fmla="*/ 118 h 287"/>
              <a:gd name="T18" fmla="*/ 167 w 233"/>
              <a:gd name="T19" fmla="*/ 210 h 287"/>
              <a:gd name="T20" fmla="*/ 180 w 233"/>
              <a:gd name="T21" fmla="*/ 175 h 287"/>
              <a:gd name="T22" fmla="*/ 175 w 233"/>
              <a:gd name="T23" fmla="*/ 160 h 287"/>
              <a:gd name="T24" fmla="*/ 164 w 233"/>
              <a:gd name="T25" fmla="*/ 160 h 287"/>
              <a:gd name="T26" fmla="*/ 133 w 233"/>
              <a:gd name="T27" fmla="*/ 14 h 287"/>
              <a:gd name="T28" fmla="*/ 164 w 233"/>
              <a:gd name="T29" fmla="*/ 118 h 287"/>
              <a:gd name="T30" fmla="*/ 136 w 233"/>
              <a:gd name="T31" fmla="*/ 111 h 287"/>
              <a:gd name="T32" fmla="*/ 133 w 233"/>
              <a:gd name="T33" fmla="*/ 287 h 287"/>
              <a:gd name="T34" fmla="*/ 140 w 233"/>
              <a:gd name="T35" fmla="*/ 224 h 287"/>
              <a:gd name="T36" fmla="*/ 164 w 233"/>
              <a:gd name="T37" fmla="*/ 287 h 287"/>
              <a:gd name="T38" fmla="*/ 153 w 233"/>
              <a:gd name="T39" fmla="*/ 201 h 287"/>
              <a:gd name="T40" fmla="*/ 156 w 233"/>
              <a:gd name="T41" fmla="*/ 210 h 287"/>
              <a:gd name="T42" fmla="*/ 164 w 233"/>
              <a:gd name="T43" fmla="*/ 160 h 287"/>
              <a:gd name="T44" fmla="*/ 96 w 233"/>
              <a:gd name="T45" fmla="*/ 0 h 287"/>
              <a:gd name="T46" fmla="*/ 133 w 233"/>
              <a:gd name="T47" fmla="*/ 110 h 287"/>
              <a:gd name="T48" fmla="*/ 103 w 233"/>
              <a:gd name="T49" fmla="*/ 115 h 287"/>
              <a:gd name="T50" fmla="*/ 96 w 233"/>
              <a:gd name="T51" fmla="*/ 287 h 287"/>
              <a:gd name="T52" fmla="*/ 132 w 233"/>
              <a:gd name="T53" fmla="*/ 198 h 287"/>
              <a:gd name="T54" fmla="*/ 133 w 233"/>
              <a:gd name="T55" fmla="*/ 218 h 287"/>
              <a:gd name="T56" fmla="*/ 101 w 233"/>
              <a:gd name="T57" fmla="*/ 169 h 287"/>
              <a:gd name="T58" fmla="*/ 96 w 233"/>
              <a:gd name="T59" fmla="*/ 160 h 287"/>
              <a:gd name="T60" fmla="*/ 96 w 233"/>
              <a:gd name="T61" fmla="*/ 133 h 287"/>
              <a:gd name="T62" fmla="*/ 82 w 233"/>
              <a:gd name="T63" fmla="*/ 14 h 287"/>
              <a:gd name="T64" fmla="*/ 96 w 233"/>
              <a:gd name="T65" fmla="*/ 121 h 287"/>
              <a:gd name="T66" fmla="*/ 82 w 233"/>
              <a:gd name="T67" fmla="*/ 50 h 287"/>
              <a:gd name="T68" fmla="*/ 82 w 233"/>
              <a:gd name="T69" fmla="*/ 164 h 287"/>
              <a:gd name="T70" fmla="*/ 96 w 233"/>
              <a:gd name="T71" fmla="*/ 226 h 287"/>
              <a:gd name="T72" fmla="*/ 90 w 233"/>
              <a:gd name="T73" fmla="*/ 144 h 287"/>
              <a:gd name="T74" fmla="*/ 40 w 233"/>
              <a:gd name="T75" fmla="*/ 0 h 287"/>
              <a:gd name="T76" fmla="*/ 27 w 233"/>
              <a:gd name="T77" fmla="*/ 15 h 287"/>
              <a:gd name="T78" fmla="*/ 17 w 233"/>
              <a:gd name="T79" fmla="*/ 31 h 287"/>
              <a:gd name="T80" fmla="*/ 82 w 233"/>
              <a:gd name="T81" fmla="*/ 50 h 287"/>
              <a:gd name="T82" fmla="*/ 61 w 233"/>
              <a:gd name="T83" fmla="*/ 155 h 287"/>
              <a:gd name="T84" fmla="*/ 38 w 233"/>
              <a:gd name="T85" fmla="*/ 160 h 287"/>
              <a:gd name="T86" fmla="*/ 29 w 233"/>
              <a:gd name="T87" fmla="*/ 174 h 287"/>
              <a:gd name="T88" fmla="*/ 40 w 233"/>
              <a:gd name="T89" fmla="*/ 183 h 287"/>
              <a:gd name="T90" fmla="*/ 46 w 233"/>
              <a:gd name="T91" fmla="*/ 179 h 287"/>
              <a:gd name="T92" fmla="*/ 45 w 233"/>
              <a:gd name="T93" fmla="*/ 172 h 287"/>
              <a:gd name="T94" fmla="*/ 57 w 233"/>
              <a:gd name="T95" fmla="*/ 164 h 287"/>
              <a:gd name="T96" fmla="*/ 48 w 233"/>
              <a:gd name="T97" fmla="*/ 195 h 287"/>
              <a:gd name="T98" fmla="*/ 41 w 233"/>
              <a:gd name="T99" fmla="*/ 233 h 287"/>
              <a:gd name="T100" fmla="*/ 53 w 233"/>
              <a:gd name="T101" fmla="*/ 244 h 287"/>
              <a:gd name="T102" fmla="*/ 60 w 233"/>
              <a:gd name="T103" fmla="*/ 236 h 287"/>
              <a:gd name="T104" fmla="*/ 73 w 233"/>
              <a:gd name="T105" fmla="*/ 179 h 287"/>
              <a:gd name="T106" fmla="*/ 40 w 233"/>
              <a:gd name="T107" fmla="*/ 287 h 287"/>
              <a:gd name="T108" fmla="*/ 13 w 233"/>
              <a:gd name="T109" fmla="*/ 275 h 287"/>
              <a:gd name="T110" fmla="*/ 0 w 233"/>
              <a:gd name="T111" fmla="*/ 39 h 287"/>
              <a:gd name="T112" fmla="*/ 13 w 233"/>
              <a:gd name="T113" fmla="*/ 12 h 287"/>
              <a:gd name="T114" fmla="*/ 40 w 233"/>
              <a:gd name="T11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3" h="287">
                <a:moveTo>
                  <a:pt x="164" y="0"/>
                </a:moveTo>
                <a:lnTo>
                  <a:pt x="233" y="0"/>
                </a:lnTo>
                <a:lnTo>
                  <a:pt x="233" y="14"/>
                </a:lnTo>
                <a:lnTo>
                  <a:pt x="164" y="14"/>
                </a:lnTo>
                <a:lnTo>
                  <a:pt x="164" y="0"/>
                </a:lnTo>
                <a:lnTo>
                  <a:pt x="164" y="0"/>
                </a:lnTo>
                <a:close/>
                <a:moveTo>
                  <a:pt x="164" y="50"/>
                </a:moveTo>
                <a:lnTo>
                  <a:pt x="233" y="50"/>
                </a:lnTo>
                <a:lnTo>
                  <a:pt x="233" y="248"/>
                </a:lnTo>
                <a:lnTo>
                  <a:pt x="233" y="248"/>
                </a:lnTo>
                <a:lnTo>
                  <a:pt x="232" y="256"/>
                </a:lnTo>
                <a:lnTo>
                  <a:pt x="229" y="263"/>
                </a:lnTo>
                <a:lnTo>
                  <a:pt x="226" y="270"/>
                </a:lnTo>
                <a:lnTo>
                  <a:pt x="221" y="275"/>
                </a:lnTo>
                <a:lnTo>
                  <a:pt x="216" y="280"/>
                </a:lnTo>
                <a:lnTo>
                  <a:pt x="209" y="285"/>
                </a:lnTo>
                <a:lnTo>
                  <a:pt x="202" y="286"/>
                </a:lnTo>
                <a:lnTo>
                  <a:pt x="194" y="287"/>
                </a:lnTo>
                <a:lnTo>
                  <a:pt x="164" y="287"/>
                </a:lnTo>
                <a:lnTo>
                  <a:pt x="164" y="226"/>
                </a:lnTo>
                <a:lnTo>
                  <a:pt x="164" y="226"/>
                </a:lnTo>
                <a:lnTo>
                  <a:pt x="168" y="225"/>
                </a:lnTo>
                <a:lnTo>
                  <a:pt x="168" y="225"/>
                </a:lnTo>
                <a:lnTo>
                  <a:pt x="174" y="222"/>
                </a:lnTo>
                <a:lnTo>
                  <a:pt x="179" y="218"/>
                </a:lnTo>
                <a:lnTo>
                  <a:pt x="183" y="213"/>
                </a:lnTo>
                <a:lnTo>
                  <a:pt x="187" y="207"/>
                </a:lnTo>
                <a:lnTo>
                  <a:pt x="187" y="207"/>
                </a:lnTo>
                <a:lnTo>
                  <a:pt x="191" y="199"/>
                </a:lnTo>
                <a:lnTo>
                  <a:pt x="194" y="191"/>
                </a:lnTo>
                <a:lnTo>
                  <a:pt x="195" y="183"/>
                </a:lnTo>
                <a:lnTo>
                  <a:pt x="195" y="175"/>
                </a:lnTo>
                <a:lnTo>
                  <a:pt x="195" y="175"/>
                </a:lnTo>
                <a:lnTo>
                  <a:pt x="195" y="163"/>
                </a:lnTo>
                <a:lnTo>
                  <a:pt x="194" y="157"/>
                </a:lnTo>
                <a:lnTo>
                  <a:pt x="191" y="155"/>
                </a:lnTo>
                <a:lnTo>
                  <a:pt x="189" y="151"/>
                </a:lnTo>
                <a:lnTo>
                  <a:pt x="186" y="149"/>
                </a:lnTo>
                <a:lnTo>
                  <a:pt x="182" y="148"/>
                </a:lnTo>
                <a:lnTo>
                  <a:pt x="178" y="148"/>
                </a:lnTo>
                <a:lnTo>
                  <a:pt x="178" y="148"/>
                </a:lnTo>
                <a:lnTo>
                  <a:pt x="171" y="149"/>
                </a:lnTo>
                <a:lnTo>
                  <a:pt x="164" y="152"/>
                </a:lnTo>
                <a:lnTo>
                  <a:pt x="172" y="117"/>
                </a:lnTo>
                <a:lnTo>
                  <a:pt x="164" y="118"/>
                </a:lnTo>
                <a:lnTo>
                  <a:pt x="164" y="50"/>
                </a:lnTo>
                <a:lnTo>
                  <a:pt x="164" y="50"/>
                </a:lnTo>
                <a:close/>
                <a:moveTo>
                  <a:pt x="164" y="211"/>
                </a:moveTo>
                <a:lnTo>
                  <a:pt x="164" y="211"/>
                </a:lnTo>
                <a:lnTo>
                  <a:pt x="167" y="210"/>
                </a:lnTo>
                <a:lnTo>
                  <a:pt x="170" y="207"/>
                </a:lnTo>
                <a:lnTo>
                  <a:pt x="175" y="199"/>
                </a:lnTo>
                <a:lnTo>
                  <a:pt x="175" y="199"/>
                </a:lnTo>
                <a:lnTo>
                  <a:pt x="179" y="187"/>
                </a:lnTo>
                <a:lnTo>
                  <a:pt x="180" y="175"/>
                </a:lnTo>
                <a:lnTo>
                  <a:pt x="180" y="175"/>
                </a:lnTo>
                <a:lnTo>
                  <a:pt x="179" y="165"/>
                </a:lnTo>
                <a:lnTo>
                  <a:pt x="178" y="163"/>
                </a:lnTo>
                <a:lnTo>
                  <a:pt x="175" y="160"/>
                </a:lnTo>
                <a:lnTo>
                  <a:pt x="175" y="160"/>
                </a:lnTo>
                <a:lnTo>
                  <a:pt x="172" y="159"/>
                </a:lnTo>
                <a:lnTo>
                  <a:pt x="172" y="159"/>
                </a:lnTo>
                <a:lnTo>
                  <a:pt x="167" y="159"/>
                </a:lnTo>
                <a:lnTo>
                  <a:pt x="167" y="159"/>
                </a:lnTo>
                <a:lnTo>
                  <a:pt x="164" y="160"/>
                </a:lnTo>
                <a:lnTo>
                  <a:pt x="164" y="211"/>
                </a:lnTo>
                <a:close/>
                <a:moveTo>
                  <a:pt x="133" y="0"/>
                </a:moveTo>
                <a:lnTo>
                  <a:pt x="164" y="0"/>
                </a:lnTo>
                <a:lnTo>
                  <a:pt x="164" y="14"/>
                </a:lnTo>
                <a:lnTo>
                  <a:pt x="133" y="14"/>
                </a:lnTo>
                <a:lnTo>
                  <a:pt x="133" y="0"/>
                </a:lnTo>
                <a:lnTo>
                  <a:pt x="133" y="0"/>
                </a:lnTo>
                <a:close/>
                <a:moveTo>
                  <a:pt x="133" y="50"/>
                </a:moveTo>
                <a:lnTo>
                  <a:pt x="164" y="50"/>
                </a:lnTo>
                <a:lnTo>
                  <a:pt x="164" y="118"/>
                </a:lnTo>
                <a:lnTo>
                  <a:pt x="149" y="119"/>
                </a:lnTo>
                <a:lnTo>
                  <a:pt x="133" y="192"/>
                </a:lnTo>
                <a:lnTo>
                  <a:pt x="133" y="122"/>
                </a:lnTo>
                <a:lnTo>
                  <a:pt x="136" y="111"/>
                </a:lnTo>
                <a:lnTo>
                  <a:pt x="136" y="111"/>
                </a:lnTo>
                <a:lnTo>
                  <a:pt x="133" y="110"/>
                </a:lnTo>
                <a:lnTo>
                  <a:pt x="133" y="50"/>
                </a:lnTo>
                <a:lnTo>
                  <a:pt x="133" y="50"/>
                </a:lnTo>
                <a:close/>
                <a:moveTo>
                  <a:pt x="164" y="287"/>
                </a:moveTo>
                <a:lnTo>
                  <a:pt x="133" y="287"/>
                </a:lnTo>
                <a:lnTo>
                  <a:pt x="133" y="218"/>
                </a:lnTo>
                <a:lnTo>
                  <a:pt x="133" y="218"/>
                </a:lnTo>
                <a:lnTo>
                  <a:pt x="137" y="222"/>
                </a:lnTo>
                <a:lnTo>
                  <a:pt x="137" y="222"/>
                </a:lnTo>
                <a:lnTo>
                  <a:pt x="140" y="224"/>
                </a:lnTo>
                <a:lnTo>
                  <a:pt x="143" y="226"/>
                </a:lnTo>
                <a:lnTo>
                  <a:pt x="152" y="228"/>
                </a:lnTo>
                <a:lnTo>
                  <a:pt x="152" y="228"/>
                </a:lnTo>
                <a:lnTo>
                  <a:pt x="164" y="226"/>
                </a:lnTo>
                <a:lnTo>
                  <a:pt x="164" y="287"/>
                </a:lnTo>
                <a:lnTo>
                  <a:pt x="164" y="287"/>
                </a:lnTo>
                <a:close/>
                <a:moveTo>
                  <a:pt x="164" y="160"/>
                </a:moveTo>
                <a:lnTo>
                  <a:pt x="164" y="160"/>
                </a:lnTo>
                <a:lnTo>
                  <a:pt x="163" y="161"/>
                </a:lnTo>
                <a:lnTo>
                  <a:pt x="153" y="201"/>
                </a:lnTo>
                <a:lnTo>
                  <a:pt x="153" y="201"/>
                </a:lnTo>
                <a:lnTo>
                  <a:pt x="153" y="205"/>
                </a:lnTo>
                <a:lnTo>
                  <a:pt x="153" y="205"/>
                </a:lnTo>
                <a:lnTo>
                  <a:pt x="153" y="207"/>
                </a:lnTo>
                <a:lnTo>
                  <a:pt x="156" y="210"/>
                </a:lnTo>
                <a:lnTo>
                  <a:pt x="159" y="211"/>
                </a:lnTo>
                <a:lnTo>
                  <a:pt x="161" y="211"/>
                </a:lnTo>
                <a:lnTo>
                  <a:pt x="161" y="211"/>
                </a:lnTo>
                <a:lnTo>
                  <a:pt x="164" y="211"/>
                </a:lnTo>
                <a:lnTo>
                  <a:pt x="164" y="160"/>
                </a:lnTo>
                <a:close/>
                <a:moveTo>
                  <a:pt x="96" y="0"/>
                </a:moveTo>
                <a:lnTo>
                  <a:pt x="133" y="0"/>
                </a:lnTo>
                <a:lnTo>
                  <a:pt x="133" y="14"/>
                </a:lnTo>
                <a:lnTo>
                  <a:pt x="96" y="14"/>
                </a:lnTo>
                <a:lnTo>
                  <a:pt x="96" y="0"/>
                </a:lnTo>
                <a:lnTo>
                  <a:pt x="96" y="0"/>
                </a:lnTo>
                <a:close/>
                <a:moveTo>
                  <a:pt x="96" y="50"/>
                </a:moveTo>
                <a:lnTo>
                  <a:pt x="133" y="50"/>
                </a:lnTo>
                <a:lnTo>
                  <a:pt x="133" y="110"/>
                </a:lnTo>
                <a:lnTo>
                  <a:pt x="133" y="110"/>
                </a:lnTo>
                <a:lnTo>
                  <a:pt x="124" y="109"/>
                </a:lnTo>
                <a:lnTo>
                  <a:pt x="124" y="109"/>
                </a:lnTo>
                <a:lnTo>
                  <a:pt x="117" y="110"/>
                </a:lnTo>
                <a:lnTo>
                  <a:pt x="110" y="111"/>
                </a:lnTo>
                <a:lnTo>
                  <a:pt x="103" y="115"/>
                </a:lnTo>
                <a:lnTo>
                  <a:pt x="96" y="121"/>
                </a:lnTo>
                <a:lnTo>
                  <a:pt x="96" y="50"/>
                </a:lnTo>
                <a:lnTo>
                  <a:pt x="96" y="50"/>
                </a:lnTo>
                <a:close/>
                <a:moveTo>
                  <a:pt x="133" y="287"/>
                </a:moveTo>
                <a:lnTo>
                  <a:pt x="96" y="287"/>
                </a:lnTo>
                <a:lnTo>
                  <a:pt x="96" y="226"/>
                </a:lnTo>
                <a:lnTo>
                  <a:pt x="111" y="226"/>
                </a:lnTo>
                <a:lnTo>
                  <a:pt x="133" y="122"/>
                </a:lnTo>
                <a:lnTo>
                  <a:pt x="133" y="192"/>
                </a:lnTo>
                <a:lnTo>
                  <a:pt x="132" y="198"/>
                </a:lnTo>
                <a:lnTo>
                  <a:pt x="132" y="198"/>
                </a:lnTo>
                <a:lnTo>
                  <a:pt x="132" y="207"/>
                </a:lnTo>
                <a:lnTo>
                  <a:pt x="132" y="207"/>
                </a:lnTo>
                <a:lnTo>
                  <a:pt x="132" y="213"/>
                </a:lnTo>
                <a:lnTo>
                  <a:pt x="133" y="218"/>
                </a:lnTo>
                <a:lnTo>
                  <a:pt x="133" y="287"/>
                </a:lnTo>
                <a:lnTo>
                  <a:pt x="133" y="287"/>
                </a:lnTo>
                <a:close/>
                <a:moveTo>
                  <a:pt x="96" y="186"/>
                </a:moveTo>
                <a:lnTo>
                  <a:pt x="101" y="169"/>
                </a:lnTo>
                <a:lnTo>
                  <a:pt x="101" y="169"/>
                </a:lnTo>
                <a:lnTo>
                  <a:pt x="96" y="168"/>
                </a:lnTo>
                <a:lnTo>
                  <a:pt x="96" y="186"/>
                </a:lnTo>
                <a:lnTo>
                  <a:pt x="96" y="186"/>
                </a:lnTo>
                <a:close/>
                <a:moveTo>
                  <a:pt x="96" y="160"/>
                </a:moveTo>
                <a:lnTo>
                  <a:pt x="96" y="160"/>
                </a:lnTo>
                <a:lnTo>
                  <a:pt x="102" y="163"/>
                </a:lnTo>
                <a:lnTo>
                  <a:pt x="111" y="119"/>
                </a:lnTo>
                <a:lnTo>
                  <a:pt x="111" y="119"/>
                </a:lnTo>
                <a:lnTo>
                  <a:pt x="105" y="125"/>
                </a:lnTo>
                <a:lnTo>
                  <a:pt x="96" y="133"/>
                </a:lnTo>
                <a:lnTo>
                  <a:pt x="96" y="160"/>
                </a:lnTo>
                <a:close/>
                <a:moveTo>
                  <a:pt x="82" y="0"/>
                </a:moveTo>
                <a:lnTo>
                  <a:pt x="96" y="0"/>
                </a:lnTo>
                <a:lnTo>
                  <a:pt x="96" y="14"/>
                </a:lnTo>
                <a:lnTo>
                  <a:pt x="82" y="14"/>
                </a:lnTo>
                <a:lnTo>
                  <a:pt x="82" y="0"/>
                </a:lnTo>
                <a:lnTo>
                  <a:pt x="82" y="0"/>
                </a:lnTo>
                <a:close/>
                <a:moveTo>
                  <a:pt x="82" y="50"/>
                </a:moveTo>
                <a:lnTo>
                  <a:pt x="96" y="50"/>
                </a:lnTo>
                <a:lnTo>
                  <a:pt x="96" y="121"/>
                </a:lnTo>
                <a:lnTo>
                  <a:pt x="96" y="121"/>
                </a:lnTo>
                <a:lnTo>
                  <a:pt x="96" y="122"/>
                </a:lnTo>
                <a:lnTo>
                  <a:pt x="96" y="122"/>
                </a:lnTo>
                <a:lnTo>
                  <a:pt x="82" y="137"/>
                </a:lnTo>
                <a:lnTo>
                  <a:pt x="82" y="50"/>
                </a:lnTo>
                <a:lnTo>
                  <a:pt x="82" y="50"/>
                </a:lnTo>
                <a:close/>
                <a:moveTo>
                  <a:pt x="96" y="287"/>
                </a:moveTo>
                <a:lnTo>
                  <a:pt x="82" y="287"/>
                </a:lnTo>
                <a:lnTo>
                  <a:pt x="82" y="164"/>
                </a:lnTo>
                <a:lnTo>
                  <a:pt x="82" y="164"/>
                </a:lnTo>
                <a:lnTo>
                  <a:pt x="90" y="165"/>
                </a:lnTo>
                <a:lnTo>
                  <a:pt x="96" y="168"/>
                </a:lnTo>
                <a:lnTo>
                  <a:pt x="96" y="186"/>
                </a:lnTo>
                <a:lnTo>
                  <a:pt x="88" y="226"/>
                </a:lnTo>
                <a:lnTo>
                  <a:pt x="96" y="226"/>
                </a:lnTo>
                <a:lnTo>
                  <a:pt x="96" y="287"/>
                </a:lnTo>
                <a:lnTo>
                  <a:pt x="96" y="287"/>
                </a:lnTo>
                <a:close/>
                <a:moveTo>
                  <a:pt x="96" y="133"/>
                </a:moveTo>
                <a:lnTo>
                  <a:pt x="96" y="133"/>
                </a:lnTo>
                <a:lnTo>
                  <a:pt x="90" y="144"/>
                </a:lnTo>
                <a:lnTo>
                  <a:pt x="83" y="157"/>
                </a:lnTo>
                <a:lnTo>
                  <a:pt x="83" y="157"/>
                </a:lnTo>
                <a:lnTo>
                  <a:pt x="96" y="160"/>
                </a:lnTo>
                <a:lnTo>
                  <a:pt x="96" y="133"/>
                </a:lnTo>
                <a:close/>
                <a:moveTo>
                  <a:pt x="40" y="0"/>
                </a:moveTo>
                <a:lnTo>
                  <a:pt x="82" y="0"/>
                </a:lnTo>
                <a:lnTo>
                  <a:pt x="82" y="14"/>
                </a:lnTo>
                <a:lnTo>
                  <a:pt x="36" y="14"/>
                </a:lnTo>
                <a:lnTo>
                  <a:pt x="36" y="14"/>
                </a:lnTo>
                <a:lnTo>
                  <a:pt x="27" y="15"/>
                </a:lnTo>
                <a:lnTo>
                  <a:pt x="22" y="19"/>
                </a:lnTo>
                <a:lnTo>
                  <a:pt x="18" y="25"/>
                </a:lnTo>
                <a:lnTo>
                  <a:pt x="17" y="31"/>
                </a:lnTo>
                <a:lnTo>
                  <a:pt x="17" y="31"/>
                </a:lnTo>
                <a:lnTo>
                  <a:pt x="17" y="31"/>
                </a:lnTo>
                <a:lnTo>
                  <a:pt x="18" y="39"/>
                </a:lnTo>
                <a:lnTo>
                  <a:pt x="22" y="45"/>
                </a:lnTo>
                <a:lnTo>
                  <a:pt x="27" y="49"/>
                </a:lnTo>
                <a:lnTo>
                  <a:pt x="36" y="50"/>
                </a:lnTo>
                <a:lnTo>
                  <a:pt x="82" y="50"/>
                </a:lnTo>
                <a:lnTo>
                  <a:pt x="82" y="137"/>
                </a:lnTo>
                <a:lnTo>
                  <a:pt x="82" y="137"/>
                </a:lnTo>
                <a:lnTo>
                  <a:pt x="69" y="155"/>
                </a:lnTo>
                <a:lnTo>
                  <a:pt x="69" y="155"/>
                </a:lnTo>
                <a:lnTo>
                  <a:pt x="61" y="155"/>
                </a:lnTo>
                <a:lnTo>
                  <a:pt x="61" y="155"/>
                </a:lnTo>
                <a:lnTo>
                  <a:pt x="48" y="156"/>
                </a:lnTo>
                <a:lnTo>
                  <a:pt x="42" y="157"/>
                </a:lnTo>
                <a:lnTo>
                  <a:pt x="38" y="160"/>
                </a:lnTo>
                <a:lnTo>
                  <a:pt x="38" y="160"/>
                </a:lnTo>
                <a:lnTo>
                  <a:pt x="34" y="163"/>
                </a:lnTo>
                <a:lnTo>
                  <a:pt x="31" y="167"/>
                </a:lnTo>
                <a:lnTo>
                  <a:pt x="29" y="169"/>
                </a:lnTo>
                <a:lnTo>
                  <a:pt x="29" y="174"/>
                </a:lnTo>
                <a:lnTo>
                  <a:pt x="29" y="174"/>
                </a:lnTo>
                <a:lnTo>
                  <a:pt x="29" y="178"/>
                </a:lnTo>
                <a:lnTo>
                  <a:pt x="31" y="180"/>
                </a:lnTo>
                <a:lnTo>
                  <a:pt x="31" y="180"/>
                </a:lnTo>
                <a:lnTo>
                  <a:pt x="34" y="182"/>
                </a:lnTo>
                <a:lnTo>
                  <a:pt x="40" y="183"/>
                </a:lnTo>
                <a:lnTo>
                  <a:pt x="40" y="183"/>
                </a:lnTo>
                <a:lnTo>
                  <a:pt x="42" y="183"/>
                </a:lnTo>
                <a:lnTo>
                  <a:pt x="45" y="182"/>
                </a:lnTo>
                <a:lnTo>
                  <a:pt x="45" y="182"/>
                </a:lnTo>
                <a:lnTo>
                  <a:pt x="46" y="179"/>
                </a:lnTo>
                <a:lnTo>
                  <a:pt x="48" y="178"/>
                </a:lnTo>
                <a:lnTo>
                  <a:pt x="48" y="178"/>
                </a:lnTo>
                <a:lnTo>
                  <a:pt x="46" y="174"/>
                </a:lnTo>
                <a:lnTo>
                  <a:pt x="46" y="174"/>
                </a:lnTo>
                <a:lnTo>
                  <a:pt x="45" y="172"/>
                </a:lnTo>
                <a:lnTo>
                  <a:pt x="45" y="172"/>
                </a:lnTo>
                <a:lnTo>
                  <a:pt x="48" y="168"/>
                </a:lnTo>
                <a:lnTo>
                  <a:pt x="52" y="165"/>
                </a:lnTo>
                <a:lnTo>
                  <a:pt x="52" y="165"/>
                </a:lnTo>
                <a:lnTo>
                  <a:pt x="57" y="164"/>
                </a:lnTo>
                <a:lnTo>
                  <a:pt x="64" y="164"/>
                </a:lnTo>
                <a:lnTo>
                  <a:pt x="64" y="164"/>
                </a:lnTo>
                <a:lnTo>
                  <a:pt x="54" y="182"/>
                </a:lnTo>
                <a:lnTo>
                  <a:pt x="54" y="182"/>
                </a:lnTo>
                <a:lnTo>
                  <a:pt x="48" y="195"/>
                </a:lnTo>
                <a:lnTo>
                  <a:pt x="44" y="207"/>
                </a:lnTo>
                <a:lnTo>
                  <a:pt x="41" y="218"/>
                </a:lnTo>
                <a:lnTo>
                  <a:pt x="41" y="228"/>
                </a:lnTo>
                <a:lnTo>
                  <a:pt x="41" y="228"/>
                </a:lnTo>
                <a:lnTo>
                  <a:pt x="41" y="233"/>
                </a:lnTo>
                <a:lnTo>
                  <a:pt x="42" y="237"/>
                </a:lnTo>
                <a:lnTo>
                  <a:pt x="45" y="240"/>
                </a:lnTo>
                <a:lnTo>
                  <a:pt x="49" y="243"/>
                </a:lnTo>
                <a:lnTo>
                  <a:pt x="49" y="243"/>
                </a:lnTo>
                <a:lnTo>
                  <a:pt x="53" y="244"/>
                </a:lnTo>
                <a:lnTo>
                  <a:pt x="61" y="244"/>
                </a:lnTo>
                <a:lnTo>
                  <a:pt x="61" y="244"/>
                </a:lnTo>
                <a:lnTo>
                  <a:pt x="60" y="240"/>
                </a:lnTo>
                <a:lnTo>
                  <a:pt x="60" y="236"/>
                </a:lnTo>
                <a:lnTo>
                  <a:pt x="60" y="236"/>
                </a:lnTo>
                <a:lnTo>
                  <a:pt x="61" y="221"/>
                </a:lnTo>
                <a:lnTo>
                  <a:pt x="61" y="221"/>
                </a:lnTo>
                <a:lnTo>
                  <a:pt x="64" y="207"/>
                </a:lnTo>
                <a:lnTo>
                  <a:pt x="68" y="194"/>
                </a:lnTo>
                <a:lnTo>
                  <a:pt x="73" y="179"/>
                </a:lnTo>
                <a:lnTo>
                  <a:pt x="80" y="164"/>
                </a:lnTo>
                <a:lnTo>
                  <a:pt x="80" y="164"/>
                </a:lnTo>
                <a:lnTo>
                  <a:pt x="82" y="164"/>
                </a:lnTo>
                <a:lnTo>
                  <a:pt x="82" y="287"/>
                </a:lnTo>
                <a:lnTo>
                  <a:pt x="40" y="287"/>
                </a:lnTo>
                <a:lnTo>
                  <a:pt x="40" y="287"/>
                </a:lnTo>
                <a:lnTo>
                  <a:pt x="31" y="286"/>
                </a:lnTo>
                <a:lnTo>
                  <a:pt x="25" y="285"/>
                </a:lnTo>
                <a:lnTo>
                  <a:pt x="18" y="280"/>
                </a:lnTo>
                <a:lnTo>
                  <a:pt x="13" y="275"/>
                </a:lnTo>
                <a:lnTo>
                  <a:pt x="7" y="270"/>
                </a:lnTo>
                <a:lnTo>
                  <a:pt x="4" y="263"/>
                </a:lnTo>
                <a:lnTo>
                  <a:pt x="2" y="256"/>
                </a:lnTo>
                <a:lnTo>
                  <a:pt x="0" y="248"/>
                </a:lnTo>
                <a:lnTo>
                  <a:pt x="0" y="39"/>
                </a:lnTo>
                <a:lnTo>
                  <a:pt x="0" y="39"/>
                </a:lnTo>
                <a:lnTo>
                  <a:pt x="2" y="31"/>
                </a:lnTo>
                <a:lnTo>
                  <a:pt x="4" y="25"/>
                </a:lnTo>
                <a:lnTo>
                  <a:pt x="7" y="18"/>
                </a:lnTo>
                <a:lnTo>
                  <a:pt x="13" y="12"/>
                </a:lnTo>
                <a:lnTo>
                  <a:pt x="18" y="7"/>
                </a:lnTo>
                <a:lnTo>
                  <a:pt x="25" y="4"/>
                </a:lnTo>
                <a:lnTo>
                  <a:pt x="31" y="2"/>
                </a:lnTo>
                <a:lnTo>
                  <a:pt x="40" y="0"/>
                </a:lnTo>
                <a:lnTo>
                  <a:pt x="40" y="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2" name="Freeform 171"/>
          <p:cNvSpPr>
            <a:spLocks noEditPoints="1"/>
          </p:cNvSpPr>
          <p:nvPr/>
        </p:nvSpPr>
        <p:spPr bwMode="auto">
          <a:xfrm>
            <a:off x="1212727" y="2176596"/>
            <a:ext cx="311160" cy="312901"/>
          </a:xfrm>
          <a:custGeom>
            <a:avLst/>
            <a:gdLst>
              <a:gd name="T0" fmla="*/ 337 w 354"/>
              <a:gd name="T1" fmla="*/ 299 h 356"/>
              <a:gd name="T2" fmla="*/ 352 w 354"/>
              <a:gd name="T3" fmla="*/ 91 h 356"/>
              <a:gd name="T4" fmla="*/ 339 w 354"/>
              <a:gd name="T5" fmla="*/ 154 h 356"/>
              <a:gd name="T6" fmla="*/ 333 w 354"/>
              <a:gd name="T7" fmla="*/ 150 h 356"/>
              <a:gd name="T8" fmla="*/ 333 w 354"/>
              <a:gd name="T9" fmla="*/ 206 h 356"/>
              <a:gd name="T10" fmla="*/ 289 w 354"/>
              <a:gd name="T11" fmla="*/ 221 h 356"/>
              <a:gd name="T12" fmla="*/ 306 w 354"/>
              <a:gd name="T13" fmla="*/ 244 h 356"/>
              <a:gd name="T14" fmla="*/ 283 w 354"/>
              <a:gd name="T15" fmla="*/ 267 h 356"/>
              <a:gd name="T16" fmla="*/ 306 w 354"/>
              <a:gd name="T17" fmla="*/ 338 h 356"/>
              <a:gd name="T18" fmla="*/ 283 w 354"/>
              <a:gd name="T19" fmla="*/ 59 h 356"/>
              <a:gd name="T20" fmla="*/ 317 w 354"/>
              <a:gd name="T21" fmla="*/ 59 h 356"/>
              <a:gd name="T22" fmla="*/ 271 w 354"/>
              <a:gd name="T23" fmla="*/ 47 h 356"/>
              <a:gd name="T24" fmla="*/ 263 w 354"/>
              <a:gd name="T25" fmla="*/ 12 h 356"/>
              <a:gd name="T26" fmla="*/ 272 w 354"/>
              <a:gd name="T27" fmla="*/ 223 h 356"/>
              <a:gd name="T28" fmla="*/ 283 w 354"/>
              <a:gd name="T29" fmla="*/ 68 h 356"/>
              <a:gd name="T30" fmla="*/ 272 w 354"/>
              <a:gd name="T31" fmla="*/ 264 h 356"/>
              <a:gd name="T32" fmla="*/ 274 w 354"/>
              <a:gd name="T33" fmla="*/ 356 h 356"/>
              <a:gd name="T34" fmla="*/ 263 w 354"/>
              <a:gd name="T35" fmla="*/ 28 h 356"/>
              <a:gd name="T36" fmla="*/ 259 w 354"/>
              <a:gd name="T37" fmla="*/ 50 h 356"/>
              <a:gd name="T38" fmla="*/ 236 w 354"/>
              <a:gd name="T39" fmla="*/ 50 h 356"/>
              <a:gd name="T40" fmla="*/ 230 w 354"/>
              <a:gd name="T41" fmla="*/ 28 h 356"/>
              <a:gd name="T42" fmla="*/ 263 w 354"/>
              <a:gd name="T43" fmla="*/ 68 h 356"/>
              <a:gd name="T44" fmla="*/ 263 w 354"/>
              <a:gd name="T45" fmla="*/ 231 h 356"/>
              <a:gd name="T46" fmla="*/ 228 w 354"/>
              <a:gd name="T47" fmla="*/ 269 h 356"/>
              <a:gd name="T48" fmla="*/ 228 w 354"/>
              <a:gd name="T49" fmla="*/ 216 h 356"/>
              <a:gd name="T50" fmla="*/ 263 w 354"/>
              <a:gd name="T51" fmla="*/ 348 h 356"/>
              <a:gd name="T52" fmla="*/ 228 w 354"/>
              <a:gd name="T53" fmla="*/ 28 h 356"/>
              <a:gd name="T54" fmla="*/ 225 w 354"/>
              <a:gd name="T55" fmla="*/ 49 h 356"/>
              <a:gd name="T56" fmla="*/ 228 w 354"/>
              <a:gd name="T57" fmla="*/ 4 h 356"/>
              <a:gd name="T58" fmla="*/ 179 w 354"/>
              <a:gd name="T59" fmla="*/ 68 h 356"/>
              <a:gd name="T60" fmla="*/ 228 w 354"/>
              <a:gd name="T61" fmla="*/ 216 h 356"/>
              <a:gd name="T62" fmla="*/ 228 w 354"/>
              <a:gd name="T63" fmla="*/ 299 h 356"/>
              <a:gd name="T64" fmla="*/ 133 w 354"/>
              <a:gd name="T65" fmla="*/ 43 h 356"/>
              <a:gd name="T66" fmla="*/ 126 w 354"/>
              <a:gd name="T67" fmla="*/ 4 h 356"/>
              <a:gd name="T68" fmla="*/ 179 w 354"/>
              <a:gd name="T69" fmla="*/ 68 h 356"/>
              <a:gd name="T70" fmla="*/ 179 w 354"/>
              <a:gd name="T71" fmla="*/ 242 h 356"/>
              <a:gd name="T72" fmla="*/ 171 w 354"/>
              <a:gd name="T73" fmla="*/ 162 h 356"/>
              <a:gd name="T74" fmla="*/ 115 w 354"/>
              <a:gd name="T75" fmla="*/ 31 h 356"/>
              <a:gd name="T76" fmla="*/ 123 w 354"/>
              <a:gd name="T77" fmla="*/ 50 h 356"/>
              <a:gd name="T78" fmla="*/ 100 w 354"/>
              <a:gd name="T79" fmla="*/ 43 h 356"/>
              <a:gd name="T80" fmla="*/ 90 w 354"/>
              <a:gd name="T81" fmla="*/ 12 h 356"/>
              <a:gd name="T82" fmla="*/ 126 w 354"/>
              <a:gd name="T83" fmla="*/ 96 h 356"/>
              <a:gd name="T84" fmla="*/ 90 w 354"/>
              <a:gd name="T85" fmla="*/ 256 h 356"/>
              <a:gd name="T86" fmla="*/ 126 w 354"/>
              <a:gd name="T87" fmla="*/ 162 h 356"/>
              <a:gd name="T88" fmla="*/ 90 w 354"/>
              <a:gd name="T89" fmla="*/ 348 h 356"/>
              <a:gd name="T90" fmla="*/ 79 w 354"/>
              <a:gd name="T91" fmla="*/ 39 h 356"/>
              <a:gd name="T92" fmla="*/ 71 w 354"/>
              <a:gd name="T93" fmla="*/ 20 h 356"/>
              <a:gd name="T94" fmla="*/ 90 w 354"/>
              <a:gd name="T95" fmla="*/ 162 h 356"/>
              <a:gd name="T96" fmla="*/ 90 w 354"/>
              <a:gd name="T97" fmla="*/ 68 h 356"/>
              <a:gd name="T98" fmla="*/ 81 w 354"/>
              <a:gd name="T99" fmla="*/ 264 h 356"/>
              <a:gd name="T100" fmla="*/ 84 w 354"/>
              <a:gd name="T101" fmla="*/ 353 h 356"/>
              <a:gd name="T102" fmla="*/ 37 w 354"/>
              <a:gd name="T103" fmla="*/ 59 h 356"/>
              <a:gd name="T104" fmla="*/ 71 w 354"/>
              <a:gd name="T105" fmla="*/ 20 h 356"/>
              <a:gd name="T106" fmla="*/ 54 w 354"/>
              <a:gd name="T107" fmla="*/ 227 h 356"/>
              <a:gd name="T108" fmla="*/ 50 w 354"/>
              <a:gd name="T109" fmla="*/ 257 h 356"/>
              <a:gd name="T110" fmla="*/ 16 w 354"/>
              <a:gd name="T111" fmla="*/ 299 h 356"/>
              <a:gd name="T112" fmla="*/ 71 w 354"/>
              <a:gd name="T113" fmla="*/ 68 h 356"/>
              <a:gd name="T114" fmla="*/ 49 w 354"/>
              <a:gd name="T115" fmla="*/ 345 h 356"/>
              <a:gd name="T116" fmla="*/ 20 w 354"/>
              <a:gd name="T117" fmla="*/ 150 h 356"/>
              <a:gd name="T118" fmla="*/ 16 w 354"/>
              <a:gd name="T119" fmla="*/ 154 h 356"/>
              <a:gd name="T120" fmla="*/ 0 w 354"/>
              <a:gd name="T121" fmla="*/ 95 h 356"/>
              <a:gd name="T122" fmla="*/ 16 w 354"/>
              <a:gd name="T123" fmla="*/ 96 h 356"/>
              <a:gd name="T124" fmla="*/ 16 w 354"/>
              <a:gd name="T125" fmla="*/ 21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4" h="356">
                <a:moveTo>
                  <a:pt x="337" y="299"/>
                </a:moveTo>
                <a:lnTo>
                  <a:pt x="337" y="210"/>
                </a:lnTo>
                <a:lnTo>
                  <a:pt x="337" y="210"/>
                </a:lnTo>
                <a:lnTo>
                  <a:pt x="340" y="215"/>
                </a:lnTo>
                <a:lnTo>
                  <a:pt x="341" y="222"/>
                </a:lnTo>
                <a:lnTo>
                  <a:pt x="341" y="299"/>
                </a:lnTo>
                <a:lnTo>
                  <a:pt x="337" y="299"/>
                </a:lnTo>
                <a:lnTo>
                  <a:pt x="337" y="299"/>
                </a:lnTo>
                <a:close/>
                <a:moveTo>
                  <a:pt x="337" y="154"/>
                </a:moveTo>
                <a:lnTo>
                  <a:pt x="337" y="96"/>
                </a:lnTo>
                <a:lnTo>
                  <a:pt x="337" y="96"/>
                </a:lnTo>
                <a:lnTo>
                  <a:pt x="339" y="95"/>
                </a:lnTo>
                <a:lnTo>
                  <a:pt x="348" y="91"/>
                </a:lnTo>
                <a:lnTo>
                  <a:pt x="348" y="91"/>
                </a:lnTo>
                <a:lnTo>
                  <a:pt x="350" y="91"/>
                </a:lnTo>
                <a:lnTo>
                  <a:pt x="352" y="91"/>
                </a:lnTo>
                <a:lnTo>
                  <a:pt x="354" y="93"/>
                </a:lnTo>
                <a:lnTo>
                  <a:pt x="354" y="95"/>
                </a:lnTo>
                <a:lnTo>
                  <a:pt x="354" y="142"/>
                </a:lnTo>
                <a:lnTo>
                  <a:pt x="354" y="142"/>
                </a:lnTo>
                <a:lnTo>
                  <a:pt x="352" y="147"/>
                </a:lnTo>
                <a:lnTo>
                  <a:pt x="350" y="149"/>
                </a:lnTo>
                <a:lnTo>
                  <a:pt x="348" y="150"/>
                </a:lnTo>
                <a:lnTo>
                  <a:pt x="339" y="154"/>
                </a:lnTo>
                <a:lnTo>
                  <a:pt x="339" y="154"/>
                </a:lnTo>
                <a:lnTo>
                  <a:pt x="337" y="154"/>
                </a:lnTo>
                <a:lnTo>
                  <a:pt x="337" y="154"/>
                </a:lnTo>
                <a:close/>
                <a:moveTo>
                  <a:pt x="337" y="96"/>
                </a:moveTo>
                <a:lnTo>
                  <a:pt x="337" y="154"/>
                </a:lnTo>
                <a:lnTo>
                  <a:pt x="337" y="154"/>
                </a:lnTo>
                <a:lnTo>
                  <a:pt x="335" y="153"/>
                </a:lnTo>
                <a:lnTo>
                  <a:pt x="333" y="150"/>
                </a:lnTo>
                <a:lnTo>
                  <a:pt x="333" y="103"/>
                </a:lnTo>
                <a:lnTo>
                  <a:pt x="333" y="103"/>
                </a:lnTo>
                <a:lnTo>
                  <a:pt x="335" y="99"/>
                </a:lnTo>
                <a:lnTo>
                  <a:pt x="337" y="96"/>
                </a:lnTo>
                <a:lnTo>
                  <a:pt x="337" y="96"/>
                </a:lnTo>
                <a:close/>
                <a:moveTo>
                  <a:pt x="337" y="210"/>
                </a:moveTo>
                <a:lnTo>
                  <a:pt x="337" y="210"/>
                </a:lnTo>
                <a:lnTo>
                  <a:pt x="333" y="206"/>
                </a:lnTo>
                <a:lnTo>
                  <a:pt x="329" y="202"/>
                </a:lnTo>
                <a:lnTo>
                  <a:pt x="324" y="199"/>
                </a:lnTo>
                <a:lnTo>
                  <a:pt x="317" y="199"/>
                </a:lnTo>
                <a:lnTo>
                  <a:pt x="317" y="68"/>
                </a:lnTo>
                <a:lnTo>
                  <a:pt x="283" y="68"/>
                </a:lnTo>
                <a:lnTo>
                  <a:pt x="283" y="221"/>
                </a:lnTo>
                <a:lnTo>
                  <a:pt x="283" y="221"/>
                </a:lnTo>
                <a:lnTo>
                  <a:pt x="289" y="221"/>
                </a:lnTo>
                <a:lnTo>
                  <a:pt x="293" y="222"/>
                </a:lnTo>
                <a:lnTo>
                  <a:pt x="297" y="225"/>
                </a:lnTo>
                <a:lnTo>
                  <a:pt x="299" y="227"/>
                </a:lnTo>
                <a:lnTo>
                  <a:pt x="302" y="230"/>
                </a:lnTo>
                <a:lnTo>
                  <a:pt x="305" y="234"/>
                </a:lnTo>
                <a:lnTo>
                  <a:pt x="306" y="239"/>
                </a:lnTo>
                <a:lnTo>
                  <a:pt x="306" y="244"/>
                </a:lnTo>
                <a:lnTo>
                  <a:pt x="306" y="244"/>
                </a:lnTo>
                <a:lnTo>
                  <a:pt x="306" y="248"/>
                </a:lnTo>
                <a:lnTo>
                  <a:pt x="305" y="253"/>
                </a:lnTo>
                <a:lnTo>
                  <a:pt x="302" y="257"/>
                </a:lnTo>
                <a:lnTo>
                  <a:pt x="299" y="260"/>
                </a:lnTo>
                <a:lnTo>
                  <a:pt x="297" y="262"/>
                </a:lnTo>
                <a:lnTo>
                  <a:pt x="293" y="265"/>
                </a:lnTo>
                <a:lnTo>
                  <a:pt x="289" y="267"/>
                </a:lnTo>
                <a:lnTo>
                  <a:pt x="283" y="267"/>
                </a:lnTo>
                <a:lnTo>
                  <a:pt x="283" y="299"/>
                </a:lnTo>
                <a:lnTo>
                  <a:pt x="337" y="299"/>
                </a:lnTo>
                <a:lnTo>
                  <a:pt x="337" y="210"/>
                </a:lnTo>
                <a:lnTo>
                  <a:pt x="337" y="210"/>
                </a:lnTo>
                <a:close/>
                <a:moveTo>
                  <a:pt x="283" y="356"/>
                </a:moveTo>
                <a:lnTo>
                  <a:pt x="283" y="314"/>
                </a:lnTo>
                <a:lnTo>
                  <a:pt x="306" y="314"/>
                </a:lnTo>
                <a:lnTo>
                  <a:pt x="306" y="338"/>
                </a:lnTo>
                <a:lnTo>
                  <a:pt x="306" y="338"/>
                </a:lnTo>
                <a:lnTo>
                  <a:pt x="305" y="345"/>
                </a:lnTo>
                <a:lnTo>
                  <a:pt x="301" y="350"/>
                </a:lnTo>
                <a:lnTo>
                  <a:pt x="295" y="355"/>
                </a:lnTo>
                <a:lnTo>
                  <a:pt x="289" y="356"/>
                </a:lnTo>
                <a:lnTo>
                  <a:pt x="283" y="356"/>
                </a:lnTo>
                <a:lnTo>
                  <a:pt x="283" y="356"/>
                </a:lnTo>
                <a:close/>
                <a:moveTo>
                  <a:pt x="283" y="59"/>
                </a:moveTo>
                <a:lnTo>
                  <a:pt x="283" y="20"/>
                </a:lnTo>
                <a:lnTo>
                  <a:pt x="283" y="20"/>
                </a:lnTo>
                <a:lnTo>
                  <a:pt x="298" y="30"/>
                </a:lnTo>
                <a:lnTo>
                  <a:pt x="309" y="38"/>
                </a:lnTo>
                <a:lnTo>
                  <a:pt x="313" y="43"/>
                </a:lnTo>
                <a:lnTo>
                  <a:pt x="316" y="49"/>
                </a:lnTo>
                <a:lnTo>
                  <a:pt x="317" y="54"/>
                </a:lnTo>
                <a:lnTo>
                  <a:pt x="317" y="59"/>
                </a:lnTo>
                <a:lnTo>
                  <a:pt x="283" y="59"/>
                </a:lnTo>
                <a:close/>
                <a:moveTo>
                  <a:pt x="283" y="20"/>
                </a:moveTo>
                <a:lnTo>
                  <a:pt x="283" y="59"/>
                </a:lnTo>
                <a:lnTo>
                  <a:pt x="263" y="59"/>
                </a:lnTo>
                <a:lnTo>
                  <a:pt x="263" y="50"/>
                </a:lnTo>
                <a:lnTo>
                  <a:pt x="263" y="50"/>
                </a:lnTo>
                <a:lnTo>
                  <a:pt x="268" y="50"/>
                </a:lnTo>
                <a:lnTo>
                  <a:pt x="271" y="47"/>
                </a:lnTo>
                <a:lnTo>
                  <a:pt x="274" y="43"/>
                </a:lnTo>
                <a:lnTo>
                  <a:pt x="275" y="39"/>
                </a:lnTo>
                <a:lnTo>
                  <a:pt x="275" y="39"/>
                </a:lnTo>
                <a:lnTo>
                  <a:pt x="274" y="35"/>
                </a:lnTo>
                <a:lnTo>
                  <a:pt x="271" y="31"/>
                </a:lnTo>
                <a:lnTo>
                  <a:pt x="268" y="28"/>
                </a:lnTo>
                <a:lnTo>
                  <a:pt x="263" y="28"/>
                </a:lnTo>
                <a:lnTo>
                  <a:pt x="263" y="12"/>
                </a:lnTo>
                <a:lnTo>
                  <a:pt x="263" y="12"/>
                </a:lnTo>
                <a:lnTo>
                  <a:pt x="283" y="20"/>
                </a:lnTo>
                <a:lnTo>
                  <a:pt x="283" y="20"/>
                </a:lnTo>
                <a:close/>
                <a:moveTo>
                  <a:pt x="283" y="68"/>
                </a:moveTo>
                <a:lnTo>
                  <a:pt x="283" y="221"/>
                </a:lnTo>
                <a:lnTo>
                  <a:pt x="283" y="221"/>
                </a:lnTo>
                <a:lnTo>
                  <a:pt x="278" y="221"/>
                </a:lnTo>
                <a:lnTo>
                  <a:pt x="272" y="223"/>
                </a:lnTo>
                <a:lnTo>
                  <a:pt x="267" y="227"/>
                </a:lnTo>
                <a:lnTo>
                  <a:pt x="263" y="231"/>
                </a:lnTo>
                <a:lnTo>
                  <a:pt x="263" y="162"/>
                </a:lnTo>
                <a:lnTo>
                  <a:pt x="272" y="162"/>
                </a:lnTo>
                <a:lnTo>
                  <a:pt x="272" y="96"/>
                </a:lnTo>
                <a:lnTo>
                  <a:pt x="263" y="96"/>
                </a:lnTo>
                <a:lnTo>
                  <a:pt x="263" y="68"/>
                </a:lnTo>
                <a:lnTo>
                  <a:pt x="283" y="68"/>
                </a:lnTo>
                <a:lnTo>
                  <a:pt x="283" y="68"/>
                </a:lnTo>
                <a:close/>
                <a:moveTo>
                  <a:pt x="283" y="267"/>
                </a:moveTo>
                <a:lnTo>
                  <a:pt x="283" y="299"/>
                </a:lnTo>
                <a:lnTo>
                  <a:pt x="263" y="299"/>
                </a:lnTo>
                <a:lnTo>
                  <a:pt x="263" y="256"/>
                </a:lnTo>
                <a:lnTo>
                  <a:pt x="263" y="256"/>
                </a:lnTo>
                <a:lnTo>
                  <a:pt x="267" y="260"/>
                </a:lnTo>
                <a:lnTo>
                  <a:pt x="272" y="264"/>
                </a:lnTo>
                <a:lnTo>
                  <a:pt x="278" y="267"/>
                </a:lnTo>
                <a:lnTo>
                  <a:pt x="283" y="267"/>
                </a:lnTo>
                <a:lnTo>
                  <a:pt x="283" y="267"/>
                </a:lnTo>
                <a:close/>
                <a:moveTo>
                  <a:pt x="283" y="314"/>
                </a:moveTo>
                <a:lnTo>
                  <a:pt x="283" y="356"/>
                </a:lnTo>
                <a:lnTo>
                  <a:pt x="278" y="356"/>
                </a:lnTo>
                <a:lnTo>
                  <a:pt x="278" y="356"/>
                </a:lnTo>
                <a:lnTo>
                  <a:pt x="274" y="356"/>
                </a:lnTo>
                <a:lnTo>
                  <a:pt x="270" y="353"/>
                </a:lnTo>
                <a:lnTo>
                  <a:pt x="267" y="352"/>
                </a:lnTo>
                <a:lnTo>
                  <a:pt x="263" y="348"/>
                </a:lnTo>
                <a:lnTo>
                  <a:pt x="263" y="314"/>
                </a:lnTo>
                <a:lnTo>
                  <a:pt x="283" y="314"/>
                </a:lnTo>
                <a:close/>
                <a:moveTo>
                  <a:pt x="263" y="12"/>
                </a:moveTo>
                <a:lnTo>
                  <a:pt x="263" y="28"/>
                </a:lnTo>
                <a:lnTo>
                  <a:pt x="263" y="28"/>
                </a:lnTo>
                <a:lnTo>
                  <a:pt x="259" y="28"/>
                </a:lnTo>
                <a:lnTo>
                  <a:pt x="256" y="31"/>
                </a:lnTo>
                <a:lnTo>
                  <a:pt x="253" y="35"/>
                </a:lnTo>
                <a:lnTo>
                  <a:pt x="252" y="39"/>
                </a:lnTo>
                <a:lnTo>
                  <a:pt x="252" y="39"/>
                </a:lnTo>
                <a:lnTo>
                  <a:pt x="253" y="43"/>
                </a:lnTo>
                <a:lnTo>
                  <a:pt x="256" y="47"/>
                </a:lnTo>
                <a:lnTo>
                  <a:pt x="259" y="50"/>
                </a:lnTo>
                <a:lnTo>
                  <a:pt x="263" y="50"/>
                </a:lnTo>
                <a:lnTo>
                  <a:pt x="263" y="59"/>
                </a:lnTo>
                <a:lnTo>
                  <a:pt x="228" y="59"/>
                </a:lnTo>
                <a:lnTo>
                  <a:pt x="228" y="50"/>
                </a:lnTo>
                <a:lnTo>
                  <a:pt x="228" y="50"/>
                </a:lnTo>
                <a:lnTo>
                  <a:pt x="230" y="50"/>
                </a:lnTo>
                <a:lnTo>
                  <a:pt x="230" y="50"/>
                </a:lnTo>
                <a:lnTo>
                  <a:pt x="236" y="50"/>
                </a:lnTo>
                <a:lnTo>
                  <a:pt x="238" y="47"/>
                </a:lnTo>
                <a:lnTo>
                  <a:pt x="241" y="43"/>
                </a:lnTo>
                <a:lnTo>
                  <a:pt x="243" y="39"/>
                </a:lnTo>
                <a:lnTo>
                  <a:pt x="243" y="39"/>
                </a:lnTo>
                <a:lnTo>
                  <a:pt x="241" y="35"/>
                </a:lnTo>
                <a:lnTo>
                  <a:pt x="238" y="31"/>
                </a:lnTo>
                <a:lnTo>
                  <a:pt x="236" y="28"/>
                </a:lnTo>
                <a:lnTo>
                  <a:pt x="230" y="28"/>
                </a:lnTo>
                <a:lnTo>
                  <a:pt x="230" y="28"/>
                </a:lnTo>
                <a:lnTo>
                  <a:pt x="228" y="28"/>
                </a:lnTo>
                <a:lnTo>
                  <a:pt x="228" y="4"/>
                </a:lnTo>
                <a:lnTo>
                  <a:pt x="228" y="4"/>
                </a:lnTo>
                <a:lnTo>
                  <a:pt x="247" y="8"/>
                </a:lnTo>
                <a:lnTo>
                  <a:pt x="263" y="12"/>
                </a:lnTo>
                <a:lnTo>
                  <a:pt x="263" y="12"/>
                </a:lnTo>
                <a:close/>
                <a:moveTo>
                  <a:pt x="263" y="68"/>
                </a:moveTo>
                <a:lnTo>
                  <a:pt x="263" y="96"/>
                </a:lnTo>
                <a:lnTo>
                  <a:pt x="228" y="96"/>
                </a:lnTo>
                <a:lnTo>
                  <a:pt x="228" y="68"/>
                </a:lnTo>
                <a:lnTo>
                  <a:pt x="263" y="68"/>
                </a:lnTo>
                <a:lnTo>
                  <a:pt x="263" y="68"/>
                </a:lnTo>
                <a:close/>
                <a:moveTo>
                  <a:pt x="263" y="162"/>
                </a:moveTo>
                <a:lnTo>
                  <a:pt x="263" y="231"/>
                </a:lnTo>
                <a:lnTo>
                  <a:pt x="263" y="231"/>
                </a:lnTo>
                <a:lnTo>
                  <a:pt x="262" y="237"/>
                </a:lnTo>
                <a:lnTo>
                  <a:pt x="260" y="244"/>
                </a:lnTo>
                <a:lnTo>
                  <a:pt x="260" y="244"/>
                </a:lnTo>
                <a:lnTo>
                  <a:pt x="262" y="250"/>
                </a:lnTo>
                <a:lnTo>
                  <a:pt x="263" y="256"/>
                </a:lnTo>
                <a:lnTo>
                  <a:pt x="263" y="299"/>
                </a:lnTo>
                <a:lnTo>
                  <a:pt x="228" y="299"/>
                </a:lnTo>
                <a:lnTo>
                  <a:pt x="228" y="269"/>
                </a:lnTo>
                <a:lnTo>
                  <a:pt x="229" y="269"/>
                </a:lnTo>
                <a:lnTo>
                  <a:pt x="229" y="253"/>
                </a:lnTo>
                <a:lnTo>
                  <a:pt x="228" y="253"/>
                </a:lnTo>
                <a:lnTo>
                  <a:pt x="228" y="242"/>
                </a:lnTo>
                <a:lnTo>
                  <a:pt x="229" y="242"/>
                </a:lnTo>
                <a:lnTo>
                  <a:pt x="229" y="227"/>
                </a:lnTo>
                <a:lnTo>
                  <a:pt x="228" y="227"/>
                </a:lnTo>
                <a:lnTo>
                  <a:pt x="228" y="216"/>
                </a:lnTo>
                <a:lnTo>
                  <a:pt x="229" y="216"/>
                </a:lnTo>
                <a:lnTo>
                  <a:pt x="229" y="200"/>
                </a:lnTo>
                <a:lnTo>
                  <a:pt x="228" y="200"/>
                </a:lnTo>
                <a:lnTo>
                  <a:pt x="228" y="162"/>
                </a:lnTo>
                <a:lnTo>
                  <a:pt x="263" y="162"/>
                </a:lnTo>
                <a:lnTo>
                  <a:pt x="263" y="162"/>
                </a:lnTo>
                <a:close/>
                <a:moveTo>
                  <a:pt x="263" y="314"/>
                </a:moveTo>
                <a:lnTo>
                  <a:pt x="263" y="348"/>
                </a:lnTo>
                <a:lnTo>
                  <a:pt x="263" y="348"/>
                </a:lnTo>
                <a:lnTo>
                  <a:pt x="262" y="344"/>
                </a:lnTo>
                <a:lnTo>
                  <a:pt x="260" y="338"/>
                </a:lnTo>
                <a:lnTo>
                  <a:pt x="260" y="314"/>
                </a:lnTo>
                <a:lnTo>
                  <a:pt x="263" y="314"/>
                </a:lnTo>
                <a:close/>
                <a:moveTo>
                  <a:pt x="228" y="4"/>
                </a:moveTo>
                <a:lnTo>
                  <a:pt x="228" y="28"/>
                </a:lnTo>
                <a:lnTo>
                  <a:pt x="228" y="28"/>
                </a:lnTo>
                <a:lnTo>
                  <a:pt x="225" y="30"/>
                </a:lnTo>
                <a:lnTo>
                  <a:pt x="222" y="32"/>
                </a:lnTo>
                <a:lnTo>
                  <a:pt x="221" y="35"/>
                </a:lnTo>
                <a:lnTo>
                  <a:pt x="220" y="39"/>
                </a:lnTo>
                <a:lnTo>
                  <a:pt x="220" y="39"/>
                </a:lnTo>
                <a:lnTo>
                  <a:pt x="221" y="43"/>
                </a:lnTo>
                <a:lnTo>
                  <a:pt x="222" y="46"/>
                </a:lnTo>
                <a:lnTo>
                  <a:pt x="225" y="49"/>
                </a:lnTo>
                <a:lnTo>
                  <a:pt x="228" y="50"/>
                </a:lnTo>
                <a:lnTo>
                  <a:pt x="228" y="59"/>
                </a:lnTo>
                <a:lnTo>
                  <a:pt x="179" y="59"/>
                </a:lnTo>
                <a:lnTo>
                  <a:pt x="179" y="0"/>
                </a:lnTo>
                <a:lnTo>
                  <a:pt x="179" y="0"/>
                </a:lnTo>
                <a:lnTo>
                  <a:pt x="203" y="1"/>
                </a:lnTo>
                <a:lnTo>
                  <a:pt x="228" y="4"/>
                </a:lnTo>
                <a:lnTo>
                  <a:pt x="228" y="4"/>
                </a:lnTo>
                <a:close/>
                <a:moveTo>
                  <a:pt x="228" y="68"/>
                </a:moveTo>
                <a:lnTo>
                  <a:pt x="228" y="96"/>
                </a:lnTo>
                <a:lnTo>
                  <a:pt x="183" y="96"/>
                </a:lnTo>
                <a:lnTo>
                  <a:pt x="183" y="162"/>
                </a:lnTo>
                <a:lnTo>
                  <a:pt x="228" y="162"/>
                </a:lnTo>
                <a:lnTo>
                  <a:pt x="228" y="200"/>
                </a:lnTo>
                <a:lnTo>
                  <a:pt x="179" y="200"/>
                </a:lnTo>
                <a:lnTo>
                  <a:pt x="179" y="68"/>
                </a:lnTo>
                <a:lnTo>
                  <a:pt x="228" y="68"/>
                </a:lnTo>
                <a:lnTo>
                  <a:pt x="228" y="68"/>
                </a:lnTo>
                <a:close/>
                <a:moveTo>
                  <a:pt x="228" y="216"/>
                </a:moveTo>
                <a:lnTo>
                  <a:pt x="228" y="227"/>
                </a:lnTo>
                <a:lnTo>
                  <a:pt x="179" y="227"/>
                </a:lnTo>
                <a:lnTo>
                  <a:pt x="179" y="216"/>
                </a:lnTo>
                <a:lnTo>
                  <a:pt x="228" y="216"/>
                </a:lnTo>
                <a:lnTo>
                  <a:pt x="228" y="216"/>
                </a:lnTo>
                <a:close/>
                <a:moveTo>
                  <a:pt x="228" y="242"/>
                </a:moveTo>
                <a:lnTo>
                  <a:pt x="228" y="253"/>
                </a:lnTo>
                <a:lnTo>
                  <a:pt x="179" y="253"/>
                </a:lnTo>
                <a:lnTo>
                  <a:pt x="179" y="242"/>
                </a:lnTo>
                <a:lnTo>
                  <a:pt x="228" y="242"/>
                </a:lnTo>
                <a:lnTo>
                  <a:pt x="228" y="242"/>
                </a:lnTo>
                <a:close/>
                <a:moveTo>
                  <a:pt x="228" y="269"/>
                </a:moveTo>
                <a:lnTo>
                  <a:pt x="228" y="299"/>
                </a:lnTo>
                <a:lnTo>
                  <a:pt x="179" y="299"/>
                </a:lnTo>
                <a:lnTo>
                  <a:pt x="179" y="269"/>
                </a:lnTo>
                <a:lnTo>
                  <a:pt x="228" y="269"/>
                </a:lnTo>
                <a:close/>
                <a:moveTo>
                  <a:pt x="126" y="50"/>
                </a:moveTo>
                <a:lnTo>
                  <a:pt x="126" y="50"/>
                </a:lnTo>
                <a:lnTo>
                  <a:pt x="129" y="49"/>
                </a:lnTo>
                <a:lnTo>
                  <a:pt x="132" y="46"/>
                </a:lnTo>
                <a:lnTo>
                  <a:pt x="133" y="43"/>
                </a:lnTo>
                <a:lnTo>
                  <a:pt x="134" y="39"/>
                </a:lnTo>
                <a:lnTo>
                  <a:pt x="134" y="39"/>
                </a:lnTo>
                <a:lnTo>
                  <a:pt x="133" y="35"/>
                </a:lnTo>
                <a:lnTo>
                  <a:pt x="132" y="32"/>
                </a:lnTo>
                <a:lnTo>
                  <a:pt x="129" y="30"/>
                </a:lnTo>
                <a:lnTo>
                  <a:pt x="126" y="28"/>
                </a:lnTo>
                <a:lnTo>
                  <a:pt x="126" y="4"/>
                </a:lnTo>
                <a:lnTo>
                  <a:pt x="126" y="4"/>
                </a:lnTo>
                <a:lnTo>
                  <a:pt x="150" y="1"/>
                </a:lnTo>
                <a:lnTo>
                  <a:pt x="176" y="0"/>
                </a:lnTo>
                <a:lnTo>
                  <a:pt x="179" y="0"/>
                </a:lnTo>
                <a:lnTo>
                  <a:pt x="179" y="59"/>
                </a:lnTo>
                <a:lnTo>
                  <a:pt x="126" y="59"/>
                </a:lnTo>
                <a:lnTo>
                  <a:pt x="126" y="50"/>
                </a:lnTo>
                <a:lnTo>
                  <a:pt x="126" y="50"/>
                </a:lnTo>
                <a:close/>
                <a:moveTo>
                  <a:pt x="179" y="68"/>
                </a:moveTo>
                <a:lnTo>
                  <a:pt x="179" y="200"/>
                </a:lnTo>
                <a:lnTo>
                  <a:pt x="127" y="200"/>
                </a:lnTo>
                <a:lnTo>
                  <a:pt x="127" y="216"/>
                </a:lnTo>
                <a:lnTo>
                  <a:pt x="179" y="216"/>
                </a:lnTo>
                <a:lnTo>
                  <a:pt x="179" y="227"/>
                </a:lnTo>
                <a:lnTo>
                  <a:pt x="127" y="227"/>
                </a:lnTo>
                <a:lnTo>
                  <a:pt x="127" y="242"/>
                </a:lnTo>
                <a:lnTo>
                  <a:pt x="179" y="242"/>
                </a:lnTo>
                <a:lnTo>
                  <a:pt x="179" y="253"/>
                </a:lnTo>
                <a:lnTo>
                  <a:pt x="127" y="253"/>
                </a:lnTo>
                <a:lnTo>
                  <a:pt x="127" y="269"/>
                </a:lnTo>
                <a:lnTo>
                  <a:pt x="179" y="269"/>
                </a:lnTo>
                <a:lnTo>
                  <a:pt x="179" y="299"/>
                </a:lnTo>
                <a:lnTo>
                  <a:pt x="126" y="299"/>
                </a:lnTo>
                <a:lnTo>
                  <a:pt x="126" y="162"/>
                </a:lnTo>
                <a:lnTo>
                  <a:pt x="171" y="162"/>
                </a:lnTo>
                <a:lnTo>
                  <a:pt x="171" y="96"/>
                </a:lnTo>
                <a:lnTo>
                  <a:pt x="126" y="96"/>
                </a:lnTo>
                <a:lnTo>
                  <a:pt x="126" y="68"/>
                </a:lnTo>
                <a:lnTo>
                  <a:pt x="179" y="68"/>
                </a:lnTo>
                <a:close/>
                <a:moveTo>
                  <a:pt x="123" y="28"/>
                </a:moveTo>
                <a:lnTo>
                  <a:pt x="123" y="28"/>
                </a:lnTo>
                <a:lnTo>
                  <a:pt x="118" y="28"/>
                </a:lnTo>
                <a:lnTo>
                  <a:pt x="115" y="31"/>
                </a:lnTo>
                <a:lnTo>
                  <a:pt x="113" y="35"/>
                </a:lnTo>
                <a:lnTo>
                  <a:pt x="111" y="39"/>
                </a:lnTo>
                <a:lnTo>
                  <a:pt x="111" y="39"/>
                </a:lnTo>
                <a:lnTo>
                  <a:pt x="113" y="43"/>
                </a:lnTo>
                <a:lnTo>
                  <a:pt x="115" y="47"/>
                </a:lnTo>
                <a:lnTo>
                  <a:pt x="118" y="50"/>
                </a:lnTo>
                <a:lnTo>
                  <a:pt x="123" y="50"/>
                </a:lnTo>
                <a:lnTo>
                  <a:pt x="123" y="50"/>
                </a:lnTo>
                <a:lnTo>
                  <a:pt x="126" y="50"/>
                </a:lnTo>
                <a:lnTo>
                  <a:pt x="126" y="59"/>
                </a:lnTo>
                <a:lnTo>
                  <a:pt x="90" y="59"/>
                </a:lnTo>
                <a:lnTo>
                  <a:pt x="90" y="50"/>
                </a:lnTo>
                <a:lnTo>
                  <a:pt x="90" y="50"/>
                </a:lnTo>
                <a:lnTo>
                  <a:pt x="95" y="50"/>
                </a:lnTo>
                <a:lnTo>
                  <a:pt x="98" y="47"/>
                </a:lnTo>
                <a:lnTo>
                  <a:pt x="100" y="43"/>
                </a:lnTo>
                <a:lnTo>
                  <a:pt x="102" y="39"/>
                </a:lnTo>
                <a:lnTo>
                  <a:pt x="102" y="39"/>
                </a:lnTo>
                <a:lnTo>
                  <a:pt x="100" y="35"/>
                </a:lnTo>
                <a:lnTo>
                  <a:pt x="98" y="31"/>
                </a:lnTo>
                <a:lnTo>
                  <a:pt x="95" y="28"/>
                </a:lnTo>
                <a:lnTo>
                  <a:pt x="90" y="28"/>
                </a:lnTo>
                <a:lnTo>
                  <a:pt x="90" y="12"/>
                </a:lnTo>
                <a:lnTo>
                  <a:pt x="90" y="12"/>
                </a:lnTo>
                <a:lnTo>
                  <a:pt x="107" y="8"/>
                </a:lnTo>
                <a:lnTo>
                  <a:pt x="126" y="4"/>
                </a:lnTo>
                <a:lnTo>
                  <a:pt x="126" y="28"/>
                </a:lnTo>
                <a:lnTo>
                  <a:pt x="126" y="28"/>
                </a:lnTo>
                <a:lnTo>
                  <a:pt x="123" y="28"/>
                </a:lnTo>
                <a:lnTo>
                  <a:pt x="123" y="28"/>
                </a:lnTo>
                <a:close/>
                <a:moveTo>
                  <a:pt x="126" y="68"/>
                </a:moveTo>
                <a:lnTo>
                  <a:pt x="126" y="96"/>
                </a:lnTo>
                <a:lnTo>
                  <a:pt x="90" y="96"/>
                </a:lnTo>
                <a:lnTo>
                  <a:pt x="90" y="68"/>
                </a:lnTo>
                <a:lnTo>
                  <a:pt x="126" y="68"/>
                </a:lnTo>
                <a:lnTo>
                  <a:pt x="126" y="68"/>
                </a:lnTo>
                <a:close/>
                <a:moveTo>
                  <a:pt x="126" y="162"/>
                </a:moveTo>
                <a:lnTo>
                  <a:pt x="126" y="299"/>
                </a:lnTo>
                <a:lnTo>
                  <a:pt x="90" y="299"/>
                </a:lnTo>
                <a:lnTo>
                  <a:pt x="90" y="256"/>
                </a:lnTo>
                <a:lnTo>
                  <a:pt x="90" y="256"/>
                </a:lnTo>
                <a:lnTo>
                  <a:pt x="92" y="250"/>
                </a:lnTo>
                <a:lnTo>
                  <a:pt x="94" y="244"/>
                </a:lnTo>
                <a:lnTo>
                  <a:pt x="94" y="244"/>
                </a:lnTo>
                <a:lnTo>
                  <a:pt x="92" y="237"/>
                </a:lnTo>
                <a:lnTo>
                  <a:pt x="90" y="231"/>
                </a:lnTo>
                <a:lnTo>
                  <a:pt x="90" y="162"/>
                </a:lnTo>
                <a:lnTo>
                  <a:pt x="126" y="162"/>
                </a:lnTo>
                <a:lnTo>
                  <a:pt x="126" y="162"/>
                </a:lnTo>
                <a:close/>
                <a:moveTo>
                  <a:pt x="90" y="348"/>
                </a:moveTo>
                <a:lnTo>
                  <a:pt x="90" y="314"/>
                </a:lnTo>
                <a:lnTo>
                  <a:pt x="94" y="314"/>
                </a:lnTo>
                <a:lnTo>
                  <a:pt x="94" y="338"/>
                </a:lnTo>
                <a:lnTo>
                  <a:pt x="94" y="338"/>
                </a:lnTo>
                <a:lnTo>
                  <a:pt x="92" y="344"/>
                </a:lnTo>
                <a:lnTo>
                  <a:pt x="90" y="348"/>
                </a:lnTo>
                <a:lnTo>
                  <a:pt x="90" y="348"/>
                </a:lnTo>
                <a:close/>
                <a:moveTo>
                  <a:pt x="90" y="12"/>
                </a:moveTo>
                <a:lnTo>
                  <a:pt x="90" y="28"/>
                </a:lnTo>
                <a:lnTo>
                  <a:pt x="90" y="28"/>
                </a:lnTo>
                <a:lnTo>
                  <a:pt x="85" y="28"/>
                </a:lnTo>
                <a:lnTo>
                  <a:pt x="83" y="31"/>
                </a:lnTo>
                <a:lnTo>
                  <a:pt x="80" y="35"/>
                </a:lnTo>
                <a:lnTo>
                  <a:pt x="79" y="39"/>
                </a:lnTo>
                <a:lnTo>
                  <a:pt x="79" y="39"/>
                </a:lnTo>
                <a:lnTo>
                  <a:pt x="80" y="43"/>
                </a:lnTo>
                <a:lnTo>
                  <a:pt x="83" y="47"/>
                </a:lnTo>
                <a:lnTo>
                  <a:pt x="85" y="50"/>
                </a:lnTo>
                <a:lnTo>
                  <a:pt x="90" y="50"/>
                </a:lnTo>
                <a:lnTo>
                  <a:pt x="90" y="59"/>
                </a:lnTo>
                <a:lnTo>
                  <a:pt x="71" y="59"/>
                </a:lnTo>
                <a:lnTo>
                  <a:pt x="71" y="20"/>
                </a:lnTo>
                <a:lnTo>
                  <a:pt x="71" y="20"/>
                </a:lnTo>
                <a:lnTo>
                  <a:pt x="90" y="12"/>
                </a:lnTo>
                <a:lnTo>
                  <a:pt x="90" y="12"/>
                </a:lnTo>
                <a:close/>
                <a:moveTo>
                  <a:pt x="90" y="68"/>
                </a:moveTo>
                <a:lnTo>
                  <a:pt x="90" y="96"/>
                </a:lnTo>
                <a:lnTo>
                  <a:pt x="81" y="96"/>
                </a:lnTo>
                <a:lnTo>
                  <a:pt x="81" y="162"/>
                </a:lnTo>
                <a:lnTo>
                  <a:pt x="90" y="162"/>
                </a:lnTo>
                <a:lnTo>
                  <a:pt x="90" y="231"/>
                </a:lnTo>
                <a:lnTo>
                  <a:pt x="90" y="231"/>
                </a:lnTo>
                <a:lnTo>
                  <a:pt x="87" y="227"/>
                </a:lnTo>
                <a:lnTo>
                  <a:pt x="81" y="223"/>
                </a:lnTo>
                <a:lnTo>
                  <a:pt x="76" y="221"/>
                </a:lnTo>
                <a:lnTo>
                  <a:pt x="71" y="221"/>
                </a:lnTo>
                <a:lnTo>
                  <a:pt x="71" y="68"/>
                </a:lnTo>
                <a:lnTo>
                  <a:pt x="90" y="68"/>
                </a:lnTo>
                <a:lnTo>
                  <a:pt x="90" y="68"/>
                </a:lnTo>
                <a:close/>
                <a:moveTo>
                  <a:pt x="90" y="256"/>
                </a:moveTo>
                <a:lnTo>
                  <a:pt x="90" y="299"/>
                </a:lnTo>
                <a:lnTo>
                  <a:pt x="71" y="299"/>
                </a:lnTo>
                <a:lnTo>
                  <a:pt x="71" y="267"/>
                </a:lnTo>
                <a:lnTo>
                  <a:pt x="71" y="267"/>
                </a:lnTo>
                <a:lnTo>
                  <a:pt x="76" y="267"/>
                </a:lnTo>
                <a:lnTo>
                  <a:pt x="81" y="264"/>
                </a:lnTo>
                <a:lnTo>
                  <a:pt x="87" y="260"/>
                </a:lnTo>
                <a:lnTo>
                  <a:pt x="90" y="256"/>
                </a:lnTo>
                <a:lnTo>
                  <a:pt x="90" y="256"/>
                </a:lnTo>
                <a:close/>
                <a:moveTo>
                  <a:pt x="90" y="314"/>
                </a:moveTo>
                <a:lnTo>
                  <a:pt x="90" y="348"/>
                </a:lnTo>
                <a:lnTo>
                  <a:pt x="90" y="348"/>
                </a:lnTo>
                <a:lnTo>
                  <a:pt x="87" y="352"/>
                </a:lnTo>
                <a:lnTo>
                  <a:pt x="84" y="353"/>
                </a:lnTo>
                <a:lnTo>
                  <a:pt x="80" y="356"/>
                </a:lnTo>
                <a:lnTo>
                  <a:pt x="75" y="356"/>
                </a:lnTo>
                <a:lnTo>
                  <a:pt x="71" y="356"/>
                </a:lnTo>
                <a:lnTo>
                  <a:pt x="71" y="314"/>
                </a:lnTo>
                <a:lnTo>
                  <a:pt x="90" y="314"/>
                </a:lnTo>
                <a:close/>
                <a:moveTo>
                  <a:pt x="71" y="20"/>
                </a:moveTo>
                <a:lnTo>
                  <a:pt x="71" y="59"/>
                </a:lnTo>
                <a:lnTo>
                  <a:pt x="37" y="59"/>
                </a:lnTo>
                <a:lnTo>
                  <a:pt x="37" y="59"/>
                </a:lnTo>
                <a:lnTo>
                  <a:pt x="37" y="54"/>
                </a:lnTo>
                <a:lnTo>
                  <a:pt x="38" y="49"/>
                </a:lnTo>
                <a:lnTo>
                  <a:pt x="41" y="43"/>
                </a:lnTo>
                <a:lnTo>
                  <a:pt x="45" y="38"/>
                </a:lnTo>
                <a:lnTo>
                  <a:pt x="56" y="30"/>
                </a:lnTo>
                <a:lnTo>
                  <a:pt x="71" y="20"/>
                </a:lnTo>
                <a:lnTo>
                  <a:pt x="71" y="20"/>
                </a:lnTo>
                <a:close/>
                <a:moveTo>
                  <a:pt x="71" y="68"/>
                </a:moveTo>
                <a:lnTo>
                  <a:pt x="71" y="221"/>
                </a:lnTo>
                <a:lnTo>
                  <a:pt x="71" y="221"/>
                </a:lnTo>
                <a:lnTo>
                  <a:pt x="71" y="221"/>
                </a:lnTo>
                <a:lnTo>
                  <a:pt x="65" y="221"/>
                </a:lnTo>
                <a:lnTo>
                  <a:pt x="61" y="222"/>
                </a:lnTo>
                <a:lnTo>
                  <a:pt x="57" y="225"/>
                </a:lnTo>
                <a:lnTo>
                  <a:pt x="54" y="227"/>
                </a:lnTo>
                <a:lnTo>
                  <a:pt x="50" y="230"/>
                </a:lnTo>
                <a:lnTo>
                  <a:pt x="49" y="234"/>
                </a:lnTo>
                <a:lnTo>
                  <a:pt x="48" y="239"/>
                </a:lnTo>
                <a:lnTo>
                  <a:pt x="48" y="244"/>
                </a:lnTo>
                <a:lnTo>
                  <a:pt x="48" y="244"/>
                </a:lnTo>
                <a:lnTo>
                  <a:pt x="48" y="248"/>
                </a:lnTo>
                <a:lnTo>
                  <a:pt x="49" y="253"/>
                </a:lnTo>
                <a:lnTo>
                  <a:pt x="50" y="257"/>
                </a:lnTo>
                <a:lnTo>
                  <a:pt x="54" y="260"/>
                </a:lnTo>
                <a:lnTo>
                  <a:pt x="57" y="262"/>
                </a:lnTo>
                <a:lnTo>
                  <a:pt x="61" y="265"/>
                </a:lnTo>
                <a:lnTo>
                  <a:pt x="65" y="267"/>
                </a:lnTo>
                <a:lnTo>
                  <a:pt x="71" y="267"/>
                </a:lnTo>
                <a:lnTo>
                  <a:pt x="71" y="267"/>
                </a:lnTo>
                <a:lnTo>
                  <a:pt x="71" y="299"/>
                </a:lnTo>
                <a:lnTo>
                  <a:pt x="16" y="299"/>
                </a:lnTo>
                <a:lnTo>
                  <a:pt x="16" y="210"/>
                </a:lnTo>
                <a:lnTo>
                  <a:pt x="16" y="210"/>
                </a:lnTo>
                <a:lnTo>
                  <a:pt x="20" y="206"/>
                </a:lnTo>
                <a:lnTo>
                  <a:pt x="25" y="202"/>
                </a:lnTo>
                <a:lnTo>
                  <a:pt x="30" y="199"/>
                </a:lnTo>
                <a:lnTo>
                  <a:pt x="37" y="199"/>
                </a:lnTo>
                <a:lnTo>
                  <a:pt x="37" y="68"/>
                </a:lnTo>
                <a:lnTo>
                  <a:pt x="71" y="68"/>
                </a:lnTo>
                <a:lnTo>
                  <a:pt x="71" y="68"/>
                </a:lnTo>
                <a:close/>
                <a:moveTo>
                  <a:pt x="71" y="314"/>
                </a:moveTo>
                <a:lnTo>
                  <a:pt x="71" y="356"/>
                </a:lnTo>
                <a:lnTo>
                  <a:pt x="65" y="356"/>
                </a:lnTo>
                <a:lnTo>
                  <a:pt x="65" y="356"/>
                </a:lnTo>
                <a:lnTo>
                  <a:pt x="58" y="355"/>
                </a:lnTo>
                <a:lnTo>
                  <a:pt x="53" y="350"/>
                </a:lnTo>
                <a:lnTo>
                  <a:pt x="49" y="345"/>
                </a:lnTo>
                <a:lnTo>
                  <a:pt x="48" y="338"/>
                </a:lnTo>
                <a:lnTo>
                  <a:pt x="48" y="314"/>
                </a:lnTo>
                <a:lnTo>
                  <a:pt x="71" y="314"/>
                </a:lnTo>
                <a:lnTo>
                  <a:pt x="71" y="314"/>
                </a:lnTo>
                <a:close/>
                <a:moveTo>
                  <a:pt x="16" y="154"/>
                </a:moveTo>
                <a:lnTo>
                  <a:pt x="16" y="154"/>
                </a:lnTo>
                <a:lnTo>
                  <a:pt x="19" y="153"/>
                </a:lnTo>
                <a:lnTo>
                  <a:pt x="20" y="150"/>
                </a:lnTo>
                <a:lnTo>
                  <a:pt x="20" y="103"/>
                </a:lnTo>
                <a:lnTo>
                  <a:pt x="20" y="103"/>
                </a:lnTo>
                <a:lnTo>
                  <a:pt x="19" y="99"/>
                </a:lnTo>
                <a:lnTo>
                  <a:pt x="16" y="96"/>
                </a:lnTo>
                <a:lnTo>
                  <a:pt x="16" y="154"/>
                </a:lnTo>
                <a:close/>
                <a:moveTo>
                  <a:pt x="16" y="96"/>
                </a:moveTo>
                <a:lnTo>
                  <a:pt x="16" y="154"/>
                </a:lnTo>
                <a:lnTo>
                  <a:pt x="16" y="154"/>
                </a:lnTo>
                <a:lnTo>
                  <a:pt x="15" y="154"/>
                </a:lnTo>
                <a:lnTo>
                  <a:pt x="6" y="150"/>
                </a:lnTo>
                <a:lnTo>
                  <a:pt x="6" y="150"/>
                </a:lnTo>
                <a:lnTo>
                  <a:pt x="4" y="149"/>
                </a:lnTo>
                <a:lnTo>
                  <a:pt x="2" y="147"/>
                </a:lnTo>
                <a:lnTo>
                  <a:pt x="0" y="142"/>
                </a:lnTo>
                <a:lnTo>
                  <a:pt x="0" y="95"/>
                </a:lnTo>
                <a:lnTo>
                  <a:pt x="0" y="95"/>
                </a:lnTo>
                <a:lnTo>
                  <a:pt x="0" y="93"/>
                </a:lnTo>
                <a:lnTo>
                  <a:pt x="2" y="91"/>
                </a:lnTo>
                <a:lnTo>
                  <a:pt x="4" y="91"/>
                </a:lnTo>
                <a:lnTo>
                  <a:pt x="6" y="91"/>
                </a:lnTo>
                <a:lnTo>
                  <a:pt x="15" y="95"/>
                </a:lnTo>
                <a:lnTo>
                  <a:pt x="15" y="95"/>
                </a:lnTo>
                <a:lnTo>
                  <a:pt x="16" y="96"/>
                </a:lnTo>
                <a:lnTo>
                  <a:pt x="16" y="96"/>
                </a:lnTo>
                <a:close/>
                <a:moveTo>
                  <a:pt x="16" y="210"/>
                </a:moveTo>
                <a:lnTo>
                  <a:pt x="16" y="299"/>
                </a:lnTo>
                <a:lnTo>
                  <a:pt x="12" y="299"/>
                </a:lnTo>
                <a:lnTo>
                  <a:pt x="12" y="222"/>
                </a:lnTo>
                <a:lnTo>
                  <a:pt x="12" y="222"/>
                </a:lnTo>
                <a:lnTo>
                  <a:pt x="14" y="215"/>
                </a:lnTo>
                <a:lnTo>
                  <a:pt x="16" y="210"/>
                </a:lnTo>
                <a:lnTo>
                  <a:pt x="16" y="21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3" name="Freeform 172"/>
          <p:cNvSpPr>
            <a:spLocks noEditPoints="1"/>
          </p:cNvSpPr>
          <p:nvPr/>
        </p:nvSpPr>
        <p:spPr bwMode="auto">
          <a:xfrm>
            <a:off x="1443020" y="2578269"/>
            <a:ext cx="350715" cy="267196"/>
          </a:xfrm>
          <a:custGeom>
            <a:avLst/>
            <a:gdLst>
              <a:gd name="T0" fmla="*/ 396 w 399"/>
              <a:gd name="T1" fmla="*/ 285 h 304"/>
              <a:gd name="T2" fmla="*/ 390 w 399"/>
              <a:gd name="T3" fmla="*/ 10 h 304"/>
              <a:gd name="T4" fmla="*/ 349 w 399"/>
              <a:gd name="T5" fmla="*/ 22 h 304"/>
              <a:gd name="T6" fmla="*/ 376 w 399"/>
              <a:gd name="T7" fmla="*/ 48 h 304"/>
              <a:gd name="T8" fmla="*/ 360 w 399"/>
              <a:gd name="T9" fmla="*/ 281 h 304"/>
              <a:gd name="T10" fmla="*/ 304 w 399"/>
              <a:gd name="T11" fmla="*/ 256 h 304"/>
              <a:gd name="T12" fmla="*/ 345 w 399"/>
              <a:gd name="T13" fmla="*/ 42 h 304"/>
              <a:gd name="T14" fmla="*/ 357 w 399"/>
              <a:gd name="T15" fmla="*/ 251 h 304"/>
              <a:gd name="T16" fmla="*/ 254 w 399"/>
              <a:gd name="T17" fmla="*/ 22 h 304"/>
              <a:gd name="T18" fmla="*/ 254 w 399"/>
              <a:gd name="T19" fmla="*/ 304 h 304"/>
              <a:gd name="T20" fmla="*/ 254 w 399"/>
              <a:gd name="T21" fmla="*/ 264 h 304"/>
              <a:gd name="T22" fmla="*/ 277 w 399"/>
              <a:gd name="T23" fmla="*/ 167 h 304"/>
              <a:gd name="T24" fmla="*/ 274 w 399"/>
              <a:gd name="T25" fmla="*/ 133 h 304"/>
              <a:gd name="T26" fmla="*/ 273 w 399"/>
              <a:gd name="T27" fmla="*/ 109 h 304"/>
              <a:gd name="T28" fmla="*/ 254 w 399"/>
              <a:gd name="T29" fmla="*/ 41 h 304"/>
              <a:gd name="T30" fmla="*/ 260 w 399"/>
              <a:gd name="T31" fmla="*/ 171 h 304"/>
              <a:gd name="T32" fmla="*/ 254 w 399"/>
              <a:gd name="T33" fmla="*/ 137 h 304"/>
              <a:gd name="T34" fmla="*/ 257 w 399"/>
              <a:gd name="T35" fmla="*/ 103 h 304"/>
              <a:gd name="T36" fmla="*/ 200 w 399"/>
              <a:gd name="T37" fmla="*/ 0 h 304"/>
              <a:gd name="T38" fmla="*/ 200 w 399"/>
              <a:gd name="T39" fmla="*/ 282 h 304"/>
              <a:gd name="T40" fmla="*/ 241 w 399"/>
              <a:gd name="T41" fmla="*/ 93 h 304"/>
              <a:gd name="T42" fmla="*/ 226 w 399"/>
              <a:gd name="T43" fmla="*/ 121 h 304"/>
              <a:gd name="T44" fmla="*/ 230 w 399"/>
              <a:gd name="T45" fmla="*/ 144 h 304"/>
              <a:gd name="T46" fmla="*/ 232 w 399"/>
              <a:gd name="T47" fmla="*/ 178 h 304"/>
              <a:gd name="T48" fmla="*/ 200 w 399"/>
              <a:gd name="T49" fmla="*/ 186 h 304"/>
              <a:gd name="T50" fmla="*/ 254 w 399"/>
              <a:gd name="T51" fmla="*/ 41 h 304"/>
              <a:gd name="T52" fmla="*/ 242 w 399"/>
              <a:gd name="T53" fmla="*/ 103 h 304"/>
              <a:gd name="T54" fmla="*/ 251 w 399"/>
              <a:gd name="T55" fmla="*/ 128 h 304"/>
              <a:gd name="T56" fmla="*/ 251 w 399"/>
              <a:gd name="T57" fmla="*/ 136 h 304"/>
              <a:gd name="T58" fmla="*/ 246 w 399"/>
              <a:gd name="T59" fmla="*/ 170 h 304"/>
              <a:gd name="T60" fmla="*/ 135 w 399"/>
              <a:gd name="T61" fmla="*/ 22 h 304"/>
              <a:gd name="T62" fmla="*/ 135 w 399"/>
              <a:gd name="T63" fmla="*/ 304 h 304"/>
              <a:gd name="T64" fmla="*/ 173 w 399"/>
              <a:gd name="T65" fmla="*/ 178 h 304"/>
              <a:gd name="T66" fmla="*/ 139 w 399"/>
              <a:gd name="T67" fmla="*/ 213 h 304"/>
              <a:gd name="T68" fmla="*/ 162 w 399"/>
              <a:gd name="T69" fmla="*/ 183 h 304"/>
              <a:gd name="T70" fmla="*/ 148 w 399"/>
              <a:gd name="T71" fmla="*/ 153 h 304"/>
              <a:gd name="T72" fmla="*/ 136 w 399"/>
              <a:gd name="T73" fmla="*/ 126 h 304"/>
              <a:gd name="T74" fmla="*/ 143 w 399"/>
              <a:gd name="T75" fmla="*/ 136 h 304"/>
              <a:gd name="T76" fmla="*/ 150 w 399"/>
              <a:gd name="T77" fmla="*/ 122 h 304"/>
              <a:gd name="T78" fmla="*/ 200 w 399"/>
              <a:gd name="T79" fmla="*/ 41 h 304"/>
              <a:gd name="T80" fmla="*/ 147 w 399"/>
              <a:gd name="T81" fmla="*/ 193 h 304"/>
              <a:gd name="T82" fmla="*/ 139 w 399"/>
              <a:gd name="T83" fmla="*/ 164 h 304"/>
              <a:gd name="T84" fmla="*/ 25 w 399"/>
              <a:gd name="T85" fmla="*/ 2 h 304"/>
              <a:gd name="T86" fmla="*/ 0 w 399"/>
              <a:gd name="T87" fmla="*/ 273 h 304"/>
              <a:gd name="T88" fmla="*/ 25 w 399"/>
              <a:gd name="T89" fmla="*/ 304 h 304"/>
              <a:gd name="T90" fmla="*/ 40 w 399"/>
              <a:gd name="T91" fmla="*/ 281 h 304"/>
              <a:gd name="T92" fmla="*/ 24 w 399"/>
              <a:gd name="T93" fmla="*/ 48 h 304"/>
              <a:gd name="T94" fmla="*/ 50 w 399"/>
              <a:gd name="T95" fmla="*/ 22 h 304"/>
              <a:gd name="T96" fmla="*/ 124 w 399"/>
              <a:gd name="T97" fmla="*/ 125 h 304"/>
              <a:gd name="T98" fmla="*/ 106 w 399"/>
              <a:gd name="T99" fmla="*/ 175 h 304"/>
              <a:gd name="T100" fmla="*/ 117 w 399"/>
              <a:gd name="T101" fmla="*/ 209 h 304"/>
              <a:gd name="T102" fmla="*/ 54 w 399"/>
              <a:gd name="T103" fmla="*/ 262 h 304"/>
              <a:gd name="T104" fmla="*/ 43 w 399"/>
              <a:gd name="T105" fmla="*/ 53 h 304"/>
              <a:gd name="T106" fmla="*/ 135 w 399"/>
              <a:gd name="T107" fmla="*/ 156 h 304"/>
              <a:gd name="T108" fmla="*/ 131 w 399"/>
              <a:gd name="T109" fmla="*/ 176 h 304"/>
              <a:gd name="T110" fmla="*/ 128 w 399"/>
              <a:gd name="T111" fmla="*/ 199 h 304"/>
              <a:gd name="T112" fmla="*/ 127 w 399"/>
              <a:gd name="T113" fmla="*/ 13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9" h="304">
                <a:moveTo>
                  <a:pt x="368" y="304"/>
                </a:moveTo>
                <a:lnTo>
                  <a:pt x="368" y="304"/>
                </a:lnTo>
                <a:lnTo>
                  <a:pt x="373" y="304"/>
                </a:lnTo>
                <a:lnTo>
                  <a:pt x="380" y="302"/>
                </a:lnTo>
                <a:lnTo>
                  <a:pt x="385" y="298"/>
                </a:lnTo>
                <a:lnTo>
                  <a:pt x="390" y="294"/>
                </a:lnTo>
                <a:lnTo>
                  <a:pt x="394" y="290"/>
                </a:lnTo>
                <a:lnTo>
                  <a:pt x="396" y="285"/>
                </a:lnTo>
                <a:lnTo>
                  <a:pt x="399" y="279"/>
                </a:lnTo>
                <a:lnTo>
                  <a:pt x="399" y="273"/>
                </a:lnTo>
                <a:lnTo>
                  <a:pt x="399" y="33"/>
                </a:lnTo>
                <a:lnTo>
                  <a:pt x="399" y="33"/>
                </a:lnTo>
                <a:lnTo>
                  <a:pt x="399" y="26"/>
                </a:lnTo>
                <a:lnTo>
                  <a:pt x="396" y="21"/>
                </a:lnTo>
                <a:lnTo>
                  <a:pt x="394" y="15"/>
                </a:lnTo>
                <a:lnTo>
                  <a:pt x="390" y="10"/>
                </a:lnTo>
                <a:lnTo>
                  <a:pt x="385" y="6"/>
                </a:lnTo>
                <a:lnTo>
                  <a:pt x="380" y="3"/>
                </a:lnTo>
                <a:lnTo>
                  <a:pt x="373" y="2"/>
                </a:lnTo>
                <a:lnTo>
                  <a:pt x="368" y="0"/>
                </a:lnTo>
                <a:lnTo>
                  <a:pt x="304" y="0"/>
                </a:lnTo>
                <a:lnTo>
                  <a:pt x="304" y="22"/>
                </a:lnTo>
                <a:lnTo>
                  <a:pt x="349" y="22"/>
                </a:lnTo>
                <a:lnTo>
                  <a:pt x="349" y="22"/>
                </a:lnTo>
                <a:lnTo>
                  <a:pt x="354" y="22"/>
                </a:lnTo>
                <a:lnTo>
                  <a:pt x="360" y="25"/>
                </a:lnTo>
                <a:lnTo>
                  <a:pt x="364" y="26"/>
                </a:lnTo>
                <a:lnTo>
                  <a:pt x="368" y="30"/>
                </a:lnTo>
                <a:lnTo>
                  <a:pt x="371" y="34"/>
                </a:lnTo>
                <a:lnTo>
                  <a:pt x="373" y="38"/>
                </a:lnTo>
                <a:lnTo>
                  <a:pt x="375" y="42"/>
                </a:lnTo>
                <a:lnTo>
                  <a:pt x="376" y="48"/>
                </a:lnTo>
                <a:lnTo>
                  <a:pt x="376" y="256"/>
                </a:lnTo>
                <a:lnTo>
                  <a:pt x="376" y="256"/>
                </a:lnTo>
                <a:lnTo>
                  <a:pt x="375" y="262"/>
                </a:lnTo>
                <a:lnTo>
                  <a:pt x="373" y="267"/>
                </a:lnTo>
                <a:lnTo>
                  <a:pt x="371" y="271"/>
                </a:lnTo>
                <a:lnTo>
                  <a:pt x="368" y="275"/>
                </a:lnTo>
                <a:lnTo>
                  <a:pt x="364" y="278"/>
                </a:lnTo>
                <a:lnTo>
                  <a:pt x="360" y="281"/>
                </a:lnTo>
                <a:lnTo>
                  <a:pt x="354" y="282"/>
                </a:lnTo>
                <a:lnTo>
                  <a:pt x="349" y="282"/>
                </a:lnTo>
                <a:lnTo>
                  <a:pt x="304" y="282"/>
                </a:lnTo>
                <a:lnTo>
                  <a:pt x="304" y="304"/>
                </a:lnTo>
                <a:lnTo>
                  <a:pt x="368" y="304"/>
                </a:lnTo>
                <a:lnTo>
                  <a:pt x="368" y="304"/>
                </a:lnTo>
                <a:close/>
                <a:moveTo>
                  <a:pt x="304" y="264"/>
                </a:moveTo>
                <a:lnTo>
                  <a:pt x="304" y="256"/>
                </a:lnTo>
                <a:lnTo>
                  <a:pt x="337" y="256"/>
                </a:lnTo>
                <a:lnTo>
                  <a:pt x="337" y="243"/>
                </a:lnTo>
                <a:lnTo>
                  <a:pt x="304" y="243"/>
                </a:lnTo>
                <a:lnTo>
                  <a:pt x="304" y="41"/>
                </a:lnTo>
                <a:lnTo>
                  <a:pt x="337" y="41"/>
                </a:lnTo>
                <a:lnTo>
                  <a:pt x="337" y="41"/>
                </a:lnTo>
                <a:lnTo>
                  <a:pt x="341" y="41"/>
                </a:lnTo>
                <a:lnTo>
                  <a:pt x="345" y="42"/>
                </a:lnTo>
                <a:lnTo>
                  <a:pt x="352" y="46"/>
                </a:lnTo>
                <a:lnTo>
                  <a:pt x="357" y="53"/>
                </a:lnTo>
                <a:lnTo>
                  <a:pt x="357" y="57"/>
                </a:lnTo>
                <a:lnTo>
                  <a:pt x="358" y="61"/>
                </a:lnTo>
                <a:lnTo>
                  <a:pt x="358" y="243"/>
                </a:lnTo>
                <a:lnTo>
                  <a:pt x="358" y="243"/>
                </a:lnTo>
                <a:lnTo>
                  <a:pt x="357" y="247"/>
                </a:lnTo>
                <a:lnTo>
                  <a:pt x="357" y="251"/>
                </a:lnTo>
                <a:lnTo>
                  <a:pt x="352" y="258"/>
                </a:lnTo>
                <a:lnTo>
                  <a:pt x="345" y="262"/>
                </a:lnTo>
                <a:lnTo>
                  <a:pt x="341" y="263"/>
                </a:lnTo>
                <a:lnTo>
                  <a:pt x="337" y="264"/>
                </a:lnTo>
                <a:lnTo>
                  <a:pt x="304" y="264"/>
                </a:lnTo>
                <a:close/>
                <a:moveTo>
                  <a:pt x="304" y="0"/>
                </a:moveTo>
                <a:lnTo>
                  <a:pt x="254" y="0"/>
                </a:lnTo>
                <a:lnTo>
                  <a:pt x="254" y="22"/>
                </a:lnTo>
                <a:lnTo>
                  <a:pt x="304" y="22"/>
                </a:lnTo>
                <a:lnTo>
                  <a:pt x="304" y="0"/>
                </a:lnTo>
                <a:lnTo>
                  <a:pt x="304" y="0"/>
                </a:lnTo>
                <a:close/>
                <a:moveTo>
                  <a:pt x="254" y="304"/>
                </a:moveTo>
                <a:lnTo>
                  <a:pt x="304" y="304"/>
                </a:lnTo>
                <a:lnTo>
                  <a:pt x="304" y="282"/>
                </a:lnTo>
                <a:lnTo>
                  <a:pt x="254" y="282"/>
                </a:lnTo>
                <a:lnTo>
                  <a:pt x="254" y="304"/>
                </a:lnTo>
                <a:lnTo>
                  <a:pt x="254" y="304"/>
                </a:lnTo>
                <a:close/>
                <a:moveTo>
                  <a:pt x="304" y="41"/>
                </a:moveTo>
                <a:lnTo>
                  <a:pt x="304" y="243"/>
                </a:lnTo>
                <a:lnTo>
                  <a:pt x="270" y="243"/>
                </a:lnTo>
                <a:lnTo>
                  <a:pt x="270" y="256"/>
                </a:lnTo>
                <a:lnTo>
                  <a:pt x="304" y="256"/>
                </a:lnTo>
                <a:lnTo>
                  <a:pt x="304" y="264"/>
                </a:lnTo>
                <a:lnTo>
                  <a:pt x="254" y="264"/>
                </a:lnTo>
                <a:lnTo>
                  <a:pt x="254" y="183"/>
                </a:lnTo>
                <a:lnTo>
                  <a:pt x="254" y="183"/>
                </a:lnTo>
                <a:lnTo>
                  <a:pt x="257" y="183"/>
                </a:lnTo>
                <a:lnTo>
                  <a:pt x="257" y="183"/>
                </a:lnTo>
                <a:lnTo>
                  <a:pt x="265" y="179"/>
                </a:lnTo>
                <a:lnTo>
                  <a:pt x="272" y="174"/>
                </a:lnTo>
                <a:lnTo>
                  <a:pt x="272" y="174"/>
                </a:lnTo>
                <a:lnTo>
                  <a:pt x="277" y="167"/>
                </a:lnTo>
                <a:lnTo>
                  <a:pt x="281" y="159"/>
                </a:lnTo>
                <a:lnTo>
                  <a:pt x="281" y="159"/>
                </a:lnTo>
                <a:lnTo>
                  <a:pt x="281" y="151"/>
                </a:lnTo>
                <a:lnTo>
                  <a:pt x="281" y="151"/>
                </a:lnTo>
                <a:lnTo>
                  <a:pt x="281" y="143"/>
                </a:lnTo>
                <a:lnTo>
                  <a:pt x="281" y="143"/>
                </a:lnTo>
                <a:lnTo>
                  <a:pt x="278" y="137"/>
                </a:lnTo>
                <a:lnTo>
                  <a:pt x="274" y="133"/>
                </a:lnTo>
                <a:lnTo>
                  <a:pt x="274" y="133"/>
                </a:lnTo>
                <a:lnTo>
                  <a:pt x="269" y="130"/>
                </a:lnTo>
                <a:lnTo>
                  <a:pt x="262" y="129"/>
                </a:lnTo>
                <a:lnTo>
                  <a:pt x="262" y="129"/>
                </a:lnTo>
                <a:lnTo>
                  <a:pt x="268" y="122"/>
                </a:lnTo>
                <a:lnTo>
                  <a:pt x="272" y="116"/>
                </a:lnTo>
                <a:lnTo>
                  <a:pt x="272" y="116"/>
                </a:lnTo>
                <a:lnTo>
                  <a:pt x="273" y="109"/>
                </a:lnTo>
                <a:lnTo>
                  <a:pt x="273" y="102"/>
                </a:lnTo>
                <a:lnTo>
                  <a:pt x="273" y="102"/>
                </a:lnTo>
                <a:lnTo>
                  <a:pt x="270" y="97"/>
                </a:lnTo>
                <a:lnTo>
                  <a:pt x="264" y="93"/>
                </a:lnTo>
                <a:lnTo>
                  <a:pt x="264" y="93"/>
                </a:lnTo>
                <a:lnTo>
                  <a:pt x="260" y="90"/>
                </a:lnTo>
                <a:lnTo>
                  <a:pt x="254" y="90"/>
                </a:lnTo>
                <a:lnTo>
                  <a:pt x="254" y="41"/>
                </a:lnTo>
                <a:lnTo>
                  <a:pt x="304" y="41"/>
                </a:lnTo>
                <a:lnTo>
                  <a:pt x="304" y="41"/>
                </a:lnTo>
                <a:close/>
                <a:moveTo>
                  <a:pt x="254" y="175"/>
                </a:moveTo>
                <a:lnTo>
                  <a:pt x="254" y="175"/>
                </a:lnTo>
                <a:lnTo>
                  <a:pt x="254" y="175"/>
                </a:lnTo>
                <a:lnTo>
                  <a:pt x="254" y="175"/>
                </a:lnTo>
                <a:lnTo>
                  <a:pt x="257" y="174"/>
                </a:lnTo>
                <a:lnTo>
                  <a:pt x="260" y="171"/>
                </a:lnTo>
                <a:lnTo>
                  <a:pt x="264" y="166"/>
                </a:lnTo>
                <a:lnTo>
                  <a:pt x="264" y="166"/>
                </a:lnTo>
                <a:lnTo>
                  <a:pt x="265" y="159"/>
                </a:lnTo>
                <a:lnTo>
                  <a:pt x="264" y="151"/>
                </a:lnTo>
                <a:lnTo>
                  <a:pt x="264" y="151"/>
                </a:lnTo>
                <a:lnTo>
                  <a:pt x="260" y="143"/>
                </a:lnTo>
                <a:lnTo>
                  <a:pt x="257" y="140"/>
                </a:lnTo>
                <a:lnTo>
                  <a:pt x="254" y="137"/>
                </a:lnTo>
                <a:lnTo>
                  <a:pt x="254" y="175"/>
                </a:lnTo>
                <a:lnTo>
                  <a:pt x="254" y="175"/>
                </a:lnTo>
                <a:close/>
                <a:moveTo>
                  <a:pt x="254" y="124"/>
                </a:moveTo>
                <a:lnTo>
                  <a:pt x="254" y="124"/>
                </a:lnTo>
                <a:lnTo>
                  <a:pt x="257" y="117"/>
                </a:lnTo>
                <a:lnTo>
                  <a:pt x="258" y="109"/>
                </a:lnTo>
                <a:lnTo>
                  <a:pt x="258" y="109"/>
                </a:lnTo>
                <a:lnTo>
                  <a:pt x="257" y="103"/>
                </a:lnTo>
                <a:lnTo>
                  <a:pt x="257" y="103"/>
                </a:lnTo>
                <a:lnTo>
                  <a:pt x="255" y="99"/>
                </a:lnTo>
                <a:lnTo>
                  <a:pt x="254" y="98"/>
                </a:lnTo>
                <a:lnTo>
                  <a:pt x="254" y="98"/>
                </a:lnTo>
                <a:lnTo>
                  <a:pt x="254" y="97"/>
                </a:lnTo>
                <a:lnTo>
                  <a:pt x="254" y="124"/>
                </a:lnTo>
                <a:close/>
                <a:moveTo>
                  <a:pt x="254" y="0"/>
                </a:moveTo>
                <a:lnTo>
                  <a:pt x="200" y="0"/>
                </a:lnTo>
                <a:lnTo>
                  <a:pt x="200" y="22"/>
                </a:lnTo>
                <a:lnTo>
                  <a:pt x="254" y="22"/>
                </a:lnTo>
                <a:lnTo>
                  <a:pt x="254" y="0"/>
                </a:lnTo>
                <a:lnTo>
                  <a:pt x="254" y="0"/>
                </a:lnTo>
                <a:close/>
                <a:moveTo>
                  <a:pt x="200" y="304"/>
                </a:moveTo>
                <a:lnTo>
                  <a:pt x="254" y="304"/>
                </a:lnTo>
                <a:lnTo>
                  <a:pt x="254" y="282"/>
                </a:lnTo>
                <a:lnTo>
                  <a:pt x="200" y="282"/>
                </a:lnTo>
                <a:lnTo>
                  <a:pt x="200" y="304"/>
                </a:lnTo>
                <a:lnTo>
                  <a:pt x="200" y="304"/>
                </a:lnTo>
                <a:close/>
                <a:moveTo>
                  <a:pt x="254" y="41"/>
                </a:moveTo>
                <a:lnTo>
                  <a:pt x="254" y="90"/>
                </a:lnTo>
                <a:lnTo>
                  <a:pt x="254" y="90"/>
                </a:lnTo>
                <a:lnTo>
                  <a:pt x="246" y="91"/>
                </a:lnTo>
                <a:lnTo>
                  <a:pt x="246" y="91"/>
                </a:lnTo>
                <a:lnTo>
                  <a:pt x="241" y="93"/>
                </a:lnTo>
                <a:lnTo>
                  <a:pt x="236" y="95"/>
                </a:lnTo>
                <a:lnTo>
                  <a:pt x="232" y="99"/>
                </a:lnTo>
                <a:lnTo>
                  <a:pt x="230" y="103"/>
                </a:lnTo>
                <a:lnTo>
                  <a:pt x="230" y="103"/>
                </a:lnTo>
                <a:lnTo>
                  <a:pt x="227" y="107"/>
                </a:lnTo>
                <a:lnTo>
                  <a:pt x="226" y="111"/>
                </a:lnTo>
                <a:lnTo>
                  <a:pt x="226" y="117"/>
                </a:lnTo>
                <a:lnTo>
                  <a:pt x="226" y="121"/>
                </a:lnTo>
                <a:lnTo>
                  <a:pt x="226" y="121"/>
                </a:lnTo>
                <a:lnTo>
                  <a:pt x="228" y="125"/>
                </a:lnTo>
                <a:lnTo>
                  <a:pt x="231" y="129"/>
                </a:lnTo>
                <a:lnTo>
                  <a:pt x="235" y="132"/>
                </a:lnTo>
                <a:lnTo>
                  <a:pt x="241" y="134"/>
                </a:lnTo>
                <a:lnTo>
                  <a:pt x="241" y="134"/>
                </a:lnTo>
                <a:lnTo>
                  <a:pt x="232" y="141"/>
                </a:lnTo>
                <a:lnTo>
                  <a:pt x="230" y="144"/>
                </a:lnTo>
                <a:lnTo>
                  <a:pt x="227" y="148"/>
                </a:lnTo>
                <a:lnTo>
                  <a:pt x="227" y="148"/>
                </a:lnTo>
                <a:lnTo>
                  <a:pt x="226" y="158"/>
                </a:lnTo>
                <a:lnTo>
                  <a:pt x="226" y="166"/>
                </a:lnTo>
                <a:lnTo>
                  <a:pt x="226" y="166"/>
                </a:lnTo>
                <a:lnTo>
                  <a:pt x="227" y="171"/>
                </a:lnTo>
                <a:lnTo>
                  <a:pt x="230" y="174"/>
                </a:lnTo>
                <a:lnTo>
                  <a:pt x="232" y="178"/>
                </a:lnTo>
                <a:lnTo>
                  <a:pt x="236" y="181"/>
                </a:lnTo>
                <a:lnTo>
                  <a:pt x="236" y="181"/>
                </a:lnTo>
                <a:lnTo>
                  <a:pt x="241" y="182"/>
                </a:lnTo>
                <a:lnTo>
                  <a:pt x="245" y="183"/>
                </a:lnTo>
                <a:lnTo>
                  <a:pt x="254" y="183"/>
                </a:lnTo>
                <a:lnTo>
                  <a:pt x="254" y="264"/>
                </a:lnTo>
                <a:lnTo>
                  <a:pt x="200" y="264"/>
                </a:lnTo>
                <a:lnTo>
                  <a:pt x="200" y="186"/>
                </a:lnTo>
                <a:lnTo>
                  <a:pt x="201" y="186"/>
                </a:lnTo>
                <a:lnTo>
                  <a:pt x="200" y="171"/>
                </a:lnTo>
                <a:lnTo>
                  <a:pt x="216" y="167"/>
                </a:lnTo>
                <a:lnTo>
                  <a:pt x="215" y="153"/>
                </a:lnTo>
                <a:lnTo>
                  <a:pt x="200" y="158"/>
                </a:lnTo>
                <a:lnTo>
                  <a:pt x="200" y="145"/>
                </a:lnTo>
                <a:lnTo>
                  <a:pt x="200" y="41"/>
                </a:lnTo>
                <a:lnTo>
                  <a:pt x="254" y="41"/>
                </a:lnTo>
                <a:lnTo>
                  <a:pt x="254" y="41"/>
                </a:lnTo>
                <a:close/>
                <a:moveTo>
                  <a:pt x="254" y="97"/>
                </a:moveTo>
                <a:lnTo>
                  <a:pt x="254" y="97"/>
                </a:lnTo>
                <a:lnTo>
                  <a:pt x="251" y="97"/>
                </a:lnTo>
                <a:lnTo>
                  <a:pt x="249" y="97"/>
                </a:lnTo>
                <a:lnTo>
                  <a:pt x="249" y="97"/>
                </a:lnTo>
                <a:lnTo>
                  <a:pt x="245" y="99"/>
                </a:lnTo>
                <a:lnTo>
                  <a:pt x="242" y="103"/>
                </a:lnTo>
                <a:lnTo>
                  <a:pt x="242" y="103"/>
                </a:lnTo>
                <a:lnTo>
                  <a:pt x="241" y="109"/>
                </a:lnTo>
                <a:lnTo>
                  <a:pt x="241" y="114"/>
                </a:lnTo>
                <a:lnTo>
                  <a:pt x="241" y="114"/>
                </a:lnTo>
                <a:lnTo>
                  <a:pt x="242" y="118"/>
                </a:lnTo>
                <a:lnTo>
                  <a:pt x="245" y="122"/>
                </a:lnTo>
                <a:lnTo>
                  <a:pt x="247" y="125"/>
                </a:lnTo>
                <a:lnTo>
                  <a:pt x="251" y="128"/>
                </a:lnTo>
                <a:lnTo>
                  <a:pt x="251" y="128"/>
                </a:lnTo>
                <a:lnTo>
                  <a:pt x="254" y="124"/>
                </a:lnTo>
                <a:lnTo>
                  <a:pt x="254" y="97"/>
                </a:lnTo>
                <a:lnTo>
                  <a:pt x="254" y="97"/>
                </a:lnTo>
                <a:close/>
                <a:moveTo>
                  <a:pt x="254" y="137"/>
                </a:moveTo>
                <a:lnTo>
                  <a:pt x="254" y="137"/>
                </a:lnTo>
                <a:lnTo>
                  <a:pt x="251" y="136"/>
                </a:lnTo>
                <a:lnTo>
                  <a:pt x="251" y="136"/>
                </a:lnTo>
                <a:lnTo>
                  <a:pt x="247" y="141"/>
                </a:lnTo>
                <a:lnTo>
                  <a:pt x="245" y="147"/>
                </a:lnTo>
                <a:lnTo>
                  <a:pt x="243" y="152"/>
                </a:lnTo>
                <a:lnTo>
                  <a:pt x="243" y="159"/>
                </a:lnTo>
                <a:lnTo>
                  <a:pt x="243" y="159"/>
                </a:lnTo>
                <a:lnTo>
                  <a:pt x="243" y="164"/>
                </a:lnTo>
                <a:lnTo>
                  <a:pt x="243" y="164"/>
                </a:lnTo>
                <a:lnTo>
                  <a:pt x="246" y="170"/>
                </a:lnTo>
                <a:lnTo>
                  <a:pt x="249" y="172"/>
                </a:lnTo>
                <a:lnTo>
                  <a:pt x="249" y="172"/>
                </a:lnTo>
                <a:lnTo>
                  <a:pt x="251" y="174"/>
                </a:lnTo>
                <a:lnTo>
                  <a:pt x="254" y="175"/>
                </a:lnTo>
                <a:lnTo>
                  <a:pt x="254" y="137"/>
                </a:lnTo>
                <a:close/>
                <a:moveTo>
                  <a:pt x="200" y="0"/>
                </a:moveTo>
                <a:lnTo>
                  <a:pt x="135" y="0"/>
                </a:lnTo>
                <a:lnTo>
                  <a:pt x="135" y="22"/>
                </a:lnTo>
                <a:lnTo>
                  <a:pt x="200" y="22"/>
                </a:lnTo>
                <a:lnTo>
                  <a:pt x="200" y="0"/>
                </a:lnTo>
                <a:lnTo>
                  <a:pt x="200" y="0"/>
                </a:lnTo>
                <a:close/>
                <a:moveTo>
                  <a:pt x="135" y="304"/>
                </a:moveTo>
                <a:lnTo>
                  <a:pt x="200" y="304"/>
                </a:lnTo>
                <a:lnTo>
                  <a:pt x="200" y="282"/>
                </a:lnTo>
                <a:lnTo>
                  <a:pt x="135" y="282"/>
                </a:lnTo>
                <a:lnTo>
                  <a:pt x="135" y="304"/>
                </a:lnTo>
                <a:lnTo>
                  <a:pt x="135" y="304"/>
                </a:lnTo>
                <a:close/>
                <a:moveTo>
                  <a:pt x="200" y="41"/>
                </a:moveTo>
                <a:lnTo>
                  <a:pt x="200" y="145"/>
                </a:lnTo>
                <a:lnTo>
                  <a:pt x="200" y="143"/>
                </a:lnTo>
                <a:lnTo>
                  <a:pt x="186" y="145"/>
                </a:lnTo>
                <a:lnTo>
                  <a:pt x="186" y="160"/>
                </a:lnTo>
                <a:lnTo>
                  <a:pt x="171" y="164"/>
                </a:lnTo>
                <a:lnTo>
                  <a:pt x="173" y="178"/>
                </a:lnTo>
                <a:lnTo>
                  <a:pt x="188" y="174"/>
                </a:lnTo>
                <a:lnTo>
                  <a:pt x="188" y="190"/>
                </a:lnTo>
                <a:lnTo>
                  <a:pt x="200" y="186"/>
                </a:lnTo>
                <a:lnTo>
                  <a:pt x="200" y="264"/>
                </a:lnTo>
                <a:lnTo>
                  <a:pt x="135" y="264"/>
                </a:lnTo>
                <a:lnTo>
                  <a:pt x="135" y="214"/>
                </a:lnTo>
                <a:lnTo>
                  <a:pt x="135" y="214"/>
                </a:lnTo>
                <a:lnTo>
                  <a:pt x="139" y="213"/>
                </a:lnTo>
                <a:lnTo>
                  <a:pt x="139" y="213"/>
                </a:lnTo>
                <a:lnTo>
                  <a:pt x="144" y="210"/>
                </a:lnTo>
                <a:lnTo>
                  <a:pt x="150" y="208"/>
                </a:lnTo>
                <a:lnTo>
                  <a:pt x="155" y="202"/>
                </a:lnTo>
                <a:lnTo>
                  <a:pt x="158" y="197"/>
                </a:lnTo>
                <a:lnTo>
                  <a:pt x="158" y="197"/>
                </a:lnTo>
                <a:lnTo>
                  <a:pt x="161" y="190"/>
                </a:lnTo>
                <a:lnTo>
                  <a:pt x="162" y="183"/>
                </a:lnTo>
                <a:lnTo>
                  <a:pt x="162" y="176"/>
                </a:lnTo>
                <a:lnTo>
                  <a:pt x="162" y="170"/>
                </a:lnTo>
                <a:lnTo>
                  <a:pt x="162" y="170"/>
                </a:lnTo>
                <a:lnTo>
                  <a:pt x="158" y="163"/>
                </a:lnTo>
                <a:lnTo>
                  <a:pt x="154" y="158"/>
                </a:lnTo>
                <a:lnTo>
                  <a:pt x="154" y="158"/>
                </a:lnTo>
                <a:lnTo>
                  <a:pt x="148" y="153"/>
                </a:lnTo>
                <a:lnTo>
                  <a:pt x="148" y="153"/>
                </a:lnTo>
                <a:lnTo>
                  <a:pt x="144" y="153"/>
                </a:lnTo>
                <a:lnTo>
                  <a:pt x="139" y="155"/>
                </a:lnTo>
                <a:lnTo>
                  <a:pt x="139" y="155"/>
                </a:lnTo>
                <a:lnTo>
                  <a:pt x="135" y="156"/>
                </a:lnTo>
                <a:lnTo>
                  <a:pt x="135" y="128"/>
                </a:lnTo>
                <a:lnTo>
                  <a:pt x="135" y="128"/>
                </a:lnTo>
                <a:lnTo>
                  <a:pt x="136" y="126"/>
                </a:lnTo>
                <a:lnTo>
                  <a:pt x="136" y="126"/>
                </a:lnTo>
                <a:lnTo>
                  <a:pt x="139" y="126"/>
                </a:lnTo>
                <a:lnTo>
                  <a:pt x="140" y="128"/>
                </a:lnTo>
                <a:lnTo>
                  <a:pt x="140" y="128"/>
                </a:lnTo>
                <a:lnTo>
                  <a:pt x="143" y="129"/>
                </a:lnTo>
                <a:lnTo>
                  <a:pt x="143" y="132"/>
                </a:lnTo>
                <a:lnTo>
                  <a:pt x="143" y="132"/>
                </a:lnTo>
                <a:lnTo>
                  <a:pt x="143" y="134"/>
                </a:lnTo>
                <a:lnTo>
                  <a:pt x="143" y="136"/>
                </a:lnTo>
                <a:lnTo>
                  <a:pt x="143" y="136"/>
                </a:lnTo>
                <a:lnTo>
                  <a:pt x="147" y="134"/>
                </a:lnTo>
                <a:lnTo>
                  <a:pt x="150" y="132"/>
                </a:lnTo>
                <a:lnTo>
                  <a:pt x="150" y="132"/>
                </a:lnTo>
                <a:lnTo>
                  <a:pt x="151" y="129"/>
                </a:lnTo>
                <a:lnTo>
                  <a:pt x="151" y="125"/>
                </a:lnTo>
                <a:lnTo>
                  <a:pt x="151" y="125"/>
                </a:lnTo>
                <a:lnTo>
                  <a:pt x="150" y="122"/>
                </a:lnTo>
                <a:lnTo>
                  <a:pt x="146" y="120"/>
                </a:lnTo>
                <a:lnTo>
                  <a:pt x="146" y="120"/>
                </a:lnTo>
                <a:lnTo>
                  <a:pt x="140" y="120"/>
                </a:lnTo>
                <a:lnTo>
                  <a:pt x="135" y="120"/>
                </a:lnTo>
                <a:lnTo>
                  <a:pt x="135" y="120"/>
                </a:lnTo>
                <a:lnTo>
                  <a:pt x="135" y="41"/>
                </a:lnTo>
                <a:lnTo>
                  <a:pt x="200" y="41"/>
                </a:lnTo>
                <a:lnTo>
                  <a:pt x="200" y="41"/>
                </a:lnTo>
                <a:close/>
                <a:moveTo>
                  <a:pt x="135" y="204"/>
                </a:moveTo>
                <a:lnTo>
                  <a:pt x="135" y="204"/>
                </a:lnTo>
                <a:lnTo>
                  <a:pt x="138" y="204"/>
                </a:lnTo>
                <a:lnTo>
                  <a:pt x="138" y="204"/>
                </a:lnTo>
                <a:lnTo>
                  <a:pt x="140" y="202"/>
                </a:lnTo>
                <a:lnTo>
                  <a:pt x="143" y="199"/>
                </a:lnTo>
                <a:lnTo>
                  <a:pt x="146" y="197"/>
                </a:lnTo>
                <a:lnTo>
                  <a:pt x="147" y="193"/>
                </a:lnTo>
                <a:lnTo>
                  <a:pt x="147" y="193"/>
                </a:lnTo>
                <a:lnTo>
                  <a:pt x="150" y="185"/>
                </a:lnTo>
                <a:lnTo>
                  <a:pt x="148" y="175"/>
                </a:lnTo>
                <a:lnTo>
                  <a:pt x="148" y="175"/>
                </a:lnTo>
                <a:lnTo>
                  <a:pt x="147" y="170"/>
                </a:lnTo>
                <a:lnTo>
                  <a:pt x="144" y="167"/>
                </a:lnTo>
                <a:lnTo>
                  <a:pt x="142" y="164"/>
                </a:lnTo>
                <a:lnTo>
                  <a:pt x="139" y="164"/>
                </a:lnTo>
                <a:lnTo>
                  <a:pt x="139" y="164"/>
                </a:lnTo>
                <a:lnTo>
                  <a:pt x="136" y="166"/>
                </a:lnTo>
                <a:lnTo>
                  <a:pt x="135" y="168"/>
                </a:lnTo>
                <a:lnTo>
                  <a:pt x="135" y="204"/>
                </a:lnTo>
                <a:close/>
                <a:moveTo>
                  <a:pt x="135" y="0"/>
                </a:moveTo>
                <a:lnTo>
                  <a:pt x="32" y="0"/>
                </a:lnTo>
                <a:lnTo>
                  <a:pt x="32" y="0"/>
                </a:lnTo>
                <a:lnTo>
                  <a:pt x="25" y="2"/>
                </a:lnTo>
                <a:lnTo>
                  <a:pt x="20" y="3"/>
                </a:lnTo>
                <a:lnTo>
                  <a:pt x="14" y="6"/>
                </a:lnTo>
                <a:lnTo>
                  <a:pt x="9" y="10"/>
                </a:lnTo>
                <a:lnTo>
                  <a:pt x="5" y="15"/>
                </a:lnTo>
                <a:lnTo>
                  <a:pt x="2" y="21"/>
                </a:lnTo>
                <a:lnTo>
                  <a:pt x="1" y="26"/>
                </a:lnTo>
                <a:lnTo>
                  <a:pt x="0" y="33"/>
                </a:lnTo>
                <a:lnTo>
                  <a:pt x="0" y="273"/>
                </a:lnTo>
                <a:lnTo>
                  <a:pt x="0" y="273"/>
                </a:lnTo>
                <a:lnTo>
                  <a:pt x="1" y="279"/>
                </a:lnTo>
                <a:lnTo>
                  <a:pt x="2" y="285"/>
                </a:lnTo>
                <a:lnTo>
                  <a:pt x="5" y="290"/>
                </a:lnTo>
                <a:lnTo>
                  <a:pt x="9" y="294"/>
                </a:lnTo>
                <a:lnTo>
                  <a:pt x="14" y="298"/>
                </a:lnTo>
                <a:lnTo>
                  <a:pt x="20" y="302"/>
                </a:lnTo>
                <a:lnTo>
                  <a:pt x="25" y="304"/>
                </a:lnTo>
                <a:lnTo>
                  <a:pt x="32" y="304"/>
                </a:lnTo>
                <a:lnTo>
                  <a:pt x="135" y="304"/>
                </a:lnTo>
                <a:lnTo>
                  <a:pt x="135" y="282"/>
                </a:lnTo>
                <a:lnTo>
                  <a:pt x="50" y="282"/>
                </a:lnTo>
                <a:lnTo>
                  <a:pt x="50" y="282"/>
                </a:lnTo>
                <a:lnTo>
                  <a:pt x="50" y="282"/>
                </a:lnTo>
                <a:lnTo>
                  <a:pt x="44" y="282"/>
                </a:lnTo>
                <a:lnTo>
                  <a:pt x="40" y="281"/>
                </a:lnTo>
                <a:lnTo>
                  <a:pt x="35" y="278"/>
                </a:lnTo>
                <a:lnTo>
                  <a:pt x="32" y="275"/>
                </a:lnTo>
                <a:lnTo>
                  <a:pt x="28" y="271"/>
                </a:lnTo>
                <a:lnTo>
                  <a:pt x="25" y="267"/>
                </a:lnTo>
                <a:lnTo>
                  <a:pt x="24" y="262"/>
                </a:lnTo>
                <a:lnTo>
                  <a:pt x="24" y="256"/>
                </a:lnTo>
                <a:lnTo>
                  <a:pt x="24" y="48"/>
                </a:lnTo>
                <a:lnTo>
                  <a:pt x="24" y="48"/>
                </a:lnTo>
                <a:lnTo>
                  <a:pt x="24" y="42"/>
                </a:lnTo>
                <a:lnTo>
                  <a:pt x="25" y="38"/>
                </a:lnTo>
                <a:lnTo>
                  <a:pt x="28" y="34"/>
                </a:lnTo>
                <a:lnTo>
                  <a:pt x="32" y="30"/>
                </a:lnTo>
                <a:lnTo>
                  <a:pt x="35" y="26"/>
                </a:lnTo>
                <a:lnTo>
                  <a:pt x="40" y="25"/>
                </a:lnTo>
                <a:lnTo>
                  <a:pt x="44" y="22"/>
                </a:lnTo>
                <a:lnTo>
                  <a:pt x="50" y="22"/>
                </a:lnTo>
                <a:lnTo>
                  <a:pt x="135" y="22"/>
                </a:lnTo>
                <a:lnTo>
                  <a:pt x="135" y="0"/>
                </a:lnTo>
                <a:lnTo>
                  <a:pt x="135" y="0"/>
                </a:lnTo>
                <a:close/>
                <a:moveTo>
                  <a:pt x="135" y="41"/>
                </a:moveTo>
                <a:lnTo>
                  <a:pt x="135" y="120"/>
                </a:lnTo>
                <a:lnTo>
                  <a:pt x="135" y="120"/>
                </a:lnTo>
                <a:lnTo>
                  <a:pt x="130" y="122"/>
                </a:lnTo>
                <a:lnTo>
                  <a:pt x="124" y="125"/>
                </a:lnTo>
                <a:lnTo>
                  <a:pt x="120" y="129"/>
                </a:lnTo>
                <a:lnTo>
                  <a:pt x="116" y="133"/>
                </a:lnTo>
                <a:lnTo>
                  <a:pt x="116" y="133"/>
                </a:lnTo>
                <a:lnTo>
                  <a:pt x="112" y="139"/>
                </a:lnTo>
                <a:lnTo>
                  <a:pt x="111" y="144"/>
                </a:lnTo>
                <a:lnTo>
                  <a:pt x="106" y="159"/>
                </a:lnTo>
                <a:lnTo>
                  <a:pt x="106" y="159"/>
                </a:lnTo>
                <a:lnTo>
                  <a:pt x="106" y="175"/>
                </a:lnTo>
                <a:lnTo>
                  <a:pt x="106" y="175"/>
                </a:lnTo>
                <a:lnTo>
                  <a:pt x="108" y="185"/>
                </a:lnTo>
                <a:lnTo>
                  <a:pt x="109" y="194"/>
                </a:lnTo>
                <a:lnTo>
                  <a:pt x="111" y="195"/>
                </a:lnTo>
                <a:lnTo>
                  <a:pt x="111" y="195"/>
                </a:lnTo>
                <a:lnTo>
                  <a:pt x="113" y="205"/>
                </a:lnTo>
                <a:lnTo>
                  <a:pt x="113" y="205"/>
                </a:lnTo>
                <a:lnTo>
                  <a:pt x="117" y="209"/>
                </a:lnTo>
                <a:lnTo>
                  <a:pt x="121" y="213"/>
                </a:lnTo>
                <a:lnTo>
                  <a:pt x="128" y="214"/>
                </a:lnTo>
                <a:lnTo>
                  <a:pt x="135" y="214"/>
                </a:lnTo>
                <a:lnTo>
                  <a:pt x="135" y="264"/>
                </a:lnTo>
                <a:lnTo>
                  <a:pt x="62" y="264"/>
                </a:lnTo>
                <a:lnTo>
                  <a:pt x="62" y="264"/>
                </a:lnTo>
                <a:lnTo>
                  <a:pt x="58" y="263"/>
                </a:lnTo>
                <a:lnTo>
                  <a:pt x="54" y="262"/>
                </a:lnTo>
                <a:lnTo>
                  <a:pt x="47" y="258"/>
                </a:lnTo>
                <a:lnTo>
                  <a:pt x="43" y="251"/>
                </a:lnTo>
                <a:lnTo>
                  <a:pt x="41" y="247"/>
                </a:lnTo>
                <a:lnTo>
                  <a:pt x="41" y="243"/>
                </a:lnTo>
                <a:lnTo>
                  <a:pt x="41" y="61"/>
                </a:lnTo>
                <a:lnTo>
                  <a:pt x="41" y="61"/>
                </a:lnTo>
                <a:lnTo>
                  <a:pt x="41" y="57"/>
                </a:lnTo>
                <a:lnTo>
                  <a:pt x="43" y="53"/>
                </a:lnTo>
                <a:lnTo>
                  <a:pt x="47" y="46"/>
                </a:lnTo>
                <a:lnTo>
                  <a:pt x="54" y="42"/>
                </a:lnTo>
                <a:lnTo>
                  <a:pt x="58" y="41"/>
                </a:lnTo>
                <a:lnTo>
                  <a:pt x="62" y="41"/>
                </a:lnTo>
                <a:lnTo>
                  <a:pt x="135" y="41"/>
                </a:lnTo>
                <a:lnTo>
                  <a:pt x="135" y="41"/>
                </a:lnTo>
                <a:close/>
                <a:moveTo>
                  <a:pt x="135" y="128"/>
                </a:moveTo>
                <a:lnTo>
                  <a:pt x="135" y="156"/>
                </a:lnTo>
                <a:lnTo>
                  <a:pt x="135" y="156"/>
                </a:lnTo>
                <a:lnTo>
                  <a:pt x="130" y="160"/>
                </a:lnTo>
                <a:lnTo>
                  <a:pt x="130" y="160"/>
                </a:lnTo>
                <a:lnTo>
                  <a:pt x="127" y="166"/>
                </a:lnTo>
                <a:lnTo>
                  <a:pt x="127" y="171"/>
                </a:lnTo>
                <a:lnTo>
                  <a:pt x="127" y="171"/>
                </a:lnTo>
                <a:lnTo>
                  <a:pt x="128" y="174"/>
                </a:lnTo>
                <a:lnTo>
                  <a:pt x="131" y="176"/>
                </a:lnTo>
                <a:lnTo>
                  <a:pt x="131" y="176"/>
                </a:lnTo>
                <a:lnTo>
                  <a:pt x="132" y="171"/>
                </a:lnTo>
                <a:lnTo>
                  <a:pt x="135" y="168"/>
                </a:lnTo>
                <a:lnTo>
                  <a:pt x="135" y="204"/>
                </a:lnTo>
                <a:lnTo>
                  <a:pt x="135" y="204"/>
                </a:lnTo>
                <a:lnTo>
                  <a:pt x="131" y="202"/>
                </a:lnTo>
                <a:lnTo>
                  <a:pt x="131" y="202"/>
                </a:lnTo>
                <a:lnTo>
                  <a:pt x="128" y="199"/>
                </a:lnTo>
                <a:lnTo>
                  <a:pt x="127" y="194"/>
                </a:lnTo>
                <a:lnTo>
                  <a:pt x="127" y="194"/>
                </a:lnTo>
                <a:lnTo>
                  <a:pt x="124" y="181"/>
                </a:lnTo>
                <a:lnTo>
                  <a:pt x="124" y="181"/>
                </a:lnTo>
                <a:lnTo>
                  <a:pt x="123" y="163"/>
                </a:lnTo>
                <a:lnTo>
                  <a:pt x="123" y="163"/>
                </a:lnTo>
                <a:lnTo>
                  <a:pt x="123" y="148"/>
                </a:lnTo>
                <a:lnTo>
                  <a:pt x="127" y="137"/>
                </a:lnTo>
                <a:lnTo>
                  <a:pt x="127" y="137"/>
                </a:lnTo>
                <a:lnTo>
                  <a:pt x="131" y="130"/>
                </a:lnTo>
                <a:lnTo>
                  <a:pt x="135" y="128"/>
                </a:lnTo>
                <a:lnTo>
                  <a:pt x="135" y="128"/>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6" name="组合 293"/>
          <p:cNvGrpSpPr/>
          <p:nvPr/>
        </p:nvGrpSpPr>
        <p:grpSpPr>
          <a:xfrm>
            <a:off x="1564320" y="2166928"/>
            <a:ext cx="116026" cy="110746"/>
            <a:chOff x="3092451" y="2336800"/>
            <a:chExt cx="209550" cy="200025"/>
          </a:xfrm>
          <a:solidFill>
            <a:schemeClr val="accent1"/>
          </a:solidFill>
        </p:grpSpPr>
        <p:sp>
          <p:nvSpPr>
            <p:cNvPr id="295" name="Freeform 173"/>
            <p:cNvSpPr/>
            <p:nvPr/>
          </p:nvSpPr>
          <p:spPr bwMode="auto">
            <a:xfrm>
              <a:off x="3092451" y="2378075"/>
              <a:ext cx="209550" cy="158750"/>
            </a:xfrm>
            <a:custGeom>
              <a:avLst/>
              <a:gdLst>
                <a:gd name="T0" fmla="*/ 39 w 132"/>
                <a:gd name="T1" fmla="*/ 0 h 100"/>
                <a:gd name="T2" fmla="*/ 39 w 132"/>
                <a:gd name="T3" fmla="*/ 0 h 100"/>
                <a:gd name="T4" fmla="*/ 47 w 132"/>
                <a:gd name="T5" fmla="*/ 0 h 100"/>
                <a:gd name="T6" fmla="*/ 54 w 132"/>
                <a:gd name="T7" fmla="*/ 2 h 100"/>
                <a:gd name="T8" fmla="*/ 61 w 132"/>
                <a:gd name="T9" fmla="*/ 5 h 100"/>
                <a:gd name="T10" fmla="*/ 66 w 132"/>
                <a:gd name="T11" fmla="*/ 9 h 100"/>
                <a:gd name="T12" fmla="*/ 66 w 132"/>
                <a:gd name="T13" fmla="*/ 9 h 100"/>
                <a:gd name="T14" fmla="*/ 71 w 132"/>
                <a:gd name="T15" fmla="*/ 5 h 100"/>
                <a:gd name="T16" fmla="*/ 78 w 132"/>
                <a:gd name="T17" fmla="*/ 2 h 100"/>
                <a:gd name="T18" fmla="*/ 85 w 132"/>
                <a:gd name="T19" fmla="*/ 0 h 100"/>
                <a:gd name="T20" fmla="*/ 93 w 132"/>
                <a:gd name="T21" fmla="*/ 0 h 100"/>
                <a:gd name="T22" fmla="*/ 93 w 132"/>
                <a:gd name="T23" fmla="*/ 0 h 100"/>
                <a:gd name="T24" fmla="*/ 101 w 132"/>
                <a:gd name="T25" fmla="*/ 0 h 100"/>
                <a:gd name="T26" fmla="*/ 108 w 132"/>
                <a:gd name="T27" fmla="*/ 2 h 100"/>
                <a:gd name="T28" fmla="*/ 115 w 132"/>
                <a:gd name="T29" fmla="*/ 6 h 100"/>
                <a:gd name="T30" fmla="*/ 120 w 132"/>
                <a:gd name="T31" fmla="*/ 11 h 100"/>
                <a:gd name="T32" fmla="*/ 126 w 132"/>
                <a:gd name="T33" fmla="*/ 16 h 100"/>
                <a:gd name="T34" fmla="*/ 130 w 132"/>
                <a:gd name="T35" fmla="*/ 23 h 100"/>
                <a:gd name="T36" fmla="*/ 131 w 132"/>
                <a:gd name="T37" fmla="*/ 31 h 100"/>
                <a:gd name="T38" fmla="*/ 132 w 132"/>
                <a:gd name="T39" fmla="*/ 38 h 100"/>
                <a:gd name="T40" fmla="*/ 132 w 132"/>
                <a:gd name="T41" fmla="*/ 38 h 100"/>
                <a:gd name="T42" fmla="*/ 131 w 132"/>
                <a:gd name="T43" fmla="*/ 47 h 100"/>
                <a:gd name="T44" fmla="*/ 128 w 132"/>
                <a:gd name="T45" fmla="*/ 58 h 100"/>
                <a:gd name="T46" fmla="*/ 123 w 132"/>
                <a:gd name="T47" fmla="*/ 69 h 100"/>
                <a:gd name="T48" fmla="*/ 116 w 132"/>
                <a:gd name="T49" fmla="*/ 78 h 100"/>
                <a:gd name="T50" fmla="*/ 107 w 132"/>
                <a:gd name="T51" fmla="*/ 86 h 100"/>
                <a:gd name="T52" fmla="*/ 94 w 132"/>
                <a:gd name="T53" fmla="*/ 93 h 100"/>
                <a:gd name="T54" fmla="*/ 88 w 132"/>
                <a:gd name="T55" fmla="*/ 96 h 100"/>
                <a:gd name="T56" fmla="*/ 81 w 132"/>
                <a:gd name="T57" fmla="*/ 99 h 100"/>
                <a:gd name="T58" fmla="*/ 73 w 132"/>
                <a:gd name="T59" fmla="*/ 99 h 100"/>
                <a:gd name="T60" fmla="*/ 63 w 132"/>
                <a:gd name="T61" fmla="*/ 100 h 100"/>
                <a:gd name="T62" fmla="*/ 63 w 132"/>
                <a:gd name="T63" fmla="*/ 100 h 100"/>
                <a:gd name="T64" fmla="*/ 55 w 132"/>
                <a:gd name="T65" fmla="*/ 99 h 100"/>
                <a:gd name="T66" fmla="*/ 47 w 132"/>
                <a:gd name="T67" fmla="*/ 97 h 100"/>
                <a:gd name="T68" fmla="*/ 39 w 132"/>
                <a:gd name="T69" fmla="*/ 96 h 100"/>
                <a:gd name="T70" fmla="*/ 32 w 132"/>
                <a:gd name="T71" fmla="*/ 93 h 100"/>
                <a:gd name="T72" fmla="*/ 27 w 132"/>
                <a:gd name="T73" fmla="*/ 90 h 100"/>
                <a:gd name="T74" fmla="*/ 21 w 132"/>
                <a:gd name="T75" fmla="*/ 86 h 100"/>
                <a:gd name="T76" fmla="*/ 13 w 132"/>
                <a:gd name="T77" fmla="*/ 77 h 100"/>
                <a:gd name="T78" fmla="*/ 6 w 132"/>
                <a:gd name="T79" fmla="*/ 67 h 100"/>
                <a:gd name="T80" fmla="*/ 2 w 132"/>
                <a:gd name="T81" fmla="*/ 57 h 100"/>
                <a:gd name="T82" fmla="*/ 0 w 132"/>
                <a:gd name="T83" fmla="*/ 47 h 100"/>
                <a:gd name="T84" fmla="*/ 0 w 132"/>
                <a:gd name="T85" fmla="*/ 38 h 100"/>
                <a:gd name="T86" fmla="*/ 0 w 132"/>
                <a:gd name="T87" fmla="*/ 38 h 100"/>
                <a:gd name="T88" fmla="*/ 0 w 132"/>
                <a:gd name="T89" fmla="*/ 31 h 100"/>
                <a:gd name="T90" fmla="*/ 2 w 132"/>
                <a:gd name="T91" fmla="*/ 23 h 100"/>
                <a:gd name="T92" fmla="*/ 6 w 132"/>
                <a:gd name="T93" fmla="*/ 16 h 100"/>
                <a:gd name="T94" fmla="*/ 12 w 132"/>
                <a:gd name="T95" fmla="*/ 11 h 100"/>
                <a:gd name="T96" fmla="*/ 17 w 132"/>
                <a:gd name="T97" fmla="*/ 6 h 100"/>
                <a:gd name="T98" fmla="*/ 24 w 132"/>
                <a:gd name="T99" fmla="*/ 2 h 100"/>
                <a:gd name="T100" fmla="*/ 31 w 132"/>
                <a:gd name="T101" fmla="*/ 0 h 100"/>
                <a:gd name="T102" fmla="*/ 39 w 132"/>
                <a:gd name="T103" fmla="*/ 0 h 100"/>
                <a:gd name="T104" fmla="*/ 39 w 132"/>
                <a:gd name="T10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 h="100">
                  <a:moveTo>
                    <a:pt x="39" y="0"/>
                  </a:moveTo>
                  <a:lnTo>
                    <a:pt x="39" y="0"/>
                  </a:lnTo>
                  <a:lnTo>
                    <a:pt x="47" y="0"/>
                  </a:lnTo>
                  <a:lnTo>
                    <a:pt x="54" y="2"/>
                  </a:lnTo>
                  <a:lnTo>
                    <a:pt x="61" y="5"/>
                  </a:lnTo>
                  <a:lnTo>
                    <a:pt x="66" y="9"/>
                  </a:lnTo>
                  <a:lnTo>
                    <a:pt x="66" y="9"/>
                  </a:lnTo>
                  <a:lnTo>
                    <a:pt x="71" y="5"/>
                  </a:lnTo>
                  <a:lnTo>
                    <a:pt x="78" y="2"/>
                  </a:lnTo>
                  <a:lnTo>
                    <a:pt x="85" y="0"/>
                  </a:lnTo>
                  <a:lnTo>
                    <a:pt x="93" y="0"/>
                  </a:lnTo>
                  <a:lnTo>
                    <a:pt x="93" y="0"/>
                  </a:lnTo>
                  <a:lnTo>
                    <a:pt x="101" y="0"/>
                  </a:lnTo>
                  <a:lnTo>
                    <a:pt x="108" y="2"/>
                  </a:lnTo>
                  <a:lnTo>
                    <a:pt x="115" y="6"/>
                  </a:lnTo>
                  <a:lnTo>
                    <a:pt x="120" y="11"/>
                  </a:lnTo>
                  <a:lnTo>
                    <a:pt x="126" y="16"/>
                  </a:lnTo>
                  <a:lnTo>
                    <a:pt x="130" y="23"/>
                  </a:lnTo>
                  <a:lnTo>
                    <a:pt x="131" y="31"/>
                  </a:lnTo>
                  <a:lnTo>
                    <a:pt x="132" y="38"/>
                  </a:lnTo>
                  <a:lnTo>
                    <a:pt x="132" y="38"/>
                  </a:lnTo>
                  <a:lnTo>
                    <a:pt x="131" y="47"/>
                  </a:lnTo>
                  <a:lnTo>
                    <a:pt x="128" y="58"/>
                  </a:lnTo>
                  <a:lnTo>
                    <a:pt x="123" y="69"/>
                  </a:lnTo>
                  <a:lnTo>
                    <a:pt x="116" y="78"/>
                  </a:lnTo>
                  <a:lnTo>
                    <a:pt x="107" y="86"/>
                  </a:lnTo>
                  <a:lnTo>
                    <a:pt x="94" y="93"/>
                  </a:lnTo>
                  <a:lnTo>
                    <a:pt x="88" y="96"/>
                  </a:lnTo>
                  <a:lnTo>
                    <a:pt x="81" y="99"/>
                  </a:lnTo>
                  <a:lnTo>
                    <a:pt x="73" y="99"/>
                  </a:lnTo>
                  <a:lnTo>
                    <a:pt x="63" y="100"/>
                  </a:lnTo>
                  <a:lnTo>
                    <a:pt x="63" y="100"/>
                  </a:lnTo>
                  <a:lnTo>
                    <a:pt x="55" y="99"/>
                  </a:lnTo>
                  <a:lnTo>
                    <a:pt x="47" y="97"/>
                  </a:lnTo>
                  <a:lnTo>
                    <a:pt x="39" y="96"/>
                  </a:lnTo>
                  <a:lnTo>
                    <a:pt x="32" y="93"/>
                  </a:lnTo>
                  <a:lnTo>
                    <a:pt x="27" y="90"/>
                  </a:lnTo>
                  <a:lnTo>
                    <a:pt x="21" y="86"/>
                  </a:lnTo>
                  <a:lnTo>
                    <a:pt x="13" y="77"/>
                  </a:lnTo>
                  <a:lnTo>
                    <a:pt x="6" y="67"/>
                  </a:lnTo>
                  <a:lnTo>
                    <a:pt x="2" y="57"/>
                  </a:lnTo>
                  <a:lnTo>
                    <a:pt x="0" y="47"/>
                  </a:lnTo>
                  <a:lnTo>
                    <a:pt x="0" y="38"/>
                  </a:lnTo>
                  <a:lnTo>
                    <a:pt x="0" y="38"/>
                  </a:lnTo>
                  <a:lnTo>
                    <a:pt x="0" y="31"/>
                  </a:lnTo>
                  <a:lnTo>
                    <a:pt x="2" y="23"/>
                  </a:lnTo>
                  <a:lnTo>
                    <a:pt x="6" y="16"/>
                  </a:lnTo>
                  <a:lnTo>
                    <a:pt x="12" y="11"/>
                  </a:lnTo>
                  <a:lnTo>
                    <a:pt x="17" y="6"/>
                  </a:lnTo>
                  <a:lnTo>
                    <a:pt x="24" y="2"/>
                  </a:lnTo>
                  <a:lnTo>
                    <a:pt x="31" y="0"/>
                  </a:lnTo>
                  <a:lnTo>
                    <a:pt x="39" y="0"/>
                  </a:lnTo>
                  <a:lnTo>
                    <a:pt x="39"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6" name="Freeform 174"/>
            <p:cNvSpPr/>
            <p:nvPr/>
          </p:nvSpPr>
          <p:spPr bwMode="auto">
            <a:xfrm>
              <a:off x="3149601" y="2336800"/>
              <a:ext cx="52388" cy="73025"/>
            </a:xfrm>
            <a:custGeom>
              <a:avLst/>
              <a:gdLst>
                <a:gd name="T0" fmla="*/ 29 w 33"/>
                <a:gd name="T1" fmla="*/ 46 h 46"/>
                <a:gd name="T2" fmla="*/ 29 w 33"/>
                <a:gd name="T3" fmla="*/ 46 h 46"/>
                <a:gd name="T4" fmla="*/ 31 w 33"/>
                <a:gd name="T5" fmla="*/ 39 h 46"/>
                <a:gd name="T6" fmla="*/ 33 w 33"/>
                <a:gd name="T7" fmla="*/ 34 h 46"/>
                <a:gd name="T8" fmla="*/ 33 w 33"/>
                <a:gd name="T9" fmla="*/ 27 h 46"/>
                <a:gd name="T10" fmla="*/ 33 w 33"/>
                <a:gd name="T11" fmla="*/ 22 h 46"/>
                <a:gd name="T12" fmla="*/ 30 w 33"/>
                <a:gd name="T13" fmla="*/ 15 h 46"/>
                <a:gd name="T14" fmla="*/ 27 w 33"/>
                <a:gd name="T15" fmla="*/ 9 h 46"/>
                <a:gd name="T16" fmla="*/ 25 w 33"/>
                <a:gd name="T17" fmla="*/ 4 h 46"/>
                <a:gd name="T18" fmla="*/ 19 w 33"/>
                <a:gd name="T19" fmla="*/ 0 h 46"/>
                <a:gd name="T20" fmla="*/ 0 w 33"/>
                <a:gd name="T21" fmla="*/ 3 h 46"/>
                <a:gd name="T22" fmla="*/ 0 w 33"/>
                <a:gd name="T23" fmla="*/ 3 h 46"/>
                <a:gd name="T24" fmla="*/ 12 w 33"/>
                <a:gd name="T25" fmla="*/ 11 h 46"/>
                <a:gd name="T26" fmla="*/ 18 w 33"/>
                <a:gd name="T27" fmla="*/ 15 h 46"/>
                <a:gd name="T28" fmla="*/ 22 w 33"/>
                <a:gd name="T29" fmla="*/ 19 h 46"/>
                <a:gd name="T30" fmla="*/ 25 w 33"/>
                <a:gd name="T31" fmla="*/ 24 h 46"/>
                <a:gd name="T32" fmla="*/ 27 w 33"/>
                <a:gd name="T33" fmla="*/ 31 h 46"/>
                <a:gd name="T34" fmla="*/ 29 w 33"/>
                <a:gd name="T35" fmla="*/ 38 h 46"/>
                <a:gd name="T36" fmla="*/ 29 w 33"/>
                <a:gd name="T37" fmla="*/ 46 h 46"/>
                <a:gd name="T38" fmla="*/ 29 w 33"/>
                <a:gd name="T39"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46">
                  <a:moveTo>
                    <a:pt x="29" y="46"/>
                  </a:moveTo>
                  <a:lnTo>
                    <a:pt x="29" y="46"/>
                  </a:lnTo>
                  <a:lnTo>
                    <a:pt x="31" y="39"/>
                  </a:lnTo>
                  <a:lnTo>
                    <a:pt x="33" y="34"/>
                  </a:lnTo>
                  <a:lnTo>
                    <a:pt x="33" y="27"/>
                  </a:lnTo>
                  <a:lnTo>
                    <a:pt x="33" y="22"/>
                  </a:lnTo>
                  <a:lnTo>
                    <a:pt x="30" y="15"/>
                  </a:lnTo>
                  <a:lnTo>
                    <a:pt x="27" y="9"/>
                  </a:lnTo>
                  <a:lnTo>
                    <a:pt x="25" y="4"/>
                  </a:lnTo>
                  <a:lnTo>
                    <a:pt x="19" y="0"/>
                  </a:lnTo>
                  <a:lnTo>
                    <a:pt x="0" y="3"/>
                  </a:lnTo>
                  <a:lnTo>
                    <a:pt x="0" y="3"/>
                  </a:lnTo>
                  <a:lnTo>
                    <a:pt x="12" y="11"/>
                  </a:lnTo>
                  <a:lnTo>
                    <a:pt x="18" y="15"/>
                  </a:lnTo>
                  <a:lnTo>
                    <a:pt x="22" y="19"/>
                  </a:lnTo>
                  <a:lnTo>
                    <a:pt x="25" y="24"/>
                  </a:lnTo>
                  <a:lnTo>
                    <a:pt x="27" y="31"/>
                  </a:lnTo>
                  <a:lnTo>
                    <a:pt x="29" y="38"/>
                  </a:lnTo>
                  <a:lnTo>
                    <a:pt x="29" y="46"/>
                  </a:lnTo>
                  <a:lnTo>
                    <a:pt x="29" y="4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97" name="Freeform 175"/>
          <p:cNvSpPr>
            <a:spLocks noEditPoints="1"/>
          </p:cNvSpPr>
          <p:nvPr/>
        </p:nvSpPr>
        <p:spPr bwMode="auto">
          <a:xfrm>
            <a:off x="1687377" y="2899080"/>
            <a:ext cx="120421" cy="167877"/>
          </a:xfrm>
          <a:custGeom>
            <a:avLst/>
            <a:gdLst>
              <a:gd name="T0" fmla="*/ 125 w 137"/>
              <a:gd name="T1" fmla="*/ 55 h 191"/>
              <a:gd name="T2" fmla="*/ 126 w 137"/>
              <a:gd name="T3" fmla="*/ 51 h 191"/>
              <a:gd name="T4" fmla="*/ 133 w 137"/>
              <a:gd name="T5" fmla="*/ 34 h 191"/>
              <a:gd name="T6" fmla="*/ 136 w 137"/>
              <a:gd name="T7" fmla="*/ 29 h 191"/>
              <a:gd name="T8" fmla="*/ 137 w 137"/>
              <a:gd name="T9" fmla="*/ 21 h 191"/>
              <a:gd name="T10" fmla="*/ 136 w 137"/>
              <a:gd name="T11" fmla="*/ 13 h 191"/>
              <a:gd name="T12" fmla="*/ 132 w 137"/>
              <a:gd name="T13" fmla="*/ 6 h 191"/>
              <a:gd name="T14" fmla="*/ 128 w 137"/>
              <a:gd name="T15" fmla="*/ 4 h 191"/>
              <a:gd name="T16" fmla="*/ 116 w 137"/>
              <a:gd name="T17" fmla="*/ 0 h 191"/>
              <a:gd name="T18" fmla="*/ 103 w 137"/>
              <a:gd name="T19" fmla="*/ 4 h 191"/>
              <a:gd name="T20" fmla="*/ 113 w 137"/>
              <a:gd name="T21" fmla="*/ 39 h 191"/>
              <a:gd name="T22" fmla="*/ 103 w 137"/>
              <a:gd name="T23" fmla="*/ 59 h 191"/>
              <a:gd name="T24" fmla="*/ 110 w 137"/>
              <a:gd name="T25" fmla="*/ 48 h 191"/>
              <a:gd name="T26" fmla="*/ 110 w 137"/>
              <a:gd name="T27" fmla="*/ 42 h 191"/>
              <a:gd name="T28" fmla="*/ 120 w 137"/>
              <a:gd name="T29" fmla="*/ 48 h 191"/>
              <a:gd name="T30" fmla="*/ 121 w 137"/>
              <a:gd name="T31" fmla="*/ 52 h 191"/>
              <a:gd name="T32" fmla="*/ 121 w 137"/>
              <a:gd name="T33" fmla="*/ 57 h 191"/>
              <a:gd name="T34" fmla="*/ 103 w 137"/>
              <a:gd name="T35" fmla="*/ 89 h 191"/>
              <a:gd name="T36" fmla="*/ 97 w 137"/>
              <a:gd name="T37" fmla="*/ 93 h 191"/>
              <a:gd name="T38" fmla="*/ 99 w 137"/>
              <a:gd name="T39" fmla="*/ 92 h 191"/>
              <a:gd name="T40" fmla="*/ 103 w 137"/>
              <a:gd name="T41" fmla="*/ 89 h 191"/>
              <a:gd name="T42" fmla="*/ 101 w 137"/>
              <a:gd name="T43" fmla="*/ 85 h 191"/>
              <a:gd name="T44" fmla="*/ 99 w 137"/>
              <a:gd name="T45" fmla="*/ 86 h 191"/>
              <a:gd name="T46" fmla="*/ 95 w 137"/>
              <a:gd name="T47" fmla="*/ 88 h 191"/>
              <a:gd name="T48" fmla="*/ 84 w 137"/>
              <a:gd name="T49" fmla="*/ 81 h 191"/>
              <a:gd name="T50" fmla="*/ 84 w 137"/>
              <a:gd name="T51" fmla="*/ 81 h 191"/>
              <a:gd name="T52" fmla="*/ 90 w 137"/>
              <a:gd name="T53" fmla="*/ 78 h 191"/>
              <a:gd name="T54" fmla="*/ 103 w 137"/>
              <a:gd name="T55" fmla="*/ 34 h 191"/>
              <a:gd name="T56" fmla="*/ 88 w 137"/>
              <a:gd name="T57" fmla="*/ 23 h 191"/>
              <a:gd name="T58" fmla="*/ 80 w 137"/>
              <a:gd name="T59" fmla="*/ 25 h 191"/>
              <a:gd name="T60" fmla="*/ 57 w 137"/>
              <a:gd name="T61" fmla="*/ 59 h 191"/>
              <a:gd name="T62" fmla="*/ 57 w 137"/>
              <a:gd name="T63" fmla="*/ 66 h 191"/>
              <a:gd name="T64" fmla="*/ 22 w 137"/>
              <a:gd name="T65" fmla="*/ 153 h 191"/>
              <a:gd name="T66" fmla="*/ 26 w 137"/>
              <a:gd name="T67" fmla="*/ 154 h 191"/>
              <a:gd name="T68" fmla="*/ 29 w 137"/>
              <a:gd name="T69" fmla="*/ 155 h 191"/>
              <a:gd name="T70" fmla="*/ 29 w 137"/>
              <a:gd name="T71" fmla="*/ 162 h 191"/>
              <a:gd name="T72" fmla="*/ 33 w 137"/>
              <a:gd name="T73" fmla="*/ 161 h 191"/>
              <a:gd name="T74" fmla="*/ 38 w 137"/>
              <a:gd name="T75" fmla="*/ 162 h 191"/>
              <a:gd name="T76" fmla="*/ 40 w 137"/>
              <a:gd name="T77" fmla="*/ 163 h 191"/>
              <a:gd name="T78" fmla="*/ 41 w 137"/>
              <a:gd name="T79" fmla="*/ 169 h 191"/>
              <a:gd name="T80" fmla="*/ 38 w 137"/>
              <a:gd name="T81" fmla="*/ 173 h 191"/>
              <a:gd name="T82" fmla="*/ 22 w 137"/>
              <a:gd name="T83" fmla="*/ 182 h 191"/>
              <a:gd name="T84" fmla="*/ 41 w 137"/>
              <a:gd name="T85" fmla="*/ 176 h 191"/>
              <a:gd name="T86" fmla="*/ 103 w 137"/>
              <a:gd name="T87" fmla="*/ 29 h 191"/>
              <a:gd name="T88" fmla="*/ 97 w 137"/>
              <a:gd name="T89" fmla="*/ 9 h 191"/>
              <a:gd name="T90" fmla="*/ 103 w 137"/>
              <a:gd name="T91" fmla="*/ 4 h 191"/>
              <a:gd name="T92" fmla="*/ 22 w 137"/>
              <a:gd name="T93" fmla="*/ 117 h 191"/>
              <a:gd name="T94" fmla="*/ 2 w 137"/>
              <a:gd name="T95" fmla="*/ 191 h 191"/>
              <a:gd name="T96" fmla="*/ 22 w 137"/>
              <a:gd name="T97" fmla="*/ 180 h 191"/>
              <a:gd name="T98" fmla="*/ 5 w 137"/>
              <a:gd name="T99" fmla="*/ 174 h 191"/>
              <a:gd name="T100" fmla="*/ 5 w 137"/>
              <a:gd name="T101" fmla="*/ 150 h 191"/>
              <a:gd name="T102" fmla="*/ 6 w 137"/>
              <a:gd name="T103" fmla="*/ 149 h 191"/>
              <a:gd name="T104" fmla="*/ 10 w 137"/>
              <a:gd name="T105" fmla="*/ 146 h 191"/>
              <a:gd name="T106" fmla="*/ 15 w 137"/>
              <a:gd name="T107" fmla="*/ 146 h 191"/>
              <a:gd name="T108" fmla="*/ 17 w 137"/>
              <a:gd name="T109" fmla="*/ 149 h 191"/>
              <a:gd name="T110" fmla="*/ 18 w 137"/>
              <a:gd name="T111" fmla="*/ 155 h 191"/>
              <a:gd name="T112" fmla="*/ 19 w 137"/>
              <a:gd name="T113" fmla="*/ 154 h 191"/>
              <a:gd name="T114" fmla="*/ 22 w 137"/>
              <a:gd name="T115" fmla="*/ 11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 h="191">
                <a:moveTo>
                  <a:pt x="103" y="89"/>
                </a:moveTo>
                <a:lnTo>
                  <a:pt x="125" y="55"/>
                </a:lnTo>
                <a:lnTo>
                  <a:pt x="125" y="55"/>
                </a:lnTo>
                <a:lnTo>
                  <a:pt x="126" y="51"/>
                </a:lnTo>
                <a:lnTo>
                  <a:pt x="125" y="47"/>
                </a:lnTo>
                <a:lnTo>
                  <a:pt x="133" y="34"/>
                </a:lnTo>
                <a:lnTo>
                  <a:pt x="133" y="34"/>
                </a:lnTo>
                <a:lnTo>
                  <a:pt x="136" y="29"/>
                </a:lnTo>
                <a:lnTo>
                  <a:pt x="137" y="25"/>
                </a:lnTo>
                <a:lnTo>
                  <a:pt x="137" y="21"/>
                </a:lnTo>
                <a:lnTo>
                  <a:pt x="137" y="17"/>
                </a:lnTo>
                <a:lnTo>
                  <a:pt x="136" y="13"/>
                </a:lnTo>
                <a:lnTo>
                  <a:pt x="135" y="9"/>
                </a:lnTo>
                <a:lnTo>
                  <a:pt x="132" y="6"/>
                </a:lnTo>
                <a:lnTo>
                  <a:pt x="128" y="4"/>
                </a:lnTo>
                <a:lnTo>
                  <a:pt x="128" y="4"/>
                </a:lnTo>
                <a:lnTo>
                  <a:pt x="121" y="0"/>
                </a:lnTo>
                <a:lnTo>
                  <a:pt x="116" y="0"/>
                </a:lnTo>
                <a:lnTo>
                  <a:pt x="109" y="1"/>
                </a:lnTo>
                <a:lnTo>
                  <a:pt x="103" y="4"/>
                </a:lnTo>
                <a:lnTo>
                  <a:pt x="103" y="29"/>
                </a:lnTo>
                <a:lnTo>
                  <a:pt x="113" y="39"/>
                </a:lnTo>
                <a:lnTo>
                  <a:pt x="103" y="34"/>
                </a:lnTo>
                <a:lnTo>
                  <a:pt x="103" y="59"/>
                </a:lnTo>
                <a:lnTo>
                  <a:pt x="110" y="48"/>
                </a:lnTo>
                <a:lnTo>
                  <a:pt x="110" y="48"/>
                </a:lnTo>
                <a:lnTo>
                  <a:pt x="110" y="46"/>
                </a:lnTo>
                <a:lnTo>
                  <a:pt x="110" y="42"/>
                </a:lnTo>
                <a:lnTo>
                  <a:pt x="120" y="48"/>
                </a:lnTo>
                <a:lnTo>
                  <a:pt x="120" y="48"/>
                </a:lnTo>
                <a:lnTo>
                  <a:pt x="121" y="50"/>
                </a:lnTo>
                <a:lnTo>
                  <a:pt x="121" y="52"/>
                </a:lnTo>
                <a:lnTo>
                  <a:pt x="121" y="54"/>
                </a:lnTo>
                <a:lnTo>
                  <a:pt x="121" y="57"/>
                </a:lnTo>
                <a:lnTo>
                  <a:pt x="103" y="82"/>
                </a:lnTo>
                <a:lnTo>
                  <a:pt x="103" y="89"/>
                </a:lnTo>
                <a:close/>
                <a:moveTo>
                  <a:pt x="41" y="176"/>
                </a:moveTo>
                <a:lnTo>
                  <a:pt x="97" y="93"/>
                </a:lnTo>
                <a:lnTo>
                  <a:pt x="97" y="93"/>
                </a:lnTo>
                <a:lnTo>
                  <a:pt x="99" y="92"/>
                </a:lnTo>
                <a:lnTo>
                  <a:pt x="102" y="89"/>
                </a:lnTo>
                <a:lnTo>
                  <a:pt x="103" y="89"/>
                </a:lnTo>
                <a:lnTo>
                  <a:pt x="103" y="82"/>
                </a:lnTo>
                <a:lnTo>
                  <a:pt x="101" y="85"/>
                </a:lnTo>
                <a:lnTo>
                  <a:pt x="101" y="85"/>
                </a:lnTo>
                <a:lnTo>
                  <a:pt x="99" y="86"/>
                </a:lnTo>
                <a:lnTo>
                  <a:pt x="98" y="88"/>
                </a:lnTo>
                <a:lnTo>
                  <a:pt x="95" y="88"/>
                </a:lnTo>
                <a:lnTo>
                  <a:pt x="94" y="86"/>
                </a:lnTo>
                <a:lnTo>
                  <a:pt x="84" y="81"/>
                </a:lnTo>
                <a:lnTo>
                  <a:pt x="84" y="81"/>
                </a:lnTo>
                <a:lnTo>
                  <a:pt x="84" y="81"/>
                </a:lnTo>
                <a:lnTo>
                  <a:pt x="87" y="80"/>
                </a:lnTo>
                <a:lnTo>
                  <a:pt x="90" y="78"/>
                </a:lnTo>
                <a:lnTo>
                  <a:pt x="103" y="59"/>
                </a:lnTo>
                <a:lnTo>
                  <a:pt x="103" y="34"/>
                </a:lnTo>
                <a:lnTo>
                  <a:pt x="88" y="23"/>
                </a:lnTo>
                <a:lnTo>
                  <a:pt x="88" y="23"/>
                </a:lnTo>
                <a:lnTo>
                  <a:pt x="83" y="23"/>
                </a:lnTo>
                <a:lnTo>
                  <a:pt x="80" y="25"/>
                </a:lnTo>
                <a:lnTo>
                  <a:pt x="57" y="59"/>
                </a:lnTo>
                <a:lnTo>
                  <a:pt x="57" y="59"/>
                </a:lnTo>
                <a:lnTo>
                  <a:pt x="56" y="63"/>
                </a:lnTo>
                <a:lnTo>
                  <a:pt x="57" y="66"/>
                </a:lnTo>
                <a:lnTo>
                  <a:pt x="22" y="117"/>
                </a:lnTo>
                <a:lnTo>
                  <a:pt x="22" y="153"/>
                </a:lnTo>
                <a:lnTo>
                  <a:pt x="22" y="153"/>
                </a:lnTo>
                <a:lnTo>
                  <a:pt x="26" y="154"/>
                </a:lnTo>
                <a:lnTo>
                  <a:pt x="26" y="154"/>
                </a:lnTo>
                <a:lnTo>
                  <a:pt x="29" y="155"/>
                </a:lnTo>
                <a:lnTo>
                  <a:pt x="29" y="158"/>
                </a:lnTo>
                <a:lnTo>
                  <a:pt x="29" y="162"/>
                </a:lnTo>
                <a:lnTo>
                  <a:pt x="29" y="162"/>
                </a:lnTo>
                <a:lnTo>
                  <a:pt x="33" y="161"/>
                </a:lnTo>
                <a:lnTo>
                  <a:pt x="36" y="161"/>
                </a:lnTo>
                <a:lnTo>
                  <a:pt x="38" y="162"/>
                </a:lnTo>
                <a:lnTo>
                  <a:pt x="38" y="162"/>
                </a:lnTo>
                <a:lnTo>
                  <a:pt x="40" y="163"/>
                </a:lnTo>
                <a:lnTo>
                  <a:pt x="41" y="166"/>
                </a:lnTo>
                <a:lnTo>
                  <a:pt x="41" y="169"/>
                </a:lnTo>
                <a:lnTo>
                  <a:pt x="40" y="172"/>
                </a:lnTo>
                <a:lnTo>
                  <a:pt x="38" y="173"/>
                </a:lnTo>
                <a:lnTo>
                  <a:pt x="22" y="180"/>
                </a:lnTo>
                <a:lnTo>
                  <a:pt x="22" y="182"/>
                </a:lnTo>
                <a:lnTo>
                  <a:pt x="41" y="176"/>
                </a:lnTo>
                <a:lnTo>
                  <a:pt x="41" y="176"/>
                </a:lnTo>
                <a:close/>
                <a:moveTo>
                  <a:pt x="103" y="4"/>
                </a:moveTo>
                <a:lnTo>
                  <a:pt x="103" y="29"/>
                </a:lnTo>
                <a:lnTo>
                  <a:pt x="91" y="17"/>
                </a:lnTo>
                <a:lnTo>
                  <a:pt x="97" y="9"/>
                </a:lnTo>
                <a:lnTo>
                  <a:pt x="97" y="9"/>
                </a:lnTo>
                <a:lnTo>
                  <a:pt x="103" y="4"/>
                </a:lnTo>
                <a:lnTo>
                  <a:pt x="103" y="4"/>
                </a:lnTo>
                <a:close/>
                <a:moveTo>
                  <a:pt x="22" y="117"/>
                </a:moveTo>
                <a:lnTo>
                  <a:pt x="0" y="150"/>
                </a:lnTo>
                <a:lnTo>
                  <a:pt x="2" y="191"/>
                </a:lnTo>
                <a:lnTo>
                  <a:pt x="22" y="182"/>
                </a:lnTo>
                <a:lnTo>
                  <a:pt x="22" y="180"/>
                </a:lnTo>
                <a:lnTo>
                  <a:pt x="17" y="182"/>
                </a:lnTo>
                <a:lnTo>
                  <a:pt x="5" y="174"/>
                </a:lnTo>
                <a:lnTo>
                  <a:pt x="5" y="150"/>
                </a:lnTo>
                <a:lnTo>
                  <a:pt x="5" y="150"/>
                </a:lnTo>
                <a:lnTo>
                  <a:pt x="6" y="149"/>
                </a:lnTo>
                <a:lnTo>
                  <a:pt x="6" y="149"/>
                </a:lnTo>
                <a:lnTo>
                  <a:pt x="7" y="146"/>
                </a:lnTo>
                <a:lnTo>
                  <a:pt x="10" y="146"/>
                </a:lnTo>
                <a:lnTo>
                  <a:pt x="13" y="146"/>
                </a:lnTo>
                <a:lnTo>
                  <a:pt x="15" y="146"/>
                </a:lnTo>
                <a:lnTo>
                  <a:pt x="15" y="146"/>
                </a:lnTo>
                <a:lnTo>
                  <a:pt x="17" y="149"/>
                </a:lnTo>
                <a:lnTo>
                  <a:pt x="18" y="150"/>
                </a:lnTo>
                <a:lnTo>
                  <a:pt x="18" y="155"/>
                </a:lnTo>
                <a:lnTo>
                  <a:pt x="18" y="155"/>
                </a:lnTo>
                <a:lnTo>
                  <a:pt x="19" y="154"/>
                </a:lnTo>
                <a:lnTo>
                  <a:pt x="22" y="153"/>
                </a:lnTo>
                <a:lnTo>
                  <a:pt x="22" y="11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8" name="Freeform 176"/>
          <p:cNvSpPr>
            <a:spLocks noEditPoints="1"/>
          </p:cNvSpPr>
          <p:nvPr/>
        </p:nvSpPr>
        <p:spPr bwMode="auto">
          <a:xfrm>
            <a:off x="710827" y="2021903"/>
            <a:ext cx="154701" cy="167877"/>
          </a:xfrm>
          <a:custGeom>
            <a:avLst/>
            <a:gdLst>
              <a:gd name="T0" fmla="*/ 138 w 176"/>
              <a:gd name="T1" fmla="*/ 88 h 191"/>
              <a:gd name="T2" fmla="*/ 132 w 176"/>
              <a:gd name="T3" fmla="*/ 138 h 191"/>
              <a:gd name="T4" fmla="*/ 150 w 176"/>
              <a:gd name="T5" fmla="*/ 143 h 191"/>
              <a:gd name="T6" fmla="*/ 147 w 176"/>
              <a:gd name="T7" fmla="*/ 151 h 191"/>
              <a:gd name="T8" fmla="*/ 132 w 176"/>
              <a:gd name="T9" fmla="*/ 36 h 191"/>
              <a:gd name="T10" fmla="*/ 150 w 176"/>
              <a:gd name="T11" fmla="*/ 26 h 191"/>
              <a:gd name="T12" fmla="*/ 135 w 176"/>
              <a:gd name="T13" fmla="*/ 47 h 191"/>
              <a:gd name="T14" fmla="*/ 146 w 176"/>
              <a:gd name="T15" fmla="*/ 88 h 191"/>
              <a:gd name="T16" fmla="*/ 174 w 176"/>
              <a:gd name="T17" fmla="*/ 85 h 191"/>
              <a:gd name="T18" fmla="*/ 150 w 176"/>
              <a:gd name="T19" fmla="*/ 92 h 191"/>
              <a:gd name="T20" fmla="*/ 88 w 176"/>
              <a:gd name="T21" fmla="*/ 39 h 191"/>
              <a:gd name="T22" fmla="*/ 115 w 176"/>
              <a:gd name="T23" fmla="*/ 46 h 191"/>
              <a:gd name="T24" fmla="*/ 132 w 176"/>
              <a:gd name="T25" fmla="*/ 109 h 191"/>
              <a:gd name="T26" fmla="*/ 115 w 176"/>
              <a:gd name="T27" fmla="*/ 128 h 191"/>
              <a:gd name="T28" fmla="*/ 111 w 176"/>
              <a:gd name="T29" fmla="*/ 180 h 191"/>
              <a:gd name="T30" fmla="*/ 90 w 176"/>
              <a:gd name="T31" fmla="*/ 191 h 191"/>
              <a:gd name="T32" fmla="*/ 105 w 176"/>
              <a:gd name="T33" fmla="*/ 126 h 191"/>
              <a:gd name="T34" fmla="*/ 122 w 176"/>
              <a:gd name="T35" fmla="*/ 107 h 191"/>
              <a:gd name="T36" fmla="*/ 124 w 176"/>
              <a:gd name="T37" fmla="*/ 73 h 191"/>
              <a:gd name="T38" fmla="*/ 104 w 176"/>
              <a:gd name="T39" fmla="*/ 51 h 191"/>
              <a:gd name="T40" fmla="*/ 88 w 176"/>
              <a:gd name="T41" fmla="*/ 39 h 191"/>
              <a:gd name="T42" fmla="*/ 127 w 176"/>
              <a:gd name="T43" fmla="*/ 43 h 191"/>
              <a:gd name="T44" fmla="*/ 132 w 176"/>
              <a:gd name="T45" fmla="*/ 36 h 191"/>
              <a:gd name="T46" fmla="*/ 128 w 176"/>
              <a:gd name="T47" fmla="*/ 128 h 191"/>
              <a:gd name="T48" fmla="*/ 132 w 176"/>
              <a:gd name="T49" fmla="*/ 127 h 191"/>
              <a:gd name="T50" fmla="*/ 92 w 176"/>
              <a:gd name="T51" fmla="*/ 1 h 191"/>
              <a:gd name="T52" fmla="*/ 88 w 176"/>
              <a:gd name="T53" fmla="*/ 30 h 191"/>
              <a:gd name="T54" fmla="*/ 80 w 176"/>
              <a:gd name="T55" fmla="*/ 191 h 191"/>
              <a:gd name="T56" fmla="*/ 62 w 176"/>
              <a:gd name="T57" fmla="*/ 176 h 191"/>
              <a:gd name="T58" fmla="*/ 55 w 176"/>
              <a:gd name="T59" fmla="*/ 124 h 191"/>
              <a:gd name="T60" fmla="*/ 44 w 176"/>
              <a:gd name="T61" fmla="*/ 67 h 191"/>
              <a:gd name="T62" fmla="*/ 67 w 176"/>
              <a:gd name="T63" fmla="*/ 43 h 191"/>
              <a:gd name="T64" fmla="*/ 88 w 176"/>
              <a:gd name="T65" fmla="*/ 49 h 191"/>
              <a:gd name="T66" fmla="*/ 61 w 176"/>
              <a:gd name="T67" fmla="*/ 61 h 191"/>
              <a:gd name="T68" fmla="*/ 50 w 176"/>
              <a:gd name="T69" fmla="*/ 88 h 191"/>
              <a:gd name="T70" fmla="*/ 69 w 176"/>
              <a:gd name="T71" fmla="*/ 120 h 191"/>
              <a:gd name="T72" fmla="*/ 88 w 176"/>
              <a:gd name="T73" fmla="*/ 147 h 191"/>
              <a:gd name="T74" fmla="*/ 88 w 176"/>
              <a:gd name="T75" fmla="*/ 30 h 191"/>
              <a:gd name="T76" fmla="*/ 84 w 176"/>
              <a:gd name="T77" fmla="*/ 26 h 191"/>
              <a:gd name="T78" fmla="*/ 88 w 176"/>
              <a:gd name="T79" fmla="*/ 0 h 191"/>
              <a:gd name="T80" fmla="*/ 47 w 176"/>
              <a:gd name="T81" fmla="*/ 135 h 191"/>
              <a:gd name="T82" fmla="*/ 44 w 176"/>
              <a:gd name="T83" fmla="*/ 138 h 191"/>
              <a:gd name="T84" fmla="*/ 47 w 176"/>
              <a:gd name="T85" fmla="*/ 47 h 191"/>
              <a:gd name="T86" fmla="*/ 44 w 176"/>
              <a:gd name="T87" fmla="*/ 108 h 191"/>
              <a:gd name="T88" fmla="*/ 40 w 176"/>
              <a:gd name="T89" fmla="*/ 77 h 191"/>
              <a:gd name="T90" fmla="*/ 44 w 176"/>
              <a:gd name="T91" fmla="*/ 49 h 191"/>
              <a:gd name="T92" fmla="*/ 25 w 176"/>
              <a:gd name="T93" fmla="*/ 31 h 191"/>
              <a:gd name="T94" fmla="*/ 32 w 176"/>
              <a:gd name="T95" fmla="*/ 26 h 191"/>
              <a:gd name="T96" fmla="*/ 32 w 176"/>
              <a:gd name="T97" fmla="*/ 150 h 191"/>
              <a:gd name="T98" fmla="*/ 24 w 176"/>
              <a:gd name="T99" fmla="*/ 147 h 191"/>
              <a:gd name="T100" fmla="*/ 44 w 176"/>
              <a:gd name="T101" fmla="*/ 127 h 191"/>
              <a:gd name="T102" fmla="*/ 25 w 176"/>
              <a:gd name="T103" fmla="*/ 84 h 191"/>
              <a:gd name="T104" fmla="*/ 25 w 176"/>
              <a:gd name="T105" fmla="*/ 92 h 191"/>
              <a:gd name="T106" fmla="*/ 0 w 176"/>
              <a:gd name="T107" fmla="*/ 88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91">
                <a:moveTo>
                  <a:pt x="132" y="66"/>
                </a:moveTo>
                <a:lnTo>
                  <a:pt x="132" y="66"/>
                </a:lnTo>
                <a:lnTo>
                  <a:pt x="136" y="77"/>
                </a:lnTo>
                <a:lnTo>
                  <a:pt x="138" y="88"/>
                </a:lnTo>
                <a:lnTo>
                  <a:pt x="138" y="88"/>
                </a:lnTo>
                <a:lnTo>
                  <a:pt x="136" y="99"/>
                </a:lnTo>
                <a:lnTo>
                  <a:pt x="132" y="109"/>
                </a:lnTo>
                <a:lnTo>
                  <a:pt x="132" y="66"/>
                </a:lnTo>
                <a:lnTo>
                  <a:pt x="132" y="66"/>
                </a:lnTo>
                <a:close/>
                <a:moveTo>
                  <a:pt x="132" y="138"/>
                </a:moveTo>
                <a:lnTo>
                  <a:pt x="132" y="127"/>
                </a:lnTo>
                <a:lnTo>
                  <a:pt x="132" y="127"/>
                </a:lnTo>
                <a:lnTo>
                  <a:pt x="135" y="128"/>
                </a:lnTo>
                <a:lnTo>
                  <a:pt x="135" y="128"/>
                </a:lnTo>
                <a:lnTo>
                  <a:pt x="150" y="143"/>
                </a:lnTo>
                <a:lnTo>
                  <a:pt x="150" y="143"/>
                </a:lnTo>
                <a:lnTo>
                  <a:pt x="151" y="147"/>
                </a:lnTo>
                <a:lnTo>
                  <a:pt x="150" y="150"/>
                </a:lnTo>
                <a:lnTo>
                  <a:pt x="150" y="150"/>
                </a:lnTo>
                <a:lnTo>
                  <a:pt x="147" y="151"/>
                </a:lnTo>
                <a:lnTo>
                  <a:pt x="145" y="150"/>
                </a:lnTo>
                <a:lnTo>
                  <a:pt x="132" y="138"/>
                </a:lnTo>
                <a:lnTo>
                  <a:pt x="132" y="138"/>
                </a:lnTo>
                <a:close/>
                <a:moveTo>
                  <a:pt x="132" y="49"/>
                </a:moveTo>
                <a:lnTo>
                  <a:pt x="132" y="36"/>
                </a:lnTo>
                <a:lnTo>
                  <a:pt x="145" y="26"/>
                </a:lnTo>
                <a:lnTo>
                  <a:pt x="145" y="26"/>
                </a:lnTo>
                <a:lnTo>
                  <a:pt x="147" y="24"/>
                </a:lnTo>
                <a:lnTo>
                  <a:pt x="150" y="26"/>
                </a:lnTo>
                <a:lnTo>
                  <a:pt x="150" y="26"/>
                </a:lnTo>
                <a:lnTo>
                  <a:pt x="151" y="28"/>
                </a:lnTo>
                <a:lnTo>
                  <a:pt x="150" y="31"/>
                </a:lnTo>
                <a:lnTo>
                  <a:pt x="135" y="47"/>
                </a:lnTo>
                <a:lnTo>
                  <a:pt x="135" y="47"/>
                </a:lnTo>
                <a:lnTo>
                  <a:pt x="135" y="47"/>
                </a:lnTo>
                <a:lnTo>
                  <a:pt x="132" y="49"/>
                </a:lnTo>
                <a:lnTo>
                  <a:pt x="132" y="49"/>
                </a:lnTo>
                <a:close/>
                <a:moveTo>
                  <a:pt x="146" y="88"/>
                </a:moveTo>
                <a:lnTo>
                  <a:pt x="146" y="88"/>
                </a:lnTo>
                <a:lnTo>
                  <a:pt x="146" y="88"/>
                </a:lnTo>
                <a:lnTo>
                  <a:pt x="147" y="85"/>
                </a:lnTo>
                <a:lnTo>
                  <a:pt x="150" y="84"/>
                </a:lnTo>
                <a:lnTo>
                  <a:pt x="172" y="84"/>
                </a:lnTo>
                <a:lnTo>
                  <a:pt x="172" y="84"/>
                </a:lnTo>
                <a:lnTo>
                  <a:pt x="174" y="85"/>
                </a:lnTo>
                <a:lnTo>
                  <a:pt x="176" y="88"/>
                </a:lnTo>
                <a:lnTo>
                  <a:pt x="176" y="88"/>
                </a:lnTo>
                <a:lnTo>
                  <a:pt x="174" y="91"/>
                </a:lnTo>
                <a:lnTo>
                  <a:pt x="172" y="92"/>
                </a:lnTo>
                <a:lnTo>
                  <a:pt x="150" y="92"/>
                </a:lnTo>
                <a:lnTo>
                  <a:pt x="150" y="92"/>
                </a:lnTo>
                <a:lnTo>
                  <a:pt x="147" y="91"/>
                </a:lnTo>
                <a:lnTo>
                  <a:pt x="146" y="88"/>
                </a:lnTo>
                <a:lnTo>
                  <a:pt x="146" y="88"/>
                </a:lnTo>
                <a:close/>
                <a:moveTo>
                  <a:pt x="88" y="39"/>
                </a:moveTo>
                <a:lnTo>
                  <a:pt x="88" y="39"/>
                </a:lnTo>
                <a:lnTo>
                  <a:pt x="96" y="39"/>
                </a:lnTo>
                <a:lnTo>
                  <a:pt x="103" y="40"/>
                </a:lnTo>
                <a:lnTo>
                  <a:pt x="108" y="43"/>
                </a:lnTo>
                <a:lnTo>
                  <a:pt x="115" y="46"/>
                </a:lnTo>
                <a:lnTo>
                  <a:pt x="120" y="50"/>
                </a:lnTo>
                <a:lnTo>
                  <a:pt x="124" y="55"/>
                </a:lnTo>
                <a:lnTo>
                  <a:pt x="128" y="61"/>
                </a:lnTo>
                <a:lnTo>
                  <a:pt x="132" y="66"/>
                </a:lnTo>
                <a:lnTo>
                  <a:pt x="132" y="109"/>
                </a:lnTo>
                <a:lnTo>
                  <a:pt x="132" y="109"/>
                </a:lnTo>
                <a:lnTo>
                  <a:pt x="128" y="115"/>
                </a:lnTo>
                <a:lnTo>
                  <a:pt x="124" y="120"/>
                </a:lnTo>
                <a:lnTo>
                  <a:pt x="120" y="124"/>
                </a:lnTo>
                <a:lnTo>
                  <a:pt x="115" y="128"/>
                </a:lnTo>
                <a:lnTo>
                  <a:pt x="115" y="166"/>
                </a:lnTo>
                <a:lnTo>
                  <a:pt x="115" y="166"/>
                </a:lnTo>
                <a:lnTo>
                  <a:pt x="115" y="172"/>
                </a:lnTo>
                <a:lnTo>
                  <a:pt x="113" y="176"/>
                </a:lnTo>
                <a:lnTo>
                  <a:pt x="111" y="180"/>
                </a:lnTo>
                <a:lnTo>
                  <a:pt x="108" y="184"/>
                </a:lnTo>
                <a:lnTo>
                  <a:pt x="104" y="187"/>
                </a:lnTo>
                <a:lnTo>
                  <a:pt x="100" y="189"/>
                </a:lnTo>
                <a:lnTo>
                  <a:pt x="96" y="191"/>
                </a:lnTo>
                <a:lnTo>
                  <a:pt x="90" y="191"/>
                </a:lnTo>
                <a:lnTo>
                  <a:pt x="88" y="191"/>
                </a:lnTo>
                <a:lnTo>
                  <a:pt x="88" y="147"/>
                </a:lnTo>
                <a:lnTo>
                  <a:pt x="105" y="147"/>
                </a:lnTo>
                <a:lnTo>
                  <a:pt x="105" y="126"/>
                </a:lnTo>
                <a:lnTo>
                  <a:pt x="105" y="126"/>
                </a:lnTo>
                <a:lnTo>
                  <a:pt x="105" y="123"/>
                </a:lnTo>
                <a:lnTo>
                  <a:pt x="108" y="122"/>
                </a:lnTo>
                <a:lnTo>
                  <a:pt x="108" y="122"/>
                </a:lnTo>
                <a:lnTo>
                  <a:pt x="115" y="115"/>
                </a:lnTo>
                <a:lnTo>
                  <a:pt x="122" y="107"/>
                </a:lnTo>
                <a:lnTo>
                  <a:pt x="126" y="99"/>
                </a:lnTo>
                <a:lnTo>
                  <a:pt x="127" y="88"/>
                </a:lnTo>
                <a:lnTo>
                  <a:pt x="127" y="88"/>
                </a:lnTo>
                <a:lnTo>
                  <a:pt x="126" y="80"/>
                </a:lnTo>
                <a:lnTo>
                  <a:pt x="124" y="73"/>
                </a:lnTo>
                <a:lnTo>
                  <a:pt x="120" y="66"/>
                </a:lnTo>
                <a:lnTo>
                  <a:pt x="116" y="61"/>
                </a:lnTo>
                <a:lnTo>
                  <a:pt x="116" y="61"/>
                </a:lnTo>
                <a:lnTo>
                  <a:pt x="109" y="55"/>
                </a:lnTo>
                <a:lnTo>
                  <a:pt x="104" y="51"/>
                </a:lnTo>
                <a:lnTo>
                  <a:pt x="96" y="50"/>
                </a:lnTo>
                <a:lnTo>
                  <a:pt x="88" y="49"/>
                </a:lnTo>
                <a:lnTo>
                  <a:pt x="88" y="49"/>
                </a:lnTo>
                <a:lnTo>
                  <a:pt x="88" y="39"/>
                </a:lnTo>
                <a:lnTo>
                  <a:pt x="88" y="39"/>
                </a:lnTo>
                <a:lnTo>
                  <a:pt x="88" y="39"/>
                </a:lnTo>
                <a:close/>
                <a:moveTo>
                  <a:pt x="132" y="36"/>
                </a:moveTo>
                <a:lnTo>
                  <a:pt x="128" y="40"/>
                </a:lnTo>
                <a:lnTo>
                  <a:pt x="128" y="40"/>
                </a:lnTo>
                <a:lnTo>
                  <a:pt x="127" y="43"/>
                </a:lnTo>
                <a:lnTo>
                  <a:pt x="128" y="47"/>
                </a:lnTo>
                <a:lnTo>
                  <a:pt x="128" y="47"/>
                </a:lnTo>
                <a:lnTo>
                  <a:pt x="130" y="49"/>
                </a:lnTo>
                <a:lnTo>
                  <a:pt x="132" y="49"/>
                </a:lnTo>
                <a:lnTo>
                  <a:pt x="132" y="36"/>
                </a:lnTo>
                <a:lnTo>
                  <a:pt x="132" y="36"/>
                </a:lnTo>
                <a:close/>
                <a:moveTo>
                  <a:pt x="132" y="127"/>
                </a:moveTo>
                <a:lnTo>
                  <a:pt x="132" y="127"/>
                </a:lnTo>
                <a:lnTo>
                  <a:pt x="130" y="127"/>
                </a:lnTo>
                <a:lnTo>
                  <a:pt x="128" y="128"/>
                </a:lnTo>
                <a:lnTo>
                  <a:pt x="128" y="128"/>
                </a:lnTo>
                <a:lnTo>
                  <a:pt x="127" y="131"/>
                </a:lnTo>
                <a:lnTo>
                  <a:pt x="128" y="135"/>
                </a:lnTo>
                <a:lnTo>
                  <a:pt x="132" y="138"/>
                </a:lnTo>
                <a:lnTo>
                  <a:pt x="132" y="127"/>
                </a:lnTo>
                <a:lnTo>
                  <a:pt x="132" y="127"/>
                </a:lnTo>
                <a:close/>
                <a:moveTo>
                  <a:pt x="88" y="30"/>
                </a:moveTo>
                <a:lnTo>
                  <a:pt x="88" y="0"/>
                </a:lnTo>
                <a:lnTo>
                  <a:pt x="88" y="0"/>
                </a:lnTo>
                <a:lnTo>
                  <a:pt x="92" y="1"/>
                </a:lnTo>
                <a:lnTo>
                  <a:pt x="92" y="4"/>
                </a:lnTo>
                <a:lnTo>
                  <a:pt x="92" y="26"/>
                </a:lnTo>
                <a:lnTo>
                  <a:pt x="92" y="26"/>
                </a:lnTo>
                <a:lnTo>
                  <a:pt x="92" y="28"/>
                </a:lnTo>
                <a:lnTo>
                  <a:pt x="88" y="30"/>
                </a:lnTo>
                <a:lnTo>
                  <a:pt x="88" y="30"/>
                </a:lnTo>
                <a:close/>
                <a:moveTo>
                  <a:pt x="88" y="191"/>
                </a:moveTo>
                <a:lnTo>
                  <a:pt x="85" y="191"/>
                </a:lnTo>
                <a:lnTo>
                  <a:pt x="85" y="191"/>
                </a:lnTo>
                <a:lnTo>
                  <a:pt x="80" y="191"/>
                </a:lnTo>
                <a:lnTo>
                  <a:pt x="76" y="189"/>
                </a:lnTo>
                <a:lnTo>
                  <a:pt x="71" y="187"/>
                </a:lnTo>
                <a:lnTo>
                  <a:pt x="67" y="184"/>
                </a:lnTo>
                <a:lnTo>
                  <a:pt x="65" y="180"/>
                </a:lnTo>
                <a:lnTo>
                  <a:pt x="62" y="176"/>
                </a:lnTo>
                <a:lnTo>
                  <a:pt x="61" y="172"/>
                </a:lnTo>
                <a:lnTo>
                  <a:pt x="61" y="166"/>
                </a:lnTo>
                <a:lnTo>
                  <a:pt x="61" y="128"/>
                </a:lnTo>
                <a:lnTo>
                  <a:pt x="61" y="128"/>
                </a:lnTo>
                <a:lnTo>
                  <a:pt x="55" y="124"/>
                </a:lnTo>
                <a:lnTo>
                  <a:pt x="51" y="119"/>
                </a:lnTo>
                <a:lnTo>
                  <a:pt x="47" y="114"/>
                </a:lnTo>
                <a:lnTo>
                  <a:pt x="44" y="108"/>
                </a:lnTo>
                <a:lnTo>
                  <a:pt x="44" y="67"/>
                </a:lnTo>
                <a:lnTo>
                  <a:pt x="44" y="67"/>
                </a:lnTo>
                <a:lnTo>
                  <a:pt x="47" y="61"/>
                </a:lnTo>
                <a:lnTo>
                  <a:pt x="51" y="55"/>
                </a:lnTo>
                <a:lnTo>
                  <a:pt x="57" y="51"/>
                </a:lnTo>
                <a:lnTo>
                  <a:pt x="62" y="47"/>
                </a:lnTo>
                <a:lnTo>
                  <a:pt x="67" y="43"/>
                </a:lnTo>
                <a:lnTo>
                  <a:pt x="74" y="40"/>
                </a:lnTo>
                <a:lnTo>
                  <a:pt x="81" y="39"/>
                </a:lnTo>
                <a:lnTo>
                  <a:pt x="88" y="39"/>
                </a:lnTo>
                <a:lnTo>
                  <a:pt x="88" y="49"/>
                </a:lnTo>
                <a:lnTo>
                  <a:pt x="88" y="49"/>
                </a:lnTo>
                <a:lnTo>
                  <a:pt x="81" y="50"/>
                </a:lnTo>
                <a:lnTo>
                  <a:pt x="73" y="51"/>
                </a:lnTo>
                <a:lnTo>
                  <a:pt x="66" y="55"/>
                </a:lnTo>
                <a:lnTo>
                  <a:pt x="61" y="61"/>
                </a:lnTo>
                <a:lnTo>
                  <a:pt x="61" y="61"/>
                </a:lnTo>
                <a:lnTo>
                  <a:pt x="57" y="66"/>
                </a:lnTo>
                <a:lnTo>
                  <a:pt x="53" y="73"/>
                </a:lnTo>
                <a:lnTo>
                  <a:pt x="50" y="80"/>
                </a:lnTo>
                <a:lnTo>
                  <a:pt x="50" y="88"/>
                </a:lnTo>
                <a:lnTo>
                  <a:pt x="50" y="88"/>
                </a:lnTo>
                <a:lnTo>
                  <a:pt x="51" y="97"/>
                </a:lnTo>
                <a:lnTo>
                  <a:pt x="55" y="107"/>
                </a:lnTo>
                <a:lnTo>
                  <a:pt x="61" y="115"/>
                </a:lnTo>
                <a:lnTo>
                  <a:pt x="69" y="120"/>
                </a:lnTo>
                <a:lnTo>
                  <a:pt x="69" y="120"/>
                </a:lnTo>
                <a:lnTo>
                  <a:pt x="69" y="120"/>
                </a:lnTo>
                <a:lnTo>
                  <a:pt x="70" y="123"/>
                </a:lnTo>
                <a:lnTo>
                  <a:pt x="70" y="126"/>
                </a:lnTo>
                <a:lnTo>
                  <a:pt x="70" y="147"/>
                </a:lnTo>
                <a:lnTo>
                  <a:pt x="88" y="147"/>
                </a:lnTo>
                <a:lnTo>
                  <a:pt x="88" y="191"/>
                </a:lnTo>
                <a:lnTo>
                  <a:pt x="88" y="191"/>
                </a:lnTo>
                <a:close/>
                <a:moveTo>
                  <a:pt x="88" y="0"/>
                </a:moveTo>
                <a:lnTo>
                  <a:pt x="88" y="30"/>
                </a:lnTo>
                <a:lnTo>
                  <a:pt x="88" y="30"/>
                </a:lnTo>
                <a:lnTo>
                  <a:pt x="88" y="30"/>
                </a:lnTo>
                <a:lnTo>
                  <a:pt x="88" y="30"/>
                </a:lnTo>
                <a:lnTo>
                  <a:pt x="88" y="30"/>
                </a:lnTo>
                <a:lnTo>
                  <a:pt x="85" y="28"/>
                </a:lnTo>
                <a:lnTo>
                  <a:pt x="84" y="26"/>
                </a:lnTo>
                <a:lnTo>
                  <a:pt x="84" y="4"/>
                </a:lnTo>
                <a:lnTo>
                  <a:pt x="84" y="4"/>
                </a:lnTo>
                <a:lnTo>
                  <a:pt x="85" y="1"/>
                </a:lnTo>
                <a:lnTo>
                  <a:pt x="88" y="0"/>
                </a:lnTo>
                <a:lnTo>
                  <a:pt x="88" y="0"/>
                </a:lnTo>
                <a:lnTo>
                  <a:pt x="88" y="0"/>
                </a:lnTo>
                <a:lnTo>
                  <a:pt x="88" y="0"/>
                </a:lnTo>
                <a:close/>
                <a:moveTo>
                  <a:pt x="44" y="138"/>
                </a:moveTo>
                <a:lnTo>
                  <a:pt x="47" y="135"/>
                </a:lnTo>
                <a:lnTo>
                  <a:pt x="47" y="135"/>
                </a:lnTo>
                <a:lnTo>
                  <a:pt x="48" y="131"/>
                </a:lnTo>
                <a:lnTo>
                  <a:pt x="47" y="128"/>
                </a:lnTo>
                <a:lnTo>
                  <a:pt x="47" y="128"/>
                </a:lnTo>
                <a:lnTo>
                  <a:pt x="44" y="127"/>
                </a:lnTo>
                <a:lnTo>
                  <a:pt x="44" y="138"/>
                </a:lnTo>
                <a:lnTo>
                  <a:pt x="44" y="138"/>
                </a:lnTo>
                <a:close/>
                <a:moveTo>
                  <a:pt x="44" y="49"/>
                </a:moveTo>
                <a:lnTo>
                  <a:pt x="44" y="49"/>
                </a:lnTo>
                <a:lnTo>
                  <a:pt x="47" y="47"/>
                </a:lnTo>
                <a:lnTo>
                  <a:pt x="47" y="47"/>
                </a:lnTo>
                <a:lnTo>
                  <a:pt x="48" y="43"/>
                </a:lnTo>
                <a:lnTo>
                  <a:pt x="47" y="40"/>
                </a:lnTo>
                <a:lnTo>
                  <a:pt x="44" y="38"/>
                </a:lnTo>
                <a:lnTo>
                  <a:pt x="44" y="49"/>
                </a:lnTo>
                <a:close/>
                <a:moveTo>
                  <a:pt x="44" y="108"/>
                </a:moveTo>
                <a:lnTo>
                  <a:pt x="44" y="108"/>
                </a:lnTo>
                <a:lnTo>
                  <a:pt x="40" y="99"/>
                </a:lnTo>
                <a:lnTo>
                  <a:pt x="39" y="88"/>
                </a:lnTo>
                <a:lnTo>
                  <a:pt x="39" y="88"/>
                </a:lnTo>
                <a:lnTo>
                  <a:pt x="40" y="77"/>
                </a:lnTo>
                <a:lnTo>
                  <a:pt x="44" y="67"/>
                </a:lnTo>
                <a:lnTo>
                  <a:pt x="44" y="108"/>
                </a:lnTo>
                <a:lnTo>
                  <a:pt x="44" y="108"/>
                </a:lnTo>
                <a:close/>
                <a:moveTo>
                  <a:pt x="44" y="38"/>
                </a:moveTo>
                <a:lnTo>
                  <a:pt x="44" y="49"/>
                </a:lnTo>
                <a:lnTo>
                  <a:pt x="44" y="49"/>
                </a:lnTo>
                <a:lnTo>
                  <a:pt x="40" y="47"/>
                </a:lnTo>
                <a:lnTo>
                  <a:pt x="40" y="47"/>
                </a:lnTo>
                <a:lnTo>
                  <a:pt x="25" y="31"/>
                </a:lnTo>
                <a:lnTo>
                  <a:pt x="25" y="31"/>
                </a:lnTo>
                <a:lnTo>
                  <a:pt x="24" y="28"/>
                </a:lnTo>
                <a:lnTo>
                  <a:pt x="25" y="26"/>
                </a:lnTo>
                <a:lnTo>
                  <a:pt x="25" y="26"/>
                </a:lnTo>
                <a:lnTo>
                  <a:pt x="28" y="24"/>
                </a:lnTo>
                <a:lnTo>
                  <a:pt x="32" y="26"/>
                </a:lnTo>
                <a:lnTo>
                  <a:pt x="44" y="38"/>
                </a:lnTo>
                <a:lnTo>
                  <a:pt x="44" y="38"/>
                </a:lnTo>
                <a:close/>
                <a:moveTo>
                  <a:pt x="44" y="127"/>
                </a:moveTo>
                <a:lnTo>
                  <a:pt x="44" y="138"/>
                </a:lnTo>
                <a:lnTo>
                  <a:pt x="32" y="150"/>
                </a:lnTo>
                <a:lnTo>
                  <a:pt x="32" y="150"/>
                </a:lnTo>
                <a:lnTo>
                  <a:pt x="28" y="151"/>
                </a:lnTo>
                <a:lnTo>
                  <a:pt x="25" y="150"/>
                </a:lnTo>
                <a:lnTo>
                  <a:pt x="25" y="150"/>
                </a:lnTo>
                <a:lnTo>
                  <a:pt x="24" y="147"/>
                </a:lnTo>
                <a:lnTo>
                  <a:pt x="25" y="143"/>
                </a:lnTo>
                <a:lnTo>
                  <a:pt x="40" y="128"/>
                </a:lnTo>
                <a:lnTo>
                  <a:pt x="40" y="128"/>
                </a:lnTo>
                <a:lnTo>
                  <a:pt x="40" y="128"/>
                </a:lnTo>
                <a:lnTo>
                  <a:pt x="44" y="127"/>
                </a:lnTo>
                <a:lnTo>
                  <a:pt x="44" y="127"/>
                </a:lnTo>
                <a:close/>
                <a:moveTo>
                  <a:pt x="4" y="84"/>
                </a:moveTo>
                <a:lnTo>
                  <a:pt x="4" y="84"/>
                </a:lnTo>
                <a:lnTo>
                  <a:pt x="25" y="84"/>
                </a:lnTo>
                <a:lnTo>
                  <a:pt x="25" y="84"/>
                </a:lnTo>
                <a:lnTo>
                  <a:pt x="29" y="85"/>
                </a:lnTo>
                <a:lnTo>
                  <a:pt x="31" y="88"/>
                </a:lnTo>
                <a:lnTo>
                  <a:pt x="31" y="88"/>
                </a:lnTo>
                <a:lnTo>
                  <a:pt x="29" y="91"/>
                </a:lnTo>
                <a:lnTo>
                  <a:pt x="25" y="92"/>
                </a:lnTo>
                <a:lnTo>
                  <a:pt x="4" y="92"/>
                </a:lnTo>
                <a:lnTo>
                  <a:pt x="4" y="92"/>
                </a:lnTo>
                <a:lnTo>
                  <a:pt x="1" y="91"/>
                </a:lnTo>
                <a:lnTo>
                  <a:pt x="0" y="88"/>
                </a:lnTo>
                <a:lnTo>
                  <a:pt x="0" y="88"/>
                </a:lnTo>
                <a:lnTo>
                  <a:pt x="1" y="85"/>
                </a:lnTo>
                <a:lnTo>
                  <a:pt x="4" y="84"/>
                </a:lnTo>
                <a:lnTo>
                  <a:pt x="4" y="8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9" name="Freeform 177"/>
          <p:cNvSpPr>
            <a:spLocks noEditPoints="1"/>
          </p:cNvSpPr>
          <p:nvPr/>
        </p:nvSpPr>
        <p:spPr bwMode="auto">
          <a:xfrm>
            <a:off x="1404346" y="1793380"/>
            <a:ext cx="232051" cy="335753"/>
          </a:xfrm>
          <a:custGeom>
            <a:avLst/>
            <a:gdLst>
              <a:gd name="T0" fmla="*/ 132 w 264"/>
              <a:gd name="T1" fmla="*/ 7 h 382"/>
              <a:gd name="T2" fmla="*/ 140 w 264"/>
              <a:gd name="T3" fmla="*/ 126 h 382"/>
              <a:gd name="T4" fmla="*/ 156 w 264"/>
              <a:gd name="T5" fmla="*/ 128 h 382"/>
              <a:gd name="T6" fmla="*/ 186 w 264"/>
              <a:gd name="T7" fmla="*/ 142 h 382"/>
              <a:gd name="T8" fmla="*/ 206 w 264"/>
              <a:gd name="T9" fmla="*/ 166 h 382"/>
              <a:gd name="T10" fmla="*/ 218 w 264"/>
              <a:gd name="T11" fmla="*/ 196 h 382"/>
              <a:gd name="T12" fmla="*/ 220 w 264"/>
              <a:gd name="T13" fmla="*/ 212 h 382"/>
              <a:gd name="T14" fmla="*/ 220 w 264"/>
              <a:gd name="T15" fmla="*/ 222 h 382"/>
              <a:gd name="T16" fmla="*/ 215 w 264"/>
              <a:gd name="T17" fmla="*/ 239 h 382"/>
              <a:gd name="T18" fmla="*/ 210 w 264"/>
              <a:gd name="T19" fmla="*/ 254 h 382"/>
              <a:gd name="T20" fmla="*/ 194 w 264"/>
              <a:gd name="T21" fmla="*/ 275 h 382"/>
              <a:gd name="T22" fmla="*/ 174 w 264"/>
              <a:gd name="T23" fmla="*/ 290 h 382"/>
              <a:gd name="T24" fmla="*/ 159 w 264"/>
              <a:gd name="T25" fmla="*/ 296 h 382"/>
              <a:gd name="T26" fmla="*/ 141 w 264"/>
              <a:gd name="T27" fmla="*/ 300 h 382"/>
              <a:gd name="T28" fmla="*/ 132 w 264"/>
              <a:gd name="T29" fmla="*/ 300 h 382"/>
              <a:gd name="T30" fmla="*/ 132 w 264"/>
              <a:gd name="T31" fmla="*/ 327 h 382"/>
              <a:gd name="T32" fmla="*/ 144 w 264"/>
              <a:gd name="T33" fmla="*/ 333 h 382"/>
              <a:gd name="T34" fmla="*/ 149 w 264"/>
              <a:gd name="T35" fmla="*/ 345 h 382"/>
              <a:gd name="T36" fmla="*/ 148 w 264"/>
              <a:gd name="T37" fmla="*/ 353 h 382"/>
              <a:gd name="T38" fmla="*/ 138 w 264"/>
              <a:gd name="T39" fmla="*/ 363 h 382"/>
              <a:gd name="T40" fmla="*/ 132 w 264"/>
              <a:gd name="T41" fmla="*/ 382 h 382"/>
              <a:gd name="T42" fmla="*/ 228 w 264"/>
              <a:gd name="T43" fmla="*/ 361 h 382"/>
              <a:gd name="T44" fmla="*/ 228 w 264"/>
              <a:gd name="T45" fmla="*/ 357 h 382"/>
              <a:gd name="T46" fmla="*/ 221 w 264"/>
              <a:gd name="T47" fmla="*/ 349 h 382"/>
              <a:gd name="T48" fmla="*/ 201 w 264"/>
              <a:gd name="T49" fmla="*/ 340 h 382"/>
              <a:gd name="T50" fmla="*/ 182 w 264"/>
              <a:gd name="T51" fmla="*/ 336 h 382"/>
              <a:gd name="T52" fmla="*/ 214 w 264"/>
              <a:gd name="T53" fmla="*/ 315 h 382"/>
              <a:gd name="T54" fmla="*/ 241 w 264"/>
              <a:gd name="T55" fmla="*/ 287 h 382"/>
              <a:gd name="T56" fmla="*/ 257 w 264"/>
              <a:gd name="T57" fmla="*/ 253 h 382"/>
              <a:gd name="T58" fmla="*/ 264 w 264"/>
              <a:gd name="T59" fmla="*/ 212 h 382"/>
              <a:gd name="T60" fmla="*/ 263 w 264"/>
              <a:gd name="T61" fmla="*/ 200 h 382"/>
              <a:gd name="T62" fmla="*/ 259 w 264"/>
              <a:gd name="T63" fmla="*/ 177 h 382"/>
              <a:gd name="T64" fmla="*/ 251 w 264"/>
              <a:gd name="T65" fmla="*/ 156 h 382"/>
              <a:gd name="T66" fmla="*/ 240 w 264"/>
              <a:gd name="T67" fmla="*/ 137 h 382"/>
              <a:gd name="T68" fmla="*/ 225 w 264"/>
              <a:gd name="T69" fmla="*/ 119 h 382"/>
              <a:gd name="T70" fmla="*/ 207 w 264"/>
              <a:gd name="T71" fmla="*/ 104 h 382"/>
              <a:gd name="T72" fmla="*/ 187 w 264"/>
              <a:gd name="T73" fmla="*/ 93 h 382"/>
              <a:gd name="T74" fmla="*/ 165 w 264"/>
              <a:gd name="T75" fmla="*/ 85 h 382"/>
              <a:gd name="T76" fmla="*/ 174 w 264"/>
              <a:gd name="T77" fmla="*/ 20 h 382"/>
              <a:gd name="T78" fmla="*/ 111 w 264"/>
              <a:gd name="T79" fmla="*/ 0 h 382"/>
              <a:gd name="T80" fmla="*/ 118 w 264"/>
              <a:gd name="T81" fmla="*/ 195 h 382"/>
              <a:gd name="T82" fmla="*/ 132 w 264"/>
              <a:gd name="T83" fmla="*/ 7 h 382"/>
              <a:gd name="T84" fmla="*/ 132 w 264"/>
              <a:gd name="T85" fmla="*/ 300 h 382"/>
              <a:gd name="T86" fmla="*/ 118 w 264"/>
              <a:gd name="T87" fmla="*/ 299 h 382"/>
              <a:gd name="T88" fmla="*/ 92 w 264"/>
              <a:gd name="T89" fmla="*/ 291 h 382"/>
              <a:gd name="T90" fmla="*/ 119 w 264"/>
              <a:gd name="T91" fmla="*/ 284 h 382"/>
              <a:gd name="T92" fmla="*/ 58 w 264"/>
              <a:gd name="T93" fmla="*/ 260 h 382"/>
              <a:gd name="T94" fmla="*/ 0 w 264"/>
              <a:gd name="T95" fmla="*/ 260 h 382"/>
              <a:gd name="T96" fmla="*/ 22 w 264"/>
              <a:gd name="T97" fmla="*/ 284 h 382"/>
              <a:gd name="T98" fmla="*/ 34 w 264"/>
              <a:gd name="T99" fmla="*/ 300 h 382"/>
              <a:gd name="T100" fmla="*/ 65 w 264"/>
              <a:gd name="T101" fmla="*/ 326 h 382"/>
              <a:gd name="T102" fmla="*/ 83 w 264"/>
              <a:gd name="T103" fmla="*/ 336 h 382"/>
              <a:gd name="T104" fmla="*/ 49 w 264"/>
              <a:gd name="T105" fmla="*/ 345 h 382"/>
              <a:gd name="T106" fmla="*/ 39 w 264"/>
              <a:gd name="T107" fmla="*/ 353 h 382"/>
              <a:gd name="T108" fmla="*/ 35 w 264"/>
              <a:gd name="T109" fmla="*/ 361 h 382"/>
              <a:gd name="T110" fmla="*/ 132 w 264"/>
              <a:gd name="T111" fmla="*/ 382 h 382"/>
              <a:gd name="T112" fmla="*/ 132 w 264"/>
              <a:gd name="T113" fmla="*/ 364 h 382"/>
              <a:gd name="T114" fmla="*/ 119 w 264"/>
              <a:gd name="T115" fmla="*/ 359 h 382"/>
              <a:gd name="T116" fmla="*/ 114 w 264"/>
              <a:gd name="T117" fmla="*/ 345 h 382"/>
              <a:gd name="T118" fmla="*/ 115 w 264"/>
              <a:gd name="T119" fmla="*/ 338 h 382"/>
              <a:gd name="T120" fmla="*/ 125 w 264"/>
              <a:gd name="T121" fmla="*/ 329 h 382"/>
              <a:gd name="T122" fmla="*/ 132 w 264"/>
              <a:gd name="T123" fmla="*/ 30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4" h="382">
                <a:moveTo>
                  <a:pt x="174" y="20"/>
                </a:moveTo>
                <a:lnTo>
                  <a:pt x="132" y="7"/>
                </a:lnTo>
                <a:lnTo>
                  <a:pt x="132" y="151"/>
                </a:lnTo>
                <a:lnTo>
                  <a:pt x="140" y="126"/>
                </a:lnTo>
                <a:lnTo>
                  <a:pt x="140" y="126"/>
                </a:lnTo>
                <a:lnTo>
                  <a:pt x="156" y="128"/>
                </a:lnTo>
                <a:lnTo>
                  <a:pt x="172" y="134"/>
                </a:lnTo>
                <a:lnTo>
                  <a:pt x="186" y="142"/>
                </a:lnTo>
                <a:lnTo>
                  <a:pt x="197" y="153"/>
                </a:lnTo>
                <a:lnTo>
                  <a:pt x="206" y="166"/>
                </a:lnTo>
                <a:lnTo>
                  <a:pt x="214" y="180"/>
                </a:lnTo>
                <a:lnTo>
                  <a:pt x="218" y="196"/>
                </a:lnTo>
                <a:lnTo>
                  <a:pt x="220" y="204"/>
                </a:lnTo>
                <a:lnTo>
                  <a:pt x="220" y="212"/>
                </a:lnTo>
                <a:lnTo>
                  <a:pt x="220" y="212"/>
                </a:lnTo>
                <a:lnTo>
                  <a:pt x="220" y="222"/>
                </a:lnTo>
                <a:lnTo>
                  <a:pt x="218" y="230"/>
                </a:lnTo>
                <a:lnTo>
                  <a:pt x="215" y="239"/>
                </a:lnTo>
                <a:lnTo>
                  <a:pt x="213" y="246"/>
                </a:lnTo>
                <a:lnTo>
                  <a:pt x="210" y="254"/>
                </a:lnTo>
                <a:lnTo>
                  <a:pt x="205" y="262"/>
                </a:lnTo>
                <a:lnTo>
                  <a:pt x="194" y="275"/>
                </a:lnTo>
                <a:lnTo>
                  <a:pt x="182" y="286"/>
                </a:lnTo>
                <a:lnTo>
                  <a:pt x="174" y="290"/>
                </a:lnTo>
                <a:lnTo>
                  <a:pt x="167" y="294"/>
                </a:lnTo>
                <a:lnTo>
                  <a:pt x="159" y="296"/>
                </a:lnTo>
                <a:lnTo>
                  <a:pt x="150" y="299"/>
                </a:lnTo>
                <a:lnTo>
                  <a:pt x="141" y="300"/>
                </a:lnTo>
                <a:lnTo>
                  <a:pt x="132" y="300"/>
                </a:lnTo>
                <a:lnTo>
                  <a:pt x="132" y="300"/>
                </a:lnTo>
                <a:lnTo>
                  <a:pt x="132" y="327"/>
                </a:lnTo>
                <a:lnTo>
                  <a:pt x="132" y="327"/>
                </a:lnTo>
                <a:lnTo>
                  <a:pt x="138" y="329"/>
                </a:lnTo>
                <a:lnTo>
                  <a:pt x="144" y="333"/>
                </a:lnTo>
                <a:lnTo>
                  <a:pt x="148" y="338"/>
                </a:lnTo>
                <a:lnTo>
                  <a:pt x="149" y="345"/>
                </a:lnTo>
                <a:lnTo>
                  <a:pt x="149" y="345"/>
                </a:lnTo>
                <a:lnTo>
                  <a:pt x="148" y="353"/>
                </a:lnTo>
                <a:lnTo>
                  <a:pt x="144" y="359"/>
                </a:lnTo>
                <a:lnTo>
                  <a:pt x="138" y="363"/>
                </a:lnTo>
                <a:lnTo>
                  <a:pt x="132" y="364"/>
                </a:lnTo>
                <a:lnTo>
                  <a:pt x="132" y="382"/>
                </a:lnTo>
                <a:lnTo>
                  <a:pt x="228" y="382"/>
                </a:lnTo>
                <a:lnTo>
                  <a:pt x="228" y="361"/>
                </a:lnTo>
                <a:lnTo>
                  <a:pt x="228" y="361"/>
                </a:lnTo>
                <a:lnTo>
                  <a:pt x="228" y="357"/>
                </a:lnTo>
                <a:lnTo>
                  <a:pt x="225" y="353"/>
                </a:lnTo>
                <a:lnTo>
                  <a:pt x="221" y="349"/>
                </a:lnTo>
                <a:lnTo>
                  <a:pt x="215" y="345"/>
                </a:lnTo>
                <a:lnTo>
                  <a:pt x="201" y="340"/>
                </a:lnTo>
                <a:lnTo>
                  <a:pt x="182" y="336"/>
                </a:lnTo>
                <a:lnTo>
                  <a:pt x="182" y="336"/>
                </a:lnTo>
                <a:lnTo>
                  <a:pt x="199" y="326"/>
                </a:lnTo>
                <a:lnTo>
                  <a:pt x="214" y="315"/>
                </a:lnTo>
                <a:lnTo>
                  <a:pt x="229" y="302"/>
                </a:lnTo>
                <a:lnTo>
                  <a:pt x="241" y="287"/>
                </a:lnTo>
                <a:lnTo>
                  <a:pt x="251" y="271"/>
                </a:lnTo>
                <a:lnTo>
                  <a:pt x="257" y="253"/>
                </a:lnTo>
                <a:lnTo>
                  <a:pt x="263" y="233"/>
                </a:lnTo>
                <a:lnTo>
                  <a:pt x="264" y="212"/>
                </a:lnTo>
                <a:lnTo>
                  <a:pt x="264" y="212"/>
                </a:lnTo>
                <a:lnTo>
                  <a:pt x="263" y="200"/>
                </a:lnTo>
                <a:lnTo>
                  <a:pt x="262" y="189"/>
                </a:lnTo>
                <a:lnTo>
                  <a:pt x="259" y="177"/>
                </a:lnTo>
                <a:lnTo>
                  <a:pt x="256" y="166"/>
                </a:lnTo>
                <a:lnTo>
                  <a:pt x="251" y="156"/>
                </a:lnTo>
                <a:lnTo>
                  <a:pt x="245" y="146"/>
                </a:lnTo>
                <a:lnTo>
                  <a:pt x="240" y="137"/>
                </a:lnTo>
                <a:lnTo>
                  <a:pt x="232" y="127"/>
                </a:lnTo>
                <a:lnTo>
                  <a:pt x="225" y="119"/>
                </a:lnTo>
                <a:lnTo>
                  <a:pt x="215" y="111"/>
                </a:lnTo>
                <a:lnTo>
                  <a:pt x="207" y="104"/>
                </a:lnTo>
                <a:lnTo>
                  <a:pt x="198" y="99"/>
                </a:lnTo>
                <a:lnTo>
                  <a:pt x="187" y="93"/>
                </a:lnTo>
                <a:lnTo>
                  <a:pt x="176" y="88"/>
                </a:lnTo>
                <a:lnTo>
                  <a:pt x="165" y="85"/>
                </a:lnTo>
                <a:lnTo>
                  <a:pt x="153" y="82"/>
                </a:lnTo>
                <a:lnTo>
                  <a:pt x="174" y="20"/>
                </a:lnTo>
                <a:close/>
                <a:moveTo>
                  <a:pt x="132" y="7"/>
                </a:moveTo>
                <a:lnTo>
                  <a:pt x="111" y="0"/>
                </a:lnTo>
                <a:lnTo>
                  <a:pt x="56" y="174"/>
                </a:lnTo>
                <a:lnTo>
                  <a:pt x="118" y="195"/>
                </a:lnTo>
                <a:lnTo>
                  <a:pt x="132" y="151"/>
                </a:lnTo>
                <a:lnTo>
                  <a:pt x="132" y="7"/>
                </a:lnTo>
                <a:lnTo>
                  <a:pt x="132" y="7"/>
                </a:lnTo>
                <a:close/>
                <a:moveTo>
                  <a:pt x="132" y="300"/>
                </a:moveTo>
                <a:lnTo>
                  <a:pt x="132" y="300"/>
                </a:lnTo>
                <a:lnTo>
                  <a:pt x="118" y="299"/>
                </a:lnTo>
                <a:lnTo>
                  <a:pt x="104" y="296"/>
                </a:lnTo>
                <a:lnTo>
                  <a:pt x="92" y="291"/>
                </a:lnTo>
                <a:lnTo>
                  <a:pt x="80" y="284"/>
                </a:lnTo>
                <a:lnTo>
                  <a:pt x="119" y="284"/>
                </a:lnTo>
                <a:lnTo>
                  <a:pt x="119" y="260"/>
                </a:lnTo>
                <a:lnTo>
                  <a:pt x="58" y="260"/>
                </a:lnTo>
                <a:lnTo>
                  <a:pt x="10" y="260"/>
                </a:lnTo>
                <a:lnTo>
                  <a:pt x="0" y="260"/>
                </a:lnTo>
                <a:lnTo>
                  <a:pt x="0" y="284"/>
                </a:lnTo>
                <a:lnTo>
                  <a:pt x="22" y="284"/>
                </a:lnTo>
                <a:lnTo>
                  <a:pt x="22" y="284"/>
                </a:lnTo>
                <a:lnTo>
                  <a:pt x="34" y="300"/>
                </a:lnTo>
                <a:lnTo>
                  <a:pt x="48" y="314"/>
                </a:lnTo>
                <a:lnTo>
                  <a:pt x="65" y="326"/>
                </a:lnTo>
                <a:lnTo>
                  <a:pt x="83" y="336"/>
                </a:lnTo>
                <a:lnTo>
                  <a:pt x="83" y="336"/>
                </a:lnTo>
                <a:lnTo>
                  <a:pt x="64" y="340"/>
                </a:lnTo>
                <a:lnTo>
                  <a:pt x="49" y="345"/>
                </a:lnTo>
                <a:lnTo>
                  <a:pt x="44" y="349"/>
                </a:lnTo>
                <a:lnTo>
                  <a:pt x="39" y="353"/>
                </a:lnTo>
                <a:lnTo>
                  <a:pt x="37" y="357"/>
                </a:lnTo>
                <a:lnTo>
                  <a:pt x="35" y="361"/>
                </a:lnTo>
                <a:lnTo>
                  <a:pt x="35" y="382"/>
                </a:lnTo>
                <a:lnTo>
                  <a:pt x="132" y="382"/>
                </a:lnTo>
                <a:lnTo>
                  <a:pt x="132" y="364"/>
                </a:lnTo>
                <a:lnTo>
                  <a:pt x="132" y="364"/>
                </a:lnTo>
                <a:lnTo>
                  <a:pt x="125" y="363"/>
                </a:lnTo>
                <a:lnTo>
                  <a:pt x="119" y="359"/>
                </a:lnTo>
                <a:lnTo>
                  <a:pt x="115" y="353"/>
                </a:lnTo>
                <a:lnTo>
                  <a:pt x="114" y="345"/>
                </a:lnTo>
                <a:lnTo>
                  <a:pt x="114" y="345"/>
                </a:lnTo>
                <a:lnTo>
                  <a:pt x="115" y="338"/>
                </a:lnTo>
                <a:lnTo>
                  <a:pt x="119" y="333"/>
                </a:lnTo>
                <a:lnTo>
                  <a:pt x="125" y="329"/>
                </a:lnTo>
                <a:lnTo>
                  <a:pt x="132" y="327"/>
                </a:lnTo>
                <a:lnTo>
                  <a:pt x="132" y="30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7" name="组合 299"/>
          <p:cNvGrpSpPr/>
          <p:nvPr/>
        </p:nvGrpSpPr>
        <p:grpSpPr>
          <a:xfrm>
            <a:off x="1592448" y="1746797"/>
            <a:ext cx="201287" cy="122172"/>
            <a:chOff x="3143251" y="1577975"/>
            <a:chExt cx="363538" cy="220663"/>
          </a:xfrm>
          <a:solidFill>
            <a:schemeClr val="accent1"/>
          </a:solidFill>
        </p:grpSpPr>
        <p:sp>
          <p:nvSpPr>
            <p:cNvPr id="301" name="Freeform 178"/>
            <p:cNvSpPr>
              <a:spLocks noEditPoints="1"/>
            </p:cNvSpPr>
            <p:nvPr/>
          </p:nvSpPr>
          <p:spPr bwMode="auto">
            <a:xfrm>
              <a:off x="3143251" y="1577975"/>
              <a:ext cx="215900" cy="212725"/>
            </a:xfrm>
            <a:custGeom>
              <a:avLst/>
              <a:gdLst>
                <a:gd name="T0" fmla="*/ 68 w 136"/>
                <a:gd name="T1" fmla="*/ 0 h 134"/>
                <a:gd name="T2" fmla="*/ 94 w 136"/>
                <a:gd name="T3" fmla="*/ 4 h 134"/>
                <a:gd name="T4" fmla="*/ 106 w 136"/>
                <a:gd name="T5" fmla="*/ 11 h 134"/>
                <a:gd name="T6" fmla="*/ 125 w 136"/>
                <a:gd name="T7" fmla="*/ 28 h 134"/>
                <a:gd name="T8" fmla="*/ 134 w 136"/>
                <a:gd name="T9" fmla="*/ 53 h 134"/>
                <a:gd name="T10" fmla="*/ 134 w 136"/>
                <a:gd name="T11" fmla="*/ 79 h 134"/>
                <a:gd name="T12" fmla="*/ 131 w 136"/>
                <a:gd name="T13" fmla="*/ 92 h 134"/>
                <a:gd name="T14" fmla="*/ 121 w 136"/>
                <a:gd name="T15" fmla="*/ 110 h 134"/>
                <a:gd name="T16" fmla="*/ 106 w 136"/>
                <a:gd name="T17" fmla="*/ 123 h 134"/>
                <a:gd name="T18" fmla="*/ 88 w 136"/>
                <a:gd name="T19" fmla="*/ 131 h 134"/>
                <a:gd name="T20" fmla="*/ 68 w 136"/>
                <a:gd name="T21" fmla="*/ 134 h 134"/>
                <a:gd name="T22" fmla="*/ 68 w 136"/>
                <a:gd name="T23" fmla="*/ 122 h 134"/>
                <a:gd name="T24" fmla="*/ 84 w 136"/>
                <a:gd name="T25" fmla="*/ 119 h 134"/>
                <a:gd name="T26" fmla="*/ 99 w 136"/>
                <a:gd name="T27" fmla="*/ 112 h 134"/>
                <a:gd name="T28" fmla="*/ 111 w 136"/>
                <a:gd name="T29" fmla="*/ 102 h 134"/>
                <a:gd name="T30" fmla="*/ 119 w 136"/>
                <a:gd name="T31" fmla="*/ 87 h 134"/>
                <a:gd name="T32" fmla="*/ 119 w 136"/>
                <a:gd name="T33" fmla="*/ 87 h 134"/>
                <a:gd name="T34" fmla="*/ 123 w 136"/>
                <a:gd name="T35" fmla="*/ 66 h 134"/>
                <a:gd name="T36" fmla="*/ 119 w 136"/>
                <a:gd name="T37" fmla="*/ 45 h 134"/>
                <a:gd name="T38" fmla="*/ 107 w 136"/>
                <a:gd name="T39" fmla="*/ 28 h 134"/>
                <a:gd name="T40" fmla="*/ 88 w 136"/>
                <a:gd name="T41" fmla="*/ 16 h 134"/>
                <a:gd name="T42" fmla="*/ 79 w 136"/>
                <a:gd name="T43" fmla="*/ 14 h 134"/>
                <a:gd name="T44" fmla="*/ 68 w 136"/>
                <a:gd name="T45" fmla="*/ 0 h 134"/>
                <a:gd name="T46" fmla="*/ 6 w 136"/>
                <a:gd name="T47" fmla="*/ 42 h 134"/>
                <a:gd name="T48" fmla="*/ 16 w 136"/>
                <a:gd name="T49" fmla="*/ 24 h 134"/>
                <a:gd name="T50" fmla="*/ 31 w 136"/>
                <a:gd name="T51" fmla="*/ 11 h 134"/>
                <a:gd name="T52" fmla="*/ 49 w 136"/>
                <a:gd name="T53" fmla="*/ 3 h 134"/>
                <a:gd name="T54" fmla="*/ 68 w 136"/>
                <a:gd name="T55" fmla="*/ 0 h 134"/>
                <a:gd name="T56" fmla="*/ 68 w 136"/>
                <a:gd name="T57" fmla="*/ 12 h 134"/>
                <a:gd name="T58" fmla="*/ 52 w 136"/>
                <a:gd name="T59" fmla="*/ 15 h 134"/>
                <a:gd name="T60" fmla="*/ 38 w 136"/>
                <a:gd name="T61" fmla="*/ 22 h 134"/>
                <a:gd name="T62" fmla="*/ 26 w 136"/>
                <a:gd name="T63" fmla="*/ 33 h 134"/>
                <a:gd name="T64" fmla="*/ 18 w 136"/>
                <a:gd name="T65" fmla="*/ 46 h 134"/>
                <a:gd name="T66" fmla="*/ 14 w 136"/>
                <a:gd name="T67" fmla="*/ 57 h 134"/>
                <a:gd name="T68" fmla="*/ 15 w 136"/>
                <a:gd name="T69" fmla="*/ 79 h 134"/>
                <a:gd name="T70" fmla="*/ 23 w 136"/>
                <a:gd name="T71" fmla="*/ 98 h 134"/>
                <a:gd name="T72" fmla="*/ 38 w 136"/>
                <a:gd name="T73" fmla="*/ 112 h 134"/>
                <a:gd name="T74" fmla="*/ 48 w 136"/>
                <a:gd name="T75" fmla="*/ 118 h 134"/>
                <a:gd name="T76" fmla="*/ 68 w 136"/>
                <a:gd name="T77" fmla="*/ 122 h 134"/>
                <a:gd name="T78" fmla="*/ 68 w 136"/>
                <a:gd name="T79" fmla="*/ 134 h 134"/>
                <a:gd name="T80" fmla="*/ 43 w 136"/>
                <a:gd name="T81" fmla="*/ 130 h 134"/>
                <a:gd name="T82" fmla="*/ 31 w 136"/>
                <a:gd name="T83" fmla="*/ 123 h 134"/>
                <a:gd name="T84" fmla="*/ 12 w 136"/>
                <a:gd name="T85" fmla="*/ 104 h 134"/>
                <a:gd name="T86" fmla="*/ 3 w 136"/>
                <a:gd name="T87" fmla="*/ 81 h 134"/>
                <a:gd name="T88" fmla="*/ 1 w 136"/>
                <a:gd name="T89" fmla="*/ 56 h 134"/>
                <a:gd name="T90" fmla="*/ 6 w 136"/>
                <a:gd name="T91" fmla="*/ 4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 h="134">
                  <a:moveTo>
                    <a:pt x="68" y="0"/>
                  </a:moveTo>
                  <a:lnTo>
                    <a:pt x="68" y="0"/>
                  </a:lnTo>
                  <a:lnTo>
                    <a:pt x="81" y="0"/>
                  </a:lnTo>
                  <a:lnTo>
                    <a:pt x="94" y="4"/>
                  </a:lnTo>
                  <a:lnTo>
                    <a:pt x="94" y="4"/>
                  </a:lnTo>
                  <a:lnTo>
                    <a:pt x="106" y="11"/>
                  </a:lnTo>
                  <a:lnTo>
                    <a:pt x="115" y="19"/>
                  </a:lnTo>
                  <a:lnTo>
                    <a:pt x="125" y="28"/>
                  </a:lnTo>
                  <a:lnTo>
                    <a:pt x="130" y="41"/>
                  </a:lnTo>
                  <a:lnTo>
                    <a:pt x="134" y="53"/>
                  </a:lnTo>
                  <a:lnTo>
                    <a:pt x="136" y="65"/>
                  </a:lnTo>
                  <a:lnTo>
                    <a:pt x="134" y="79"/>
                  </a:lnTo>
                  <a:lnTo>
                    <a:pt x="131" y="92"/>
                  </a:lnTo>
                  <a:lnTo>
                    <a:pt x="131" y="92"/>
                  </a:lnTo>
                  <a:lnTo>
                    <a:pt x="126" y="102"/>
                  </a:lnTo>
                  <a:lnTo>
                    <a:pt x="121" y="110"/>
                  </a:lnTo>
                  <a:lnTo>
                    <a:pt x="114" y="116"/>
                  </a:lnTo>
                  <a:lnTo>
                    <a:pt x="106" y="123"/>
                  </a:lnTo>
                  <a:lnTo>
                    <a:pt x="98" y="129"/>
                  </a:lnTo>
                  <a:lnTo>
                    <a:pt x="88" y="131"/>
                  </a:lnTo>
                  <a:lnTo>
                    <a:pt x="79" y="134"/>
                  </a:lnTo>
                  <a:lnTo>
                    <a:pt x="68" y="134"/>
                  </a:lnTo>
                  <a:lnTo>
                    <a:pt x="68" y="122"/>
                  </a:lnTo>
                  <a:lnTo>
                    <a:pt x="68" y="122"/>
                  </a:lnTo>
                  <a:lnTo>
                    <a:pt x="76" y="122"/>
                  </a:lnTo>
                  <a:lnTo>
                    <a:pt x="84" y="119"/>
                  </a:lnTo>
                  <a:lnTo>
                    <a:pt x="92" y="116"/>
                  </a:lnTo>
                  <a:lnTo>
                    <a:pt x="99" y="112"/>
                  </a:lnTo>
                  <a:lnTo>
                    <a:pt x="104" y="108"/>
                  </a:lnTo>
                  <a:lnTo>
                    <a:pt x="111" y="102"/>
                  </a:lnTo>
                  <a:lnTo>
                    <a:pt x="115" y="95"/>
                  </a:lnTo>
                  <a:lnTo>
                    <a:pt x="119" y="87"/>
                  </a:lnTo>
                  <a:lnTo>
                    <a:pt x="119" y="87"/>
                  </a:lnTo>
                  <a:lnTo>
                    <a:pt x="119" y="87"/>
                  </a:lnTo>
                  <a:lnTo>
                    <a:pt x="122" y="77"/>
                  </a:lnTo>
                  <a:lnTo>
                    <a:pt x="123" y="66"/>
                  </a:lnTo>
                  <a:lnTo>
                    <a:pt x="122" y="56"/>
                  </a:lnTo>
                  <a:lnTo>
                    <a:pt x="119" y="45"/>
                  </a:lnTo>
                  <a:lnTo>
                    <a:pt x="114" y="37"/>
                  </a:lnTo>
                  <a:lnTo>
                    <a:pt x="107" y="28"/>
                  </a:lnTo>
                  <a:lnTo>
                    <a:pt x="99" y="22"/>
                  </a:lnTo>
                  <a:lnTo>
                    <a:pt x="88" y="16"/>
                  </a:lnTo>
                  <a:lnTo>
                    <a:pt x="88" y="16"/>
                  </a:lnTo>
                  <a:lnTo>
                    <a:pt x="79" y="14"/>
                  </a:lnTo>
                  <a:lnTo>
                    <a:pt x="68" y="12"/>
                  </a:lnTo>
                  <a:lnTo>
                    <a:pt x="68" y="0"/>
                  </a:lnTo>
                  <a:close/>
                  <a:moveTo>
                    <a:pt x="6" y="42"/>
                  </a:moveTo>
                  <a:lnTo>
                    <a:pt x="6" y="42"/>
                  </a:lnTo>
                  <a:lnTo>
                    <a:pt x="10" y="33"/>
                  </a:lnTo>
                  <a:lnTo>
                    <a:pt x="16" y="24"/>
                  </a:lnTo>
                  <a:lnTo>
                    <a:pt x="23" y="16"/>
                  </a:lnTo>
                  <a:lnTo>
                    <a:pt x="31" y="11"/>
                  </a:lnTo>
                  <a:lnTo>
                    <a:pt x="39" y="5"/>
                  </a:lnTo>
                  <a:lnTo>
                    <a:pt x="49" y="3"/>
                  </a:lnTo>
                  <a:lnTo>
                    <a:pt x="58" y="0"/>
                  </a:lnTo>
                  <a:lnTo>
                    <a:pt x="68" y="0"/>
                  </a:lnTo>
                  <a:lnTo>
                    <a:pt x="68" y="12"/>
                  </a:lnTo>
                  <a:lnTo>
                    <a:pt x="68" y="12"/>
                  </a:lnTo>
                  <a:lnTo>
                    <a:pt x="60" y="12"/>
                  </a:lnTo>
                  <a:lnTo>
                    <a:pt x="52" y="15"/>
                  </a:lnTo>
                  <a:lnTo>
                    <a:pt x="45" y="18"/>
                  </a:lnTo>
                  <a:lnTo>
                    <a:pt x="38" y="22"/>
                  </a:lnTo>
                  <a:lnTo>
                    <a:pt x="31" y="26"/>
                  </a:lnTo>
                  <a:lnTo>
                    <a:pt x="26" y="33"/>
                  </a:lnTo>
                  <a:lnTo>
                    <a:pt x="20" y="39"/>
                  </a:lnTo>
                  <a:lnTo>
                    <a:pt x="18" y="46"/>
                  </a:lnTo>
                  <a:lnTo>
                    <a:pt x="18" y="46"/>
                  </a:lnTo>
                  <a:lnTo>
                    <a:pt x="14" y="57"/>
                  </a:lnTo>
                  <a:lnTo>
                    <a:pt x="14" y="68"/>
                  </a:lnTo>
                  <a:lnTo>
                    <a:pt x="15" y="79"/>
                  </a:lnTo>
                  <a:lnTo>
                    <a:pt x="18" y="88"/>
                  </a:lnTo>
                  <a:lnTo>
                    <a:pt x="23" y="98"/>
                  </a:lnTo>
                  <a:lnTo>
                    <a:pt x="30" y="106"/>
                  </a:lnTo>
                  <a:lnTo>
                    <a:pt x="38" y="112"/>
                  </a:lnTo>
                  <a:lnTo>
                    <a:pt x="48" y="118"/>
                  </a:lnTo>
                  <a:lnTo>
                    <a:pt x="48" y="118"/>
                  </a:lnTo>
                  <a:lnTo>
                    <a:pt x="58" y="121"/>
                  </a:lnTo>
                  <a:lnTo>
                    <a:pt x="68" y="122"/>
                  </a:lnTo>
                  <a:lnTo>
                    <a:pt x="68" y="134"/>
                  </a:lnTo>
                  <a:lnTo>
                    <a:pt x="68" y="134"/>
                  </a:lnTo>
                  <a:lnTo>
                    <a:pt x="56" y="133"/>
                  </a:lnTo>
                  <a:lnTo>
                    <a:pt x="43" y="130"/>
                  </a:lnTo>
                  <a:lnTo>
                    <a:pt x="43" y="130"/>
                  </a:lnTo>
                  <a:lnTo>
                    <a:pt x="31" y="123"/>
                  </a:lnTo>
                  <a:lnTo>
                    <a:pt x="20" y="115"/>
                  </a:lnTo>
                  <a:lnTo>
                    <a:pt x="12" y="104"/>
                  </a:lnTo>
                  <a:lnTo>
                    <a:pt x="6" y="93"/>
                  </a:lnTo>
                  <a:lnTo>
                    <a:pt x="3" y="81"/>
                  </a:lnTo>
                  <a:lnTo>
                    <a:pt x="0" y="68"/>
                  </a:lnTo>
                  <a:lnTo>
                    <a:pt x="1" y="56"/>
                  </a:lnTo>
                  <a:lnTo>
                    <a:pt x="6" y="42"/>
                  </a:lnTo>
                  <a:lnTo>
                    <a:pt x="6" y="4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2" name="Freeform 179"/>
            <p:cNvSpPr/>
            <p:nvPr/>
          </p:nvSpPr>
          <p:spPr bwMode="auto">
            <a:xfrm>
              <a:off x="3335338" y="1706563"/>
              <a:ext cx="106363" cy="65088"/>
            </a:xfrm>
            <a:custGeom>
              <a:avLst/>
              <a:gdLst>
                <a:gd name="T0" fmla="*/ 61 w 67"/>
                <a:gd name="T1" fmla="*/ 41 h 41"/>
                <a:gd name="T2" fmla="*/ 67 w 67"/>
                <a:gd name="T3" fmla="*/ 25 h 41"/>
                <a:gd name="T4" fmla="*/ 6 w 67"/>
                <a:gd name="T5" fmla="*/ 0 h 41"/>
                <a:gd name="T6" fmla="*/ 0 w 67"/>
                <a:gd name="T7" fmla="*/ 17 h 41"/>
                <a:gd name="T8" fmla="*/ 61 w 67"/>
                <a:gd name="T9" fmla="*/ 41 h 41"/>
              </a:gdLst>
              <a:ahLst/>
              <a:cxnLst>
                <a:cxn ang="0">
                  <a:pos x="T0" y="T1"/>
                </a:cxn>
                <a:cxn ang="0">
                  <a:pos x="T2" y="T3"/>
                </a:cxn>
                <a:cxn ang="0">
                  <a:pos x="T4" y="T5"/>
                </a:cxn>
                <a:cxn ang="0">
                  <a:pos x="T6" y="T7"/>
                </a:cxn>
                <a:cxn ang="0">
                  <a:pos x="T8" y="T9"/>
                </a:cxn>
              </a:cxnLst>
              <a:rect l="0" t="0" r="r" b="b"/>
              <a:pathLst>
                <a:path w="67" h="41">
                  <a:moveTo>
                    <a:pt x="61" y="41"/>
                  </a:moveTo>
                  <a:lnTo>
                    <a:pt x="67" y="25"/>
                  </a:lnTo>
                  <a:lnTo>
                    <a:pt x="6" y="0"/>
                  </a:lnTo>
                  <a:lnTo>
                    <a:pt x="0" y="17"/>
                  </a:lnTo>
                  <a:lnTo>
                    <a:pt x="61" y="4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3" name="Freeform 180"/>
            <p:cNvSpPr/>
            <p:nvPr/>
          </p:nvSpPr>
          <p:spPr bwMode="auto">
            <a:xfrm>
              <a:off x="3368676" y="1717675"/>
              <a:ext cx="138113" cy="80963"/>
            </a:xfrm>
            <a:custGeom>
              <a:avLst/>
              <a:gdLst>
                <a:gd name="T0" fmla="*/ 67 w 87"/>
                <a:gd name="T1" fmla="*/ 51 h 51"/>
                <a:gd name="T2" fmla="*/ 67 w 87"/>
                <a:gd name="T3" fmla="*/ 51 h 51"/>
                <a:gd name="T4" fmla="*/ 73 w 87"/>
                <a:gd name="T5" fmla="*/ 51 h 51"/>
                <a:gd name="T6" fmla="*/ 79 w 87"/>
                <a:gd name="T7" fmla="*/ 51 h 51"/>
                <a:gd name="T8" fmla="*/ 83 w 87"/>
                <a:gd name="T9" fmla="*/ 47 h 51"/>
                <a:gd name="T10" fmla="*/ 86 w 87"/>
                <a:gd name="T11" fmla="*/ 43 h 51"/>
                <a:gd name="T12" fmla="*/ 86 w 87"/>
                <a:gd name="T13" fmla="*/ 43 h 51"/>
                <a:gd name="T14" fmla="*/ 87 w 87"/>
                <a:gd name="T15" fmla="*/ 37 h 51"/>
                <a:gd name="T16" fmla="*/ 86 w 87"/>
                <a:gd name="T17" fmla="*/ 31 h 51"/>
                <a:gd name="T18" fmla="*/ 83 w 87"/>
                <a:gd name="T19" fmla="*/ 27 h 51"/>
                <a:gd name="T20" fmla="*/ 78 w 87"/>
                <a:gd name="T21" fmla="*/ 24 h 51"/>
                <a:gd name="T22" fmla="*/ 21 w 87"/>
                <a:gd name="T23" fmla="*/ 1 h 51"/>
                <a:gd name="T24" fmla="*/ 21 w 87"/>
                <a:gd name="T25" fmla="*/ 1 h 51"/>
                <a:gd name="T26" fmla="*/ 15 w 87"/>
                <a:gd name="T27" fmla="*/ 0 h 51"/>
                <a:gd name="T28" fmla="*/ 10 w 87"/>
                <a:gd name="T29" fmla="*/ 1 h 51"/>
                <a:gd name="T30" fmla="*/ 4 w 87"/>
                <a:gd name="T31" fmla="*/ 4 h 51"/>
                <a:gd name="T32" fmla="*/ 2 w 87"/>
                <a:gd name="T33" fmla="*/ 10 h 51"/>
                <a:gd name="T34" fmla="*/ 2 w 87"/>
                <a:gd name="T35" fmla="*/ 10 h 51"/>
                <a:gd name="T36" fmla="*/ 0 w 87"/>
                <a:gd name="T37" fmla="*/ 15 h 51"/>
                <a:gd name="T38" fmla="*/ 2 w 87"/>
                <a:gd name="T39" fmla="*/ 20 h 51"/>
                <a:gd name="T40" fmla="*/ 4 w 87"/>
                <a:gd name="T41" fmla="*/ 24 h 51"/>
                <a:gd name="T42" fmla="*/ 10 w 87"/>
                <a:gd name="T43" fmla="*/ 28 h 51"/>
                <a:gd name="T44" fmla="*/ 67 w 87"/>
                <a:gd name="T45"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 h="51">
                  <a:moveTo>
                    <a:pt x="67" y="51"/>
                  </a:moveTo>
                  <a:lnTo>
                    <a:pt x="67" y="51"/>
                  </a:lnTo>
                  <a:lnTo>
                    <a:pt x="73" y="51"/>
                  </a:lnTo>
                  <a:lnTo>
                    <a:pt x="79" y="51"/>
                  </a:lnTo>
                  <a:lnTo>
                    <a:pt x="83" y="47"/>
                  </a:lnTo>
                  <a:lnTo>
                    <a:pt x="86" y="43"/>
                  </a:lnTo>
                  <a:lnTo>
                    <a:pt x="86" y="43"/>
                  </a:lnTo>
                  <a:lnTo>
                    <a:pt x="87" y="37"/>
                  </a:lnTo>
                  <a:lnTo>
                    <a:pt x="86" y="31"/>
                  </a:lnTo>
                  <a:lnTo>
                    <a:pt x="83" y="27"/>
                  </a:lnTo>
                  <a:lnTo>
                    <a:pt x="78" y="24"/>
                  </a:lnTo>
                  <a:lnTo>
                    <a:pt x="21" y="1"/>
                  </a:lnTo>
                  <a:lnTo>
                    <a:pt x="21" y="1"/>
                  </a:lnTo>
                  <a:lnTo>
                    <a:pt x="15" y="0"/>
                  </a:lnTo>
                  <a:lnTo>
                    <a:pt x="10" y="1"/>
                  </a:lnTo>
                  <a:lnTo>
                    <a:pt x="4" y="4"/>
                  </a:lnTo>
                  <a:lnTo>
                    <a:pt x="2" y="10"/>
                  </a:lnTo>
                  <a:lnTo>
                    <a:pt x="2" y="10"/>
                  </a:lnTo>
                  <a:lnTo>
                    <a:pt x="0" y="15"/>
                  </a:lnTo>
                  <a:lnTo>
                    <a:pt x="2" y="20"/>
                  </a:lnTo>
                  <a:lnTo>
                    <a:pt x="4" y="24"/>
                  </a:lnTo>
                  <a:lnTo>
                    <a:pt x="10" y="28"/>
                  </a:lnTo>
                  <a:lnTo>
                    <a:pt x="67" y="5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04" name="Freeform 181"/>
          <p:cNvSpPr>
            <a:spLocks noEditPoints="1"/>
          </p:cNvSpPr>
          <p:nvPr/>
        </p:nvSpPr>
        <p:spPr bwMode="auto">
          <a:xfrm>
            <a:off x="1599479" y="2456977"/>
            <a:ext cx="241721" cy="86135"/>
          </a:xfrm>
          <a:custGeom>
            <a:avLst/>
            <a:gdLst>
              <a:gd name="T0" fmla="*/ 239 w 275"/>
              <a:gd name="T1" fmla="*/ 40 h 98"/>
              <a:gd name="T2" fmla="*/ 258 w 275"/>
              <a:gd name="T3" fmla="*/ 65 h 98"/>
              <a:gd name="T4" fmla="*/ 239 w 275"/>
              <a:gd name="T5" fmla="*/ 88 h 98"/>
              <a:gd name="T6" fmla="*/ 275 w 275"/>
              <a:gd name="T7" fmla="*/ 78 h 98"/>
              <a:gd name="T8" fmla="*/ 239 w 275"/>
              <a:gd name="T9" fmla="*/ 40 h 98"/>
              <a:gd name="T10" fmla="*/ 118 w 275"/>
              <a:gd name="T11" fmla="*/ 15 h 98"/>
              <a:gd name="T12" fmla="*/ 111 w 275"/>
              <a:gd name="T13" fmla="*/ 11 h 98"/>
              <a:gd name="T14" fmla="*/ 84 w 275"/>
              <a:gd name="T15" fmla="*/ 8 h 98"/>
              <a:gd name="T16" fmla="*/ 107 w 275"/>
              <a:gd name="T17" fmla="*/ 14 h 98"/>
              <a:gd name="T18" fmla="*/ 113 w 275"/>
              <a:gd name="T19" fmla="*/ 17 h 98"/>
              <a:gd name="T20" fmla="*/ 113 w 275"/>
              <a:gd name="T21" fmla="*/ 22 h 98"/>
              <a:gd name="T22" fmla="*/ 110 w 275"/>
              <a:gd name="T23" fmla="*/ 36 h 98"/>
              <a:gd name="T24" fmla="*/ 109 w 275"/>
              <a:gd name="T25" fmla="*/ 33 h 98"/>
              <a:gd name="T26" fmla="*/ 84 w 275"/>
              <a:gd name="T27" fmla="*/ 26 h 98"/>
              <a:gd name="T28" fmla="*/ 99 w 275"/>
              <a:gd name="T29" fmla="*/ 76 h 98"/>
              <a:gd name="T30" fmla="*/ 103 w 275"/>
              <a:gd name="T31" fmla="*/ 76 h 98"/>
              <a:gd name="T32" fmla="*/ 228 w 275"/>
              <a:gd name="T33" fmla="*/ 98 h 98"/>
              <a:gd name="T34" fmla="*/ 239 w 275"/>
              <a:gd name="T35" fmla="*/ 88 h 98"/>
              <a:gd name="T36" fmla="*/ 228 w 275"/>
              <a:gd name="T37" fmla="*/ 94 h 98"/>
              <a:gd name="T38" fmla="*/ 225 w 275"/>
              <a:gd name="T39" fmla="*/ 92 h 98"/>
              <a:gd name="T40" fmla="*/ 220 w 275"/>
              <a:gd name="T41" fmla="*/ 90 h 98"/>
              <a:gd name="T42" fmla="*/ 218 w 275"/>
              <a:gd name="T43" fmla="*/ 83 h 98"/>
              <a:gd name="T44" fmla="*/ 220 w 275"/>
              <a:gd name="T45" fmla="*/ 80 h 98"/>
              <a:gd name="T46" fmla="*/ 224 w 275"/>
              <a:gd name="T47" fmla="*/ 76 h 98"/>
              <a:gd name="T48" fmla="*/ 226 w 275"/>
              <a:gd name="T49" fmla="*/ 76 h 98"/>
              <a:gd name="T50" fmla="*/ 222 w 275"/>
              <a:gd name="T51" fmla="*/ 72 h 98"/>
              <a:gd name="T52" fmla="*/ 221 w 275"/>
              <a:gd name="T53" fmla="*/ 67 h 98"/>
              <a:gd name="T54" fmla="*/ 222 w 275"/>
              <a:gd name="T55" fmla="*/ 64 h 98"/>
              <a:gd name="T56" fmla="*/ 226 w 275"/>
              <a:gd name="T57" fmla="*/ 60 h 98"/>
              <a:gd name="T58" fmla="*/ 230 w 275"/>
              <a:gd name="T59" fmla="*/ 60 h 98"/>
              <a:gd name="T60" fmla="*/ 225 w 275"/>
              <a:gd name="T61" fmla="*/ 56 h 98"/>
              <a:gd name="T62" fmla="*/ 225 w 275"/>
              <a:gd name="T63" fmla="*/ 49 h 98"/>
              <a:gd name="T64" fmla="*/ 226 w 275"/>
              <a:gd name="T65" fmla="*/ 46 h 98"/>
              <a:gd name="T66" fmla="*/ 232 w 275"/>
              <a:gd name="T67" fmla="*/ 42 h 98"/>
              <a:gd name="T68" fmla="*/ 237 w 275"/>
              <a:gd name="T69" fmla="*/ 44 h 98"/>
              <a:gd name="T70" fmla="*/ 239 w 275"/>
              <a:gd name="T71" fmla="*/ 40 h 98"/>
              <a:gd name="T72" fmla="*/ 63 w 275"/>
              <a:gd name="T73" fmla="*/ 0 h 98"/>
              <a:gd name="T74" fmla="*/ 60 w 275"/>
              <a:gd name="T75" fmla="*/ 0 h 98"/>
              <a:gd name="T76" fmla="*/ 54 w 275"/>
              <a:gd name="T77" fmla="*/ 3 h 98"/>
              <a:gd name="T78" fmla="*/ 33 w 275"/>
              <a:gd name="T79" fmla="*/ 2 h 98"/>
              <a:gd name="T80" fmla="*/ 27 w 275"/>
              <a:gd name="T81" fmla="*/ 0 h 98"/>
              <a:gd name="T82" fmla="*/ 18 w 275"/>
              <a:gd name="T83" fmla="*/ 3 h 98"/>
              <a:gd name="T84" fmla="*/ 8 w 275"/>
              <a:gd name="T85" fmla="*/ 8 h 98"/>
              <a:gd name="T86" fmla="*/ 3 w 275"/>
              <a:gd name="T87" fmla="*/ 18 h 98"/>
              <a:gd name="T88" fmla="*/ 2 w 275"/>
              <a:gd name="T89" fmla="*/ 22 h 98"/>
              <a:gd name="T90" fmla="*/ 2 w 275"/>
              <a:gd name="T91" fmla="*/ 33 h 98"/>
              <a:gd name="T92" fmla="*/ 6 w 275"/>
              <a:gd name="T93" fmla="*/ 44 h 98"/>
              <a:gd name="T94" fmla="*/ 12 w 275"/>
              <a:gd name="T95" fmla="*/ 50 h 98"/>
              <a:gd name="T96" fmla="*/ 23 w 275"/>
              <a:gd name="T97" fmla="*/ 54 h 98"/>
              <a:gd name="T98" fmla="*/ 50 w 275"/>
              <a:gd name="T99" fmla="*/ 23 h 98"/>
              <a:gd name="T100" fmla="*/ 42 w 275"/>
              <a:gd name="T101" fmla="*/ 59 h 98"/>
              <a:gd name="T102" fmla="*/ 45 w 275"/>
              <a:gd name="T103" fmla="*/ 64 h 98"/>
              <a:gd name="T104" fmla="*/ 49 w 275"/>
              <a:gd name="T105" fmla="*/ 67 h 98"/>
              <a:gd name="T106" fmla="*/ 84 w 275"/>
              <a:gd name="T107" fmla="*/ 26 h 98"/>
              <a:gd name="T108" fmla="*/ 61 w 275"/>
              <a:gd name="T109" fmla="*/ 22 h 98"/>
              <a:gd name="T110" fmla="*/ 54 w 275"/>
              <a:gd name="T111" fmla="*/ 25 h 98"/>
              <a:gd name="T112" fmla="*/ 57 w 275"/>
              <a:gd name="T113" fmla="*/ 11 h 98"/>
              <a:gd name="T114" fmla="*/ 60 w 275"/>
              <a:gd name="T115" fmla="*/ 7 h 98"/>
              <a:gd name="T116" fmla="*/ 65 w 275"/>
              <a:gd name="T117" fmla="*/ 6 h 98"/>
              <a:gd name="T118" fmla="*/ 84 w 275"/>
              <a:gd name="T11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 h="98">
                <a:moveTo>
                  <a:pt x="240" y="40"/>
                </a:moveTo>
                <a:lnTo>
                  <a:pt x="239" y="40"/>
                </a:lnTo>
                <a:lnTo>
                  <a:pt x="239" y="44"/>
                </a:lnTo>
                <a:lnTo>
                  <a:pt x="258" y="65"/>
                </a:lnTo>
                <a:lnTo>
                  <a:pt x="255" y="82"/>
                </a:lnTo>
                <a:lnTo>
                  <a:pt x="239" y="88"/>
                </a:lnTo>
                <a:lnTo>
                  <a:pt x="239" y="94"/>
                </a:lnTo>
                <a:lnTo>
                  <a:pt x="275" y="78"/>
                </a:lnTo>
                <a:lnTo>
                  <a:pt x="240" y="40"/>
                </a:lnTo>
                <a:close/>
                <a:moveTo>
                  <a:pt x="239" y="40"/>
                </a:moveTo>
                <a:lnTo>
                  <a:pt x="118" y="15"/>
                </a:lnTo>
                <a:lnTo>
                  <a:pt x="118" y="15"/>
                </a:lnTo>
                <a:lnTo>
                  <a:pt x="115" y="13"/>
                </a:lnTo>
                <a:lnTo>
                  <a:pt x="111" y="11"/>
                </a:lnTo>
                <a:lnTo>
                  <a:pt x="84" y="4"/>
                </a:lnTo>
                <a:lnTo>
                  <a:pt x="84" y="8"/>
                </a:lnTo>
                <a:lnTo>
                  <a:pt x="107" y="14"/>
                </a:lnTo>
                <a:lnTo>
                  <a:pt x="107" y="14"/>
                </a:lnTo>
                <a:lnTo>
                  <a:pt x="110" y="15"/>
                </a:lnTo>
                <a:lnTo>
                  <a:pt x="113" y="17"/>
                </a:lnTo>
                <a:lnTo>
                  <a:pt x="113" y="19"/>
                </a:lnTo>
                <a:lnTo>
                  <a:pt x="113" y="22"/>
                </a:lnTo>
                <a:lnTo>
                  <a:pt x="110" y="36"/>
                </a:lnTo>
                <a:lnTo>
                  <a:pt x="110" y="36"/>
                </a:lnTo>
                <a:lnTo>
                  <a:pt x="110" y="36"/>
                </a:lnTo>
                <a:lnTo>
                  <a:pt x="109" y="33"/>
                </a:lnTo>
                <a:lnTo>
                  <a:pt x="105" y="30"/>
                </a:lnTo>
                <a:lnTo>
                  <a:pt x="84" y="26"/>
                </a:lnTo>
                <a:lnTo>
                  <a:pt x="84" y="73"/>
                </a:lnTo>
                <a:lnTo>
                  <a:pt x="99" y="76"/>
                </a:lnTo>
                <a:lnTo>
                  <a:pt x="99" y="76"/>
                </a:lnTo>
                <a:lnTo>
                  <a:pt x="103" y="76"/>
                </a:lnTo>
                <a:lnTo>
                  <a:pt x="106" y="73"/>
                </a:lnTo>
                <a:lnTo>
                  <a:pt x="228" y="98"/>
                </a:lnTo>
                <a:lnTo>
                  <a:pt x="239" y="94"/>
                </a:lnTo>
                <a:lnTo>
                  <a:pt x="239" y="88"/>
                </a:lnTo>
                <a:lnTo>
                  <a:pt x="228" y="94"/>
                </a:lnTo>
                <a:lnTo>
                  <a:pt x="228" y="94"/>
                </a:lnTo>
                <a:lnTo>
                  <a:pt x="225" y="92"/>
                </a:lnTo>
                <a:lnTo>
                  <a:pt x="225" y="92"/>
                </a:lnTo>
                <a:lnTo>
                  <a:pt x="222" y="91"/>
                </a:lnTo>
                <a:lnTo>
                  <a:pt x="220" y="90"/>
                </a:lnTo>
                <a:lnTo>
                  <a:pt x="218" y="86"/>
                </a:lnTo>
                <a:lnTo>
                  <a:pt x="218" y="83"/>
                </a:lnTo>
                <a:lnTo>
                  <a:pt x="218" y="83"/>
                </a:lnTo>
                <a:lnTo>
                  <a:pt x="220" y="80"/>
                </a:lnTo>
                <a:lnTo>
                  <a:pt x="221" y="78"/>
                </a:lnTo>
                <a:lnTo>
                  <a:pt x="224" y="76"/>
                </a:lnTo>
                <a:lnTo>
                  <a:pt x="226" y="76"/>
                </a:lnTo>
                <a:lnTo>
                  <a:pt x="226" y="76"/>
                </a:lnTo>
                <a:lnTo>
                  <a:pt x="224" y="75"/>
                </a:lnTo>
                <a:lnTo>
                  <a:pt x="222" y="72"/>
                </a:lnTo>
                <a:lnTo>
                  <a:pt x="221" y="69"/>
                </a:lnTo>
                <a:lnTo>
                  <a:pt x="221" y="67"/>
                </a:lnTo>
                <a:lnTo>
                  <a:pt x="221" y="67"/>
                </a:lnTo>
                <a:lnTo>
                  <a:pt x="222" y="64"/>
                </a:lnTo>
                <a:lnTo>
                  <a:pt x="225" y="61"/>
                </a:lnTo>
                <a:lnTo>
                  <a:pt x="226" y="60"/>
                </a:lnTo>
                <a:lnTo>
                  <a:pt x="230" y="60"/>
                </a:lnTo>
                <a:lnTo>
                  <a:pt x="230" y="60"/>
                </a:lnTo>
                <a:lnTo>
                  <a:pt x="228" y="57"/>
                </a:lnTo>
                <a:lnTo>
                  <a:pt x="225" y="56"/>
                </a:lnTo>
                <a:lnTo>
                  <a:pt x="225" y="53"/>
                </a:lnTo>
                <a:lnTo>
                  <a:pt x="225" y="49"/>
                </a:lnTo>
                <a:lnTo>
                  <a:pt x="225" y="49"/>
                </a:lnTo>
                <a:lnTo>
                  <a:pt x="226" y="46"/>
                </a:lnTo>
                <a:lnTo>
                  <a:pt x="229" y="44"/>
                </a:lnTo>
                <a:lnTo>
                  <a:pt x="232" y="42"/>
                </a:lnTo>
                <a:lnTo>
                  <a:pt x="235" y="42"/>
                </a:lnTo>
                <a:lnTo>
                  <a:pt x="237" y="44"/>
                </a:lnTo>
                <a:lnTo>
                  <a:pt x="239" y="44"/>
                </a:lnTo>
                <a:lnTo>
                  <a:pt x="239" y="40"/>
                </a:lnTo>
                <a:close/>
                <a:moveTo>
                  <a:pt x="84" y="4"/>
                </a:moveTo>
                <a:lnTo>
                  <a:pt x="63" y="0"/>
                </a:lnTo>
                <a:lnTo>
                  <a:pt x="63" y="0"/>
                </a:lnTo>
                <a:lnTo>
                  <a:pt x="60" y="0"/>
                </a:lnTo>
                <a:lnTo>
                  <a:pt x="57" y="2"/>
                </a:lnTo>
                <a:lnTo>
                  <a:pt x="54" y="3"/>
                </a:lnTo>
                <a:lnTo>
                  <a:pt x="53" y="6"/>
                </a:lnTo>
                <a:lnTo>
                  <a:pt x="33" y="2"/>
                </a:lnTo>
                <a:lnTo>
                  <a:pt x="33" y="2"/>
                </a:lnTo>
                <a:lnTo>
                  <a:pt x="27" y="0"/>
                </a:lnTo>
                <a:lnTo>
                  <a:pt x="22" y="2"/>
                </a:lnTo>
                <a:lnTo>
                  <a:pt x="18" y="3"/>
                </a:lnTo>
                <a:lnTo>
                  <a:pt x="12" y="6"/>
                </a:lnTo>
                <a:lnTo>
                  <a:pt x="8" y="8"/>
                </a:lnTo>
                <a:lnTo>
                  <a:pt x="6" y="13"/>
                </a:lnTo>
                <a:lnTo>
                  <a:pt x="3" y="18"/>
                </a:lnTo>
                <a:lnTo>
                  <a:pt x="2" y="22"/>
                </a:lnTo>
                <a:lnTo>
                  <a:pt x="2" y="22"/>
                </a:lnTo>
                <a:lnTo>
                  <a:pt x="0" y="29"/>
                </a:lnTo>
                <a:lnTo>
                  <a:pt x="2" y="33"/>
                </a:lnTo>
                <a:lnTo>
                  <a:pt x="3" y="38"/>
                </a:lnTo>
                <a:lnTo>
                  <a:pt x="6" y="44"/>
                </a:lnTo>
                <a:lnTo>
                  <a:pt x="8" y="48"/>
                </a:lnTo>
                <a:lnTo>
                  <a:pt x="12" y="50"/>
                </a:lnTo>
                <a:lnTo>
                  <a:pt x="18" y="53"/>
                </a:lnTo>
                <a:lnTo>
                  <a:pt x="23" y="54"/>
                </a:lnTo>
                <a:lnTo>
                  <a:pt x="35" y="57"/>
                </a:lnTo>
                <a:lnTo>
                  <a:pt x="50" y="23"/>
                </a:lnTo>
                <a:lnTo>
                  <a:pt x="42" y="59"/>
                </a:lnTo>
                <a:lnTo>
                  <a:pt x="42" y="59"/>
                </a:lnTo>
                <a:lnTo>
                  <a:pt x="44" y="61"/>
                </a:lnTo>
                <a:lnTo>
                  <a:pt x="45" y="64"/>
                </a:lnTo>
                <a:lnTo>
                  <a:pt x="46" y="65"/>
                </a:lnTo>
                <a:lnTo>
                  <a:pt x="49" y="67"/>
                </a:lnTo>
                <a:lnTo>
                  <a:pt x="84" y="73"/>
                </a:lnTo>
                <a:lnTo>
                  <a:pt x="84" y="26"/>
                </a:lnTo>
                <a:lnTo>
                  <a:pt x="61" y="22"/>
                </a:lnTo>
                <a:lnTo>
                  <a:pt x="61" y="22"/>
                </a:lnTo>
                <a:lnTo>
                  <a:pt x="57" y="22"/>
                </a:lnTo>
                <a:lnTo>
                  <a:pt x="54" y="25"/>
                </a:lnTo>
                <a:lnTo>
                  <a:pt x="57" y="11"/>
                </a:lnTo>
                <a:lnTo>
                  <a:pt x="57" y="11"/>
                </a:lnTo>
                <a:lnTo>
                  <a:pt x="58" y="8"/>
                </a:lnTo>
                <a:lnTo>
                  <a:pt x="60" y="7"/>
                </a:lnTo>
                <a:lnTo>
                  <a:pt x="63" y="6"/>
                </a:lnTo>
                <a:lnTo>
                  <a:pt x="65" y="6"/>
                </a:lnTo>
                <a:lnTo>
                  <a:pt x="84" y="8"/>
                </a:lnTo>
                <a:lnTo>
                  <a:pt x="84" y="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8" name="组合 304"/>
          <p:cNvGrpSpPr/>
          <p:nvPr/>
        </p:nvGrpSpPr>
        <p:grpSpPr>
          <a:xfrm>
            <a:off x="691489" y="2674073"/>
            <a:ext cx="137122" cy="173149"/>
            <a:chOff x="1516063" y="3252788"/>
            <a:chExt cx="247651" cy="312737"/>
          </a:xfrm>
          <a:solidFill>
            <a:schemeClr val="accent1"/>
          </a:solidFill>
        </p:grpSpPr>
        <p:sp>
          <p:nvSpPr>
            <p:cNvPr id="306" name="Freeform 182"/>
            <p:cNvSpPr/>
            <p:nvPr/>
          </p:nvSpPr>
          <p:spPr bwMode="auto">
            <a:xfrm>
              <a:off x="1527176" y="3263900"/>
              <a:ext cx="236538" cy="301625"/>
            </a:xfrm>
            <a:custGeom>
              <a:avLst/>
              <a:gdLst>
                <a:gd name="T0" fmla="*/ 0 w 149"/>
                <a:gd name="T1" fmla="*/ 33 h 190"/>
                <a:gd name="T2" fmla="*/ 7 w 149"/>
                <a:gd name="T3" fmla="*/ 28 h 190"/>
                <a:gd name="T4" fmla="*/ 96 w 149"/>
                <a:gd name="T5" fmla="*/ 171 h 190"/>
                <a:gd name="T6" fmla="*/ 96 w 149"/>
                <a:gd name="T7" fmla="*/ 171 h 190"/>
                <a:gd name="T8" fmla="*/ 99 w 149"/>
                <a:gd name="T9" fmla="*/ 176 h 190"/>
                <a:gd name="T10" fmla="*/ 101 w 149"/>
                <a:gd name="T11" fmla="*/ 178 h 190"/>
                <a:gd name="T12" fmla="*/ 105 w 149"/>
                <a:gd name="T13" fmla="*/ 180 h 190"/>
                <a:gd name="T14" fmla="*/ 109 w 149"/>
                <a:gd name="T15" fmla="*/ 181 h 190"/>
                <a:gd name="T16" fmla="*/ 114 w 149"/>
                <a:gd name="T17" fmla="*/ 181 h 190"/>
                <a:gd name="T18" fmla="*/ 119 w 149"/>
                <a:gd name="T19" fmla="*/ 181 h 190"/>
                <a:gd name="T20" fmla="*/ 123 w 149"/>
                <a:gd name="T21" fmla="*/ 180 h 190"/>
                <a:gd name="T22" fmla="*/ 127 w 149"/>
                <a:gd name="T23" fmla="*/ 177 h 190"/>
                <a:gd name="T24" fmla="*/ 127 w 149"/>
                <a:gd name="T25" fmla="*/ 177 h 190"/>
                <a:gd name="T26" fmla="*/ 131 w 149"/>
                <a:gd name="T27" fmla="*/ 174 h 190"/>
                <a:gd name="T28" fmla="*/ 135 w 149"/>
                <a:gd name="T29" fmla="*/ 171 h 190"/>
                <a:gd name="T30" fmla="*/ 137 w 149"/>
                <a:gd name="T31" fmla="*/ 167 h 190"/>
                <a:gd name="T32" fmla="*/ 138 w 149"/>
                <a:gd name="T33" fmla="*/ 163 h 190"/>
                <a:gd name="T34" fmla="*/ 139 w 149"/>
                <a:gd name="T35" fmla="*/ 159 h 190"/>
                <a:gd name="T36" fmla="*/ 139 w 149"/>
                <a:gd name="T37" fmla="*/ 155 h 190"/>
                <a:gd name="T38" fmla="*/ 138 w 149"/>
                <a:gd name="T39" fmla="*/ 150 h 190"/>
                <a:gd name="T40" fmla="*/ 137 w 149"/>
                <a:gd name="T41" fmla="*/ 146 h 190"/>
                <a:gd name="T42" fmla="*/ 49 w 149"/>
                <a:gd name="T43" fmla="*/ 4 h 190"/>
                <a:gd name="T44" fmla="*/ 54 w 149"/>
                <a:gd name="T45" fmla="*/ 0 h 190"/>
                <a:gd name="T46" fmla="*/ 145 w 149"/>
                <a:gd name="T47" fmla="*/ 144 h 190"/>
                <a:gd name="T48" fmla="*/ 145 w 149"/>
                <a:gd name="T49" fmla="*/ 144 h 190"/>
                <a:gd name="T50" fmla="*/ 147 w 149"/>
                <a:gd name="T51" fmla="*/ 150 h 190"/>
                <a:gd name="T52" fmla="*/ 149 w 149"/>
                <a:gd name="T53" fmla="*/ 155 h 190"/>
                <a:gd name="T54" fmla="*/ 149 w 149"/>
                <a:gd name="T55" fmla="*/ 161 h 190"/>
                <a:gd name="T56" fmla="*/ 147 w 149"/>
                <a:gd name="T57" fmla="*/ 166 h 190"/>
                <a:gd name="T58" fmla="*/ 145 w 149"/>
                <a:gd name="T59" fmla="*/ 171 h 190"/>
                <a:gd name="T60" fmla="*/ 142 w 149"/>
                <a:gd name="T61" fmla="*/ 177 h 190"/>
                <a:gd name="T62" fmla="*/ 138 w 149"/>
                <a:gd name="T63" fmla="*/ 181 h 190"/>
                <a:gd name="T64" fmla="*/ 133 w 149"/>
                <a:gd name="T65" fmla="*/ 185 h 190"/>
                <a:gd name="T66" fmla="*/ 133 w 149"/>
                <a:gd name="T67" fmla="*/ 185 h 190"/>
                <a:gd name="T68" fmla="*/ 127 w 149"/>
                <a:gd name="T69" fmla="*/ 188 h 190"/>
                <a:gd name="T70" fmla="*/ 120 w 149"/>
                <a:gd name="T71" fmla="*/ 190 h 190"/>
                <a:gd name="T72" fmla="*/ 115 w 149"/>
                <a:gd name="T73" fmla="*/ 190 h 190"/>
                <a:gd name="T74" fmla="*/ 108 w 149"/>
                <a:gd name="T75" fmla="*/ 190 h 190"/>
                <a:gd name="T76" fmla="*/ 103 w 149"/>
                <a:gd name="T77" fmla="*/ 189 h 190"/>
                <a:gd name="T78" fmla="*/ 97 w 149"/>
                <a:gd name="T79" fmla="*/ 186 h 190"/>
                <a:gd name="T80" fmla="*/ 93 w 149"/>
                <a:gd name="T81" fmla="*/ 182 h 190"/>
                <a:gd name="T82" fmla="*/ 91 w 149"/>
                <a:gd name="T83" fmla="*/ 178 h 190"/>
                <a:gd name="T84" fmla="*/ 0 w 149"/>
                <a:gd name="T85" fmla="*/ 3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190">
                  <a:moveTo>
                    <a:pt x="0" y="33"/>
                  </a:moveTo>
                  <a:lnTo>
                    <a:pt x="7" y="28"/>
                  </a:lnTo>
                  <a:lnTo>
                    <a:pt x="96" y="171"/>
                  </a:lnTo>
                  <a:lnTo>
                    <a:pt x="96" y="171"/>
                  </a:lnTo>
                  <a:lnTo>
                    <a:pt x="99" y="176"/>
                  </a:lnTo>
                  <a:lnTo>
                    <a:pt x="101" y="178"/>
                  </a:lnTo>
                  <a:lnTo>
                    <a:pt x="105" y="180"/>
                  </a:lnTo>
                  <a:lnTo>
                    <a:pt x="109" y="181"/>
                  </a:lnTo>
                  <a:lnTo>
                    <a:pt x="114" y="181"/>
                  </a:lnTo>
                  <a:lnTo>
                    <a:pt x="119" y="181"/>
                  </a:lnTo>
                  <a:lnTo>
                    <a:pt x="123" y="180"/>
                  </a:lnTo>
                  <a:lnTo>
                    <a:pt x="127" y="177"/>
                  </a:lnTo>
                  <a:lnTo>
                    <a:pt x="127" y="177"/>
                  </a:lnTo>
                  <a:lnTo>
                    <a:pt x="131" y="174"/>
                  </a:lnTo>
                  <a:lnTo>
                    <a:pt x="135" y="171"/>
                  </a:lnTo>
                  <a:lnTo>
                    <a:pt x="137" y="167"/>
                  </a:lnTo>
                  <a:lnTo>
                    <a:pt x="138" y="163"/>
                  </a:lnTo>
                  <a:lnTo>
                    <a:pt x="139" y="159"/>
                  </a:lnTo>
                  <a:lnTo>
                    <a:pt x="139" y="155"/>
                  </a:lnTo>
                  <a:lnTo>
                    <a:pt x="138" y="150"/>
                  </a:lnTo>
                  <a:lnTo>
                    <a:pt x="137" y="146"/>
                  </a:lnTo>
                  <a:lnTo>
                    <a:pt x="49" y="4"/>
                  </a:lnTo>
                  <a:lnTo>
                    <a:pt x="54" y="0"/>
                  </a:lnTo>
                  <a:lnTo>
                    <a:pt x="145" y="144"/>
                  </a:lnTo>
                  <a:lnTo>
                    <a:pt x="145" y="144"/>
                  </a:lnTo>
                  <a:lnTo>
                    <a:pt x="147" y="150"/>
                  </a:lnTo>
                  <a:lnTo>
                    <a:pt x="149" y="155"/>
                  </a:lnTo>
                  <a:lnTo>
                    <a:pt x="149" y="161"/>
                  </a:lnTo>
                  <a:lnTo>
                    <a:pt x="147" y="166"/>
                  </a:lnTo>
                  <a:lnTo>
                    <a:pt x="145" y="171"/>
                  </a:lnTo>
                  <a:lnTo>
                    <a:pt x="142" y="177"/>
                  </a:lnTo>
                  <a:lnTo>
                    <a:pt x="138" y="181"/>
                  </a:lnTo>
                  <a:lnTo>
                    <a:pt x="133" y="185"/>
                  </a:lnTo>
                  <a:lnTo>
                    <a:pt x="133" y="185"/>
                  </a:lnTo>
                  <a:lnTo>
                    <a:pt x="127" y="188"/>
                  </a:lnTo>
                  <a:lnTo>
                    <a:pt x="120" y="190"/>
                  </a:lnTo>
                  <a:lnTo>
                    <a:pt x="115" y="190"/>
                  </a:lnTo>
                  <a:lnTo>
                    <a:pt x="108" y="190"/>
                  </a:lnTo>
                  <a:lnTo>
                    <a:pt x="103" y="189"/>
                  </a:lnTo>
                  <a:lnTo>
                    <a:pt x="97" y="186"/>
                  </a:lnTo>
                  <a:lnTo>
                    <a:pt x="93" y="182"/>
                  </a:lnTo>
                  <a:lnTo>
                    <a:pt x="91" y="178"/>
                  </a:lnTo>
                  <a:lnTo>
                    <a:pt x="0" y="33"/>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7" name="Freeform 183"/>
            <p:cNvSpPr/>
            <p:nvPr/>
          </p:nvSpPr>
          <p:spPr bwMode="auto">
            <a:xfrm>
              <a:off x="1516063" y="3252788"/>
              <a:ext cx="114300" cy="79375"/>
            </a:xfrm>
            <a:custGeom>
              <a:avLst/>
              <a:gdLst>
                <a:gd name="T0" fmla="*/ 0 w 72"/>
                <a:gd name="T1" fmla="*/ 47 h 50"/>
                <a:gd name="T2" fmla="*/ 0 w 72"/>
                <a:gd name="T3" fmla="*/ 47 h 50"/>
                <a:gd name="T4" fmla="*/ 1 w 72"/>
                <a:gd name="T5" fmla="*/ 49 h 50"/>
                <a:gd name="T6" fmla="*/ 4 w 72"/>
                <a:gd name="T7" fmla="*/ 50 h 50"/>
                <a:gd name="T8" fmla="*/ 5 w 72"/>
                <a:gd name="T9" fmla="*/ 50 h 50"/>
                <a:gd name="T10" fmla="*/ 8 w 72"/>
                <a:gd name="T11" fmla="*/ 49 h 50"/>
                <a:gd name="T12" fmla="*/ 69 w 72"/>
                <a:gd name="T13" fmla="*/ 11 h 50"/>
                <a:gd name="T14" fmla="*/ 69 w 72"/>
                <a:gd name="T15" fmla="*/ 11 h 50"/>
                <a:gd name="T16" fmla="*/ 70 w 72"/>
                <a:gd name="T17" fmla="*/ 9 h 50"/>
                <a:gd name="T18" fmla="*/ 72 w 72"/>
                <a:gd name="T19" fmla="*/ 8 h 50"/>
                <a:gd name="T20" fmla="*/ 72 w 72"/>
                <a:gd name="T21" fmla="*/ 5 h 50"/>
                <a:gd name="T22" fmla="*/ 70 w 72"/>
                <a:gd name="T23" fmla="*/ 2 h 50"/>
                <a:gd name="T24" fmla="*/ 70 w 72"/>
                <a:gd name="T25" fmla="*/ 2 h 50"/>
                <a:gd name="T26" fmla="*/ 69 w 72"/>
                <a:gd name="T27" fmla="*/ 1 h 50"/>
                <a:gd name="T28" fmla="*/ 68 w 72"/>
                <a:gd name="T29" fmla="*/ 0 h 50"/>
                <a:gd name="T30" fmla="*/ 65 w 72"/>
                <a:gd name="T31" fmla="*/ 0 h 50"/>
                <a:gd name="T32" fmla="*/ 64 w 72"/>
                <a:gd name="T33" fmla="*/ 1 h 50"/>
                <a:gd name="T34" fmla="*/ 1 w 72"/>
                <a:gd name="T35" fmla="*/ 39 h 50"/>
                <a:gd name="T36" fmla="*/ 1 w 72"/>
                <a:gd name="T37" fmla="*/ 39 h 50"/>
                <a:gd name="T38" fmla="*/ 0 w 72"/>
                <a:gd name="T39" fmla="*/ 40 h 50"/>
                <a:gd name="T40" fmla="*/ 0 w 72"/>
                <a:gd name="T41" fmla="*/ 43 h 50"/>
                <a:gd name="T42" fmla="*/ 0 w 72"/>
                <a:gd name="T43" fmla="*/ 44 h 50"/>
                <a:gd name="T44" fmla="*/ 0 w 72"/>
                <a:gd name="T45" fmla="*/ 47 h 50"/>
                <a:gd name="T46" fmla="*/ 0 w 72"/>
                <a:gd name="T47"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50">
                  <a:moveTo>
                    <a:pt x="0" y="47"/>
                  </a:moveTo>
                  <a:lnTo>
                    <a:pt x="0" y="47"/>
                  </a:lnTo>
                  <a:lnTo>
                    <a:pt x="1" y="49"/>
                  </a:lnTo>
                  <a:lnTo>
                    <a:pt x="4" y="50"/>
                  </a:lnTo>
                  <a:lnTo>
                    <a:pt x="5" y="50"/>
                  </a:lnTo>
                  <a:lnTo>
                    <a:pt x="8" y="49"/>
                  </a:lnTo>
                  <a:lnTo>
                    <a:pt x="69" y="11"/>
                  </a:lnTo>
                  <a:lnTo>
                    <a:pt x="69" y="11"/>
                  </a:lnTo>
                  <a:lnTo>
                    <a:pt x="70" y="9"/>
                  </a:lnTo>
                  <a:lnTo>
                    <a:pt x="72" y="8"/>
                  </a:lnTo>
                  <a:lnTo>
                    <a:pt x="72" y="5"/>
                  </a:lnTo>
                  <a:lnTo>
                    <a:pt x="70" y="2"/>
                  </a:lnTo>
                  <a:lnTo>
                    <a:pt x="70" y="2"/>
                  </a:lnTo>
                  <a:lnTo>
                    <a:pt x="69" y="1"/>
                  </a:lnTo>
                  <a:lnTo>
                    <a:pt x="68" y="0"/>
                  </a:lnTo>
                  <a:lnTo>
                    <a:pt x="65" y="0"/>
                  </a:lnTo>
                  <a:lnTo>
                    <a:pt x="64" y="1"/>
                  </a:lnTo>
                  <a:lnTo>
                    <a:pt x="1" y="39"/>
                  </a:lnTo>
                  <a:lnTo>
                    <a:pt x="1" y="39"/>
                  </a:lnTo>
                  <a:lnTo>
                    <a:pt x="0" y="40"/>
                  </a:lnTo>
                  <a:lnTo>
                    <a:pt x="0" y="43"/>
                  </a:lnTo>
                  <a:lnTo>
                    <a:pt x="0" y="44"/>
                  </a:lnTo>
                  <a:lnTo>
                    <a:pt x="0" y="47"/>
                  </a:lnTo>
                  <a:lnTo>
                    <a:pt x="0" y="4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8" name="Freeform 184"/>
            <p:cNvSpPr/>
            <p:nvPr/>
          </p:nvSpPr>
          <p:spPr bwMode="auto">
            <a:xfrm>
              <a:off x="1560513" y="3316288"/>
              <a:ext cx="161925" cy="219075"/>
            </a:xfrm>
            <a:custGeom>
              <a:avLst/>
              <a:gdLst>
                <a:gd name="T0" fmla="*/ 0 w 102"/>
                <a:gd name="T1" fmla="*/ 6 h 138"/>
                <a:gd name="T2" fmla="*/ 9 w 102"/>
                <a:gd name="T3" fmla="*/ 0 h 138"/>
                <a:gd name="T4" fmla="*/ 88 w 102"/>
                <a:gd name="T5" fmla="*/ 128 h 138"/>
                <a:gd name="T6" fmla="*/ 88 w 102"/>
                <a:gd name="T7" fmla="*/ 128 h 138"/>
                <a:gd name="T8" fmla="*/ 91 w 102"/>
                <a:gd name="T9" fmla="*/ 132 h 138"/>
                <a:gd name="T10" fmla="*/ 94 w 102"/>
                <a:gd name="T11" fmla="*/ 133 h 138"/>
                <a:gd name="T12" fmla="*/ 98 w 102"/>
                <a:gd name="T13" fmla="*/ 134 h 138"/>
                <a:gd name="T14" fmla="*/ 102 w 102"/>
                <a:gd name="T15" fmla="*/ 136 h 138"/>
                <a:gd name="T16" fmla="*/ 102 w 102"/>
                <a:gd name="T17" fmla="*/ 136 h 138"/>
                <a:gd name="T18" fmla="*/ 101 w 102"/>
                <a:gd name="T19" fmla="*/ 136 h 138"/>
                <a:gd name="T20" fmla="*/ 101 w 102"/>
                <a:gd name="T21" fmla="*/ 136 h 138"/>
                <a:gd name="T22" fmla="*/ 95 w 102"/>
                <a:gd name="T23" fmla="*/ 138 h 138"/>
                <a:gd name="T24" fmla="*/ 88 w 102"/>
                <a:gd name="T25" fmla="*/ 138 h 138"/>
                <a:gd name="T26" fmla="*/ 83 w 102"/>
                <a:gd name="T27" fmla="*/ 136 h 138"/>
                <a:gd name="T28" fmla="*/ 79 w 102"/>
                <a:gd name="T29" fmla="*/ 132 h 138"/>
                <a:gd name="T30" fmla="*/ 0 w 102"/>
                <a:gd name="T31" fmla="*/ 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38">
                  <a:moveTo>
                    <a:pt x="0" y="6"/>
                  </a:moveTo>
                  <a:lnTo>
                    <a:pt x="9" y="0"/>
                  </a:lnTo>
                  <a:lnTo>
                    <a:pt x="88" y="128"/>
                  </a:lnTo>
                  <a:lnTo>
                    <a:pt x="88" y="128"/>
                  </a:lnTo>
                  <a:lnTo>
                    <a:pt x="91" y="132"/>
                  </a:lnTo>
                  <a:lnTo>
                    <a:pt x="94" y="133"/>
                  </a:lnTo>
                  <a:lnTo>
                    <a:pt x="98" y="134"/>
                  </a:lnTo>
                  <a:lnTo>
                    <a:pt x="102" y="136"/>
                  </a:lnTo>
                  <a:lnTo>
                    <a:pt x="102" y="136"/>
                  </a:lnTo>
                  <a:lnTo>
                    <a:pt x="101" y="136"/>
                  </a:lnTo>
                  <a:lnTo>
                    <a:pt x="101" y="136"/>
                  </a:lnTo>
                  <a:lnTo>
                    <a:pt x="95" y="138"/>
                  </a:lnTo>
                  <a:lnTo>
                    <a:pt x="88" y="138"/>
                  </a:lnTo>
                  <a:lnTo>
                    <a:pt x="83" y="136"/>
                  </a:lnTo>
                  <a:lnTo>
                    <a:pt x="79" y="132"/>
                  </a:lnTo>
                  <a:lnTo>
                    <a:pt x="0"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09" name="Freeform 185"/>
          <p:cNvSpPr>
            <a:spLocks noEditPoints="1"/>
          </p:cNvSpPr>
          <p:nvPr/>
        </p:nvSpPr>
        <p:spPr bwMode="auto">
          <a:xfrm>
            <a:off x="900688" y="2005203"/>
            <a:ext cx="110752" cy="85257"/>
          </a:xfrm>
          <a:custGeom>
            <a:avLst/>
            <a:gdLst>
              <a:gd name="T0" fmla="*/ 124 w 126"/>
              <a:gd name="T1" fmla="*/ 38 h 97"/>
              <a:gd name="T2" fmla="*/ 105 w 126"/>
              <a:gd name="T3" fmla="*/ 15 h 97"/>
              <a:gd name="T4" fmla="*/ 99 w 126"/>
              <a:gd name="T5" fmla="*/ 34 h 97"/>
              <a:gd name="T6" fmla="*/ 111 w 126"/>
              <a:gd name="T7" fmla="*/ 39 h 97"/>
              <a:gd name="T8" fmla="*/ 113 w 126"/>
              <a:gd name="T9" fmla="*/ 55 h 97"/>
              <a:gd name="T10" fmla="*/ 99 w 126"/>
              <a:gd name="T11" fmla="*/ 63 h 97"/>
              <a:gd name="T12" fmla="*/ 113 w 126"/>
              <a:gd name="T13" fmla="*/ 72 h 97"/>
              <a:gd name="T14" fmla="*/ 125 w 126"/>
              <a:gd name="T15" fmla="*/ 58 h 97"/>
              <a:gd name="T16" fmla="*/ 99 w 126"/>
              <a:gd name="T17" fmla="*/ 12 h 97"/>
              <a:gd name="T18" fmla="*/ 40 w 126"/>
              <a:gd name="T19" fmla="*/ 1 h 97"/>
              <a:gd name="T20" fmla="*/ 42 w 126"/>
              <a:gd name="T21" fmla="*/ 5 h 97"/>
              <a:gd name="T22" fmla="*/ 46 w 126"/>
              <a:gd name="T23" fmla="*/ 13 h 97"/>
              <a:gd name="T24" fmla="*/ 40 w 126"/>
              <a:gd name="T25" fmla="*/ 20 h 97"/>
              <a:gd name="T26" fmla="*/ 40 w 126"/>
              <a:gd name="T27" fmla="*/ 84 h 97"/>
              <a:gd name="T28" fmla="*/ 59 w 126"/>
              <a:gd name="T29" fmla="*/ 82 h 97"/>
              <a:gd name="T30" fmla="*/ 79 w 126"/>
              <a:gd name="T31" fmla="*/ 76 h 97"/>
              <a:gd name="T32" fmla="*/ 99 w 126"/>
              <a:gd name="T33" fmla="*/ 63 h 97"/>
              <a:gd name="T34" fmla="*/ 92 w 126"/>
              <a:gd name="T35" fmla="*/ 62 h 97"/>
              <a:gd name="T36" fmla="*/ 86 w 126"/>
              <a:gd name="T37" fmla="*/ 42 h 97"/>
              <a:gd name="T38" fmla="*/ 95 w 126"/>
              <a:gd name="T39" fmla="*/ 35 h 97"/>
              <a:gd name="T40" fmla="*/ 40 w 126"/>
              <a:gd name="T41" fmla="*/ 1 h 97"/>
              <a:gd name="T42" fmla="*/ 33 w 126"/>
              <a:gd name="T43" fmla="*/ 9 h 97"/>
              <a:gd name="T44" fmla="*/ 40 w 126"/>
              <a:gd name="T45" fmla="*/ 1 h 97"/>
              <a:gd name="T46" fmla="*/ 40 w 126"/>
              <a:gd name="T47" fmla="*/ 96 h 97"/>
              <a:gd name="T48" fmla="*/ 38 w 126"/>
              <a:gd name="T49" fmla="*/ 85 h 97"/>
              <a:gd name="T50" fmla="*/ 33 w 126"/>
              <a:gd name="T51" fmla="*/ 97 h 97"/>
              <a:gd name="T52" fmla="*/ 37 w 126"/>
              <a:gd name="T53" fmla="*/ 72 h 97"/>
              <a:gd name="T54" fmla="*/ 33 w 126"/>
              <a:gd name="T55" fmla="*/ 32 h 97"/>
              <a:gd name="T56" fmla="*/ 33 w 126"/>
              <a:gd name="T57" fmla="*/ 15 h 97"/>
              <a:gd name="T58" fmla="*/ 36 w 126"/>
              <a:gd name="T59" fmla="*/ 19 h 97"/>
              <a:gd name="T60" fmla="*/ 33 w 126"/>
              <a:gd name="T61" fmla="*/ 3 h 97"/>
              <a:gd name="T62" fmla="*/ 27 w 126"/>
              <a:gd name="T63" fmla="*/ 20 h 97"/>
              <a:gd name="T64" fmla="*/ 33 w 126"/>
              <a:gd name="T65" fmla="*/ 15 h 97"/>
              <a:gd name="T66" fmla="*/ 33 w 126"/>
              <a:gd name="T67" fmla="*/ 3 h 97"/>
              <a:gd name="T68" fmla="*/ 27 w 126"/>
              <a:gd name="T69" fmla="*/ 97 h 97"/>
              <a:gd name="T70" fmla="*/ 27 w 126"/>
              <a:gd name="T71" fmla="*/ 92 h 97"/>
              <a:gd name="T72" fmla="*/ 33 w 126"/>
              <a:gd name="T73" fmla="*/ 32 h 97"/>
              <a:gd name="T74" fmla="*/ 23 w 126"/>
              <a:gd name="T75" fmla="*/ 69 h 97"/>
              <a:gd name="T76" fmla="*/ 27 w 126"/>
              <a:gd name="T77" fmla="*/ 59 h 97"/>
              <a:gd name="T78" fmla="*/ 26 w 126"/>
              <a:gd name="T79" fmla="*/ 47 h 97"/>
              <a:gd name="T80" fmla="*/ 23 w 126"/>
              <a:gd name="T81" fmla="*/ 39 h 97"/>
              <a:gd name="T82" fmla="*/ 33 w 126"/>
              <a:gd name="T83" fmla="*/ 32 h 97"/>
              <a:gd name="T84" fmla="*/ 17 w 126"/>
              <a:gd name="T85" fmla="*/ 11 h 97"/>
              <a:gd name="T86" fmla="*/ 2 w 126"/>
              <a:gd name="T87" fmla="*/ 40 h 97"/>
              <a:gd name="T88" fmla="*/ 8 w 126"/>
              <a:gd name="T89" fmla="*/ 88 h 97"/>
              <a:gd name="T90" fmla="*/ 23 w 126"/>
              <a:gd name="T91" fmla="*/ 97 h 97"/>
              <a:gd name="T92" fmla="*/ 22 w 126"/>
              <a:gd name="T93" fmla="*/ 91 h 97"/>
              <a:gd name="T94" fmla="*/ 17 w 126"/>
              <a:gd name="T95" fmla="*/ 74 h 97"/>
              <a:gd name="T96" fmla="*/ 23 w 126"/>
              <a:gd name="T97" fmla="*/ 65 h 97"/>
              <a:gd name="T98" fmla="*/ 13 w 126"/>
              <a:gd name="T99" fmla="*/ 65 h 97"/>
              <a:gd name="T100" fmla="*/ 7 w 126"/>
              <a:gd name="T101" fmla="*/ 54 h 97"/>
              <a:gd name="T102" fmla="*/ 14 w 126"/>
              <a:gd name="T103" fmla="*/ 43 h 97"/>
              <a:gd name="T104" fmla="*/ 23 w 126"/>
              <a:gd name="T105" fmla="*/ 39 h 97"/>
              <a:gd name="T106" fmla="*/ 14 w 126"/>
              <a:gd name="T107" fmla="*/ 32 h 97"/>
              <a:gd name="T108" fmla="*/ 14 w 126"/>
              <a:gd name="T109" fmla="*/ 2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 h="97">
                <a:moveTo>
                  <a:pt x="126" y="53"/>
                </a:moveTo>
                <a:lnTo>
                  <a:pt x="126" y="53"/>
                </a:lnTo>
                <a:lnTo>
                  <a:pt x="126" y="45"/>
                </a:lnTo>
                <a:lnTo>
                  <a:pt x="124" y="38"/>
                </a:lnTo>
                <a:lnTo>
                  <a:pt x="121" y="31"/>
                </a:lnTo>
                <a:lnTo>
                  <a:pt x="117" y="24"/>
                </a:lnTo>
                <a:lnTo>
                  <a:pt x="109" y="17"/>
                </a:lnTo>
                <a:lnTo>
                  <a:pt x="105" y="15"/>
                </a:lnTo>
                <a:lnTo>
                  <a:pt x="105" y="15"/>
                </a:lnTo>
                <a:lnTo>
                  <a:pt x="99" y="12"/>
                </a:lnTo>
                <a:lnTo>
                  <a:pt x="99" y="34"/>
                </a:lnTo>
                <a:lnTo>
                  <a:pt x="99" y="34"/>
                </a:lnTo>
                <a:lnTo>
                  <a:pt x="103" y="35"/>
                </a:lnTo>
                <a:lnTo>
                  <a:pt x="106" y="36"/>
                </a:lnTo>
                <a:lnTo>
                  <a:pt x="106" y="36"/>
                </a:lnTo>
                <a:lnTo>
                  <a:pt x="111" y="39"/>
                </a:lnTo>
                <a:lnTo>
                  <a:pt x="114" y="45"/>
                </a:lnTo>
                <a:lnTo>
                  <a:pt x="114" y="50"/>
                </a:lnTo>
                <a:lnTo>
                  <a:pt x="113" y="55"/>
                </a:lnTo>
                <a:lnTo>
                  <a:pt x="113" y="55"/>
                </a:lnTo>
                <a:lnTo>
                  <a:pt x="110" y="59"/>
                </a:lnTo>
                <a:lnTo>
                  <a:pt x="107" y="62"/>
                </a:lnTo>
                <a:lnTo>
                  <a:pt x="103" y="63"/>
                </a:lnTo>
                <a:lnTo>
                  <a:pt x="99" y="63"/>
                </a:lnTo>
                <a:lnTo>
                  <a:pt x="99" y="76"/>
                </a:lnTo>
                <a:lnTo>
                  <a:pt x="99" y="76"/>
                </a:lnTo>
                <a:lnTo>
                  <a:pt x="109" y="74"/>
                </a:lnTo>
                <a:lnTo>
                  <a:pt x="113" y="72"/>
                </a:lnTo>
                <a:lnTo>
                  <a:pt x="117" y="70"/>
                </a:lnTo>
                <a:lnTo>
                  <a:pt x="121" y="68"/>
                </a:lnTo>
                <a:lnTo>
                  <a:pt x="122" y="63"/>
                </a:lnTo>
                <a:lnTo>
                  <a:pt x="125" y="58"/>
                </a:lnTo>
                <a:lnTo>
                  <a:pt x="126" y="53"/>
                </a:lnTo>
                <a:lnTo>
                  <a:pt x="126" y="53"/>
                </a:lnTo>
                <a:close/>
                <a:moveTo>
                  <a:pt x="99" y="12"/>
                </a:moveTo>
                <a:lnTo>
                  <a:pt x="99" y="12"/>
                </a:lnTo>
                <a:lnTo>
                  <a:pt x="82" y="5"/>
                </a:lnTo>
                <a:lnTo>
                  <a:pt x="65" y="1"/>
                </a:lnTo>
                <a:lnTo>
                  <a:pt x="52" y="0"/>
                </a:lnTo>
                <a:lnTo>
                  <a:pt x="40" y="1"/>
                </a:lnTo>
                <a:lnTo>
                  <a:pt x="40" y="5"/>
                </a:lnTo>
                <a:lnTo>
                  <a:pt x="40" y="5"/>
                </a:lnTo>
                <a:lnTo>
                  <a:pt x="42" y="5"/>
                </a:lnTo>
                <a:lnTo>
                  <a:pt x="42" y="5"/>
                </a:lnTo>
                <a:lnTo>
                  <a:pt x="42" y="5"/>
                </a:lnTo>
                <a:lnTo>
                  <a:pt x="45" y="8"/>
                </a:lnTo>
                <a:lnTo>
                  <a:pt x="46" y="11"/>
                </a:lnTo>
                <a:lnTo>
                  <a:pt x="46" y="13"/>
                </a:lnTo>
                <a:lnTo>
                  <a:pt x="46" y="16"/>
                </a:lnTo>
                <a:lnTo>
                  <a:pt x="46" y="16"/>
                </a:lnTo>
                <a:lnTo>
                  <a:pt x="44" y="19"/>
                </a:lnTo>
                <a:lnTo>
                  <a:pt x="40" y="20"/>
                </a:lnTo>
                <a:lnTo>
                  <a:pt x="40" y="76"/>
                </a:lnTo>
                <a:lnTo>
                  <a:pt x="40" y="76"/>
                </a:lnTo>
                <a:lnTo>
                  <a:pt x="40" y="80"/>
                </a:lnTo>
                <a:lnTo>
                  <a:pt x="40" y="84"/>
                </a:lnTo>
                <a:lnTo>
                  <a:pt x="40" y="96"/>
                </a:lnTo>
                <a:lnTo>
                  <a:pt x="40" y="96"/>
                </a:lnTo>
                <a:lnTo>
                  <a:pt x="49" y="91"/>
                </a:lnTo>
                <a:lnTo>
                  <a:pt x="59" y="82"/>
                </a:lnTo>
                <a:lnTo>
                  <a:pt x="69" y="77"/>
                </a:lnTo>
                <a:lnTo>
                  <a:pt x="73" y="76"/>
                </a:lnTo>
                <a:lnTo>
                  <a:pt x="79" y="76"/>
                </a:lnTo>
                <a:lnTo>
                  <a:pt x="79" y="76"/>
                </a:lnTo>
                <a:lnTo>
                  <a:pt x="90" y="76"/>
                </a:lnTo>
                <a:lnTo>
                  <a:pt x="99" y="76"/>
                </a:lnTo>
                <a:lnTo>
                  <a:pt x="99" y="63"/>
                </a:lnTo>
                <a:lnTo>
                  <a:pt x="99" y="63"/>
                </a:lnTo>
                <a:lnTo>
                  <a:pt x="97" y="63"/>
                </a:lnTo>
                <a:lnTo>
                  <a:pt x="92" y="62"/>
                </a:lnTo>
                <a:lnTo>
                  <a:pt x="92" y="62"/>
                </a:lnTo>
                <a:lnTo>
                  <a:pt x="92" y="62"/>
                </a:lnTo>
                <a:lnTo>
                  <a:pt x="88" y="59"/>
                </a:lnTo>
                <a:lnTo>
                  <a:pt x="86" y="54"/>
                </a:lnTo>
                <a:lnTo>
                  <a:pt x="84" y="49"/>
                </a:lnTo>
                <a:lnTo>
                  <a:pt x="86" y="42"/>
                </a:lnTo>
                <a:lnTo>
                  <a:pt x="86" y="42"/>
                </a:lnTo>
                <a:lnTo>
                  <a:pt x="88" y="39"/>
                </a:lnTo>
                <a:lnTo>
                  <a:pt x="91" y="36"/>
                </a:lnTo>
                <a:lnTo>
                  <a:pt x="95" y="35"/>
                </a:lnTo>
                <a:lnTo>
                  <a:pt x="99" y="34"/>
                </a:lnTo>
                <a:lnTo>
                  <a:pt x="99" y="12"/>
                </a:lnTo>
                <a:close/>
                <a:moveTo>
                  <a:pt x="40" y="1"/>
                </a:moveTo>
                <a:lnTo>
                  <a:pt x="40" y="1"/>
                </a:lnTo>
                <a:lnTo>
                  <a:pt x="33" y="3"/>
                </a:lnTo>
                <a:lnTo>
                  <a:pt x="33" y="11"/>
                </a:lnTo>
                <a:lnTo>
                  <a:pt x="33" y="11"/>
                </a:lnTo>
                <a:lnTo>
                  <a:pt x="33" y="9"/>
                </a:lnTo>
                <a:lnTo>
                  <a:pt x="33" y="9"/>
                </a:lnTo>
                <a:lnTo>
                  <a:pt x="36" y="7"/>
                </a:lnTo>
                <a:lnTo>
                  <a:pt x="40" y="5"/>
                </a:lnTo>
                <a:lnTo>
                  <a:pt x="40" y="1"/>
                </a:lnTo>
                <a:lnTo>
                  <a:pt x="40" y="1"/>
                </a:lnTo>
                <a:close/>
                <a:moveTo>
                  <a:pt x="33" y="97"/>
                </a:moveTo>
                <a:lnTo>
                  <a:pt x="33" y="97"/>
                </a:lnTo>
                <a:lnTo>
                  <a:pt x="40" y="96"/>
                </a:lnTo>
                <a:lnTo>
                  <a:pt x="40" y="84"/>
                </a:lnTo>
                <a:lnTo>
                  <a:pt x="40" y="84"/>
                </a:lnTo>
                <a:lnTo>
                  <a:pt x="38" y="85"/>
                </a:lnTo>
                <a:lnTo>
                  <a:pt x="38" y="85"/>
                </a:lnTo>
                <a:lnTo>
                  <a:pt x="36" y="89"/>
                </a:lnTo>
                <a:lnTo>
                  <a:pt x="33" y="92"/>
                </a:lnTo>
                <a:lnTo>
                  <a:pt x="33" y="97"/>
                </a:lnTo>
                <a:lnTo>
                  <a:pt x="33" y="97"/>
                </a:lnTo>
                <a:close/>
                <a:moveTo>
                  <a:pt x="40" y="20"/>
                </a:moveTo>
                <a:lnTo>
                  <a:pt x="40" y="76"/>
                </a:lnTo>
                <a:lnTo>
                  <a:pt x="40" y="76"/>
                </a:lnTo>
                <a:lnTo>
                  <a:pt x="37" y="72"/>
                </a:lnTo>
                <a:lnTo>
                  <a:pt x="33" y="69"/>
                </a:lnTo>
                <a:lnTo>
                  <a:pt x="33" y="69"/>
                </a:lnTo>
                <a:lnTo>
                  <a:pt x="33" y="69"/>
                </a:lnTo>
                <a:lnTo>
                  <a:pt x="33" y="32"/>
                </a:lnTo>
                <a:lnTo>
                  <a:pt x="33" y="32"/>
                </a:lnTo>
                <a:lnTo>
                  <a:pt x="33" y="30"/>
                </a:lnTo>
                <a:lnTo>
                  <a:pt x="33" y="26"/>
                </a:lnTo>
                <a:lnTo>
                  <a:pt x="33" y="15"/>
                </a:lnTo>
                <a:lnTo>
                  <a:pt x="33" y="15"/>
                </a:lnTo>
                <a:lnTo>
                  <a:pt x="34" y="17"/>
                </a:lnTo>
                <a:lnTo>
                  <a:pt x="36" y="19"/>
                </a:lnTo>
                <a:lnTo>
                  <a:pt x="36" y="19"/>
                </a:lnTo>
                <a:lnTo>
                  <a:pt x="40" y="20"/>
                </a:lnTo>
                <a:lnTo>
                  <a:pt x="40" y="20"/>
                </a:lnTo>
                <a:close/>
                <a:moveTo>
                  <a:pt x="33" y="3"/>
                </a:moveTo>
                <a:lnTo>
                  <a:pt x="33" y="3"/>
                </a:lnTo>
                <a:lnTo>
                  <a:pt x="23" y="7"/>
                </a:lnTo>
                <a:lnTo>
                  <a:pt x="23" y="19"/>
                </a:lnTo>
                <a:lnTo>
                  <a:pt x="23" y="19"/>
                </a:lnTo>
                <a:lnTo>
                  <a:pt x="27" y="20"/>
                </a:lnTo>
                <a:lnTo>
                  <a:pt x="27" y="20"/>
                </a:lnTo>
                <a:lnTo>
                  <a:pt x="30" y="23"/>
                </a:lnTo>
                <a:lnTo>
                  <a:pt x="33" y="26"/>
                </a:lnTo>
                <a:lnTo>
                  <a:pt x="33" y="15"/>
                </a:lnTo>
                <a:lnTo>
                  <a:pt x="33" y="15"/>
                </a:lnTo>
                <a:lnTo>
                  <a:pt x="32" y="13"/>
                </a:lnTo>
                <a:lnTo>
                  <a:pt x="33" y="11"/>
                </a:lnTo>
                <a:lnTo>
                  <a:pt x="33" y="3"/>
                </a:lnTo>
                <a:lnTo>
                  <a:pt x="33" y="3"/>
                </a:lnTo>
                <a:close/>
                <a:moveTo>
                  <a:pt x="23" y="97"/>
                </a:moveTo>
                <a:lnTo>
                  <a:pt x="23" y="97"/>
                </a:lnTo>
                <a:lnTo>
                  <a:pt x="27" y="97"/>
                </a:lnTo>
                <a:lnTo>
                  <a:pt x="33" y="97"/>
                </a:lnTo>
                <a:lnTo>
                  <a:pt x="33" y="92"/>
                </a:lnTo>
                <a:lnTo>
                  <a:pt x="33" y="92"/>
                </a:lnTo>
                <a:lnTo>
                  <a:pt x="27" y="92"/>
                </a:lnTo>
                <a:lnTo>
                  <a:pt x="23" y="91"/>
                </a:lnTo>
                <a:lnTo>
                  <a:pt x="23" y="97"/>
                </a:lnTo>
                <a:lnTo>
                  <a:pt x="23" y="97"/>
                </a:lnTo>
                <a:close/>
                <a:moveTo>
                  <a:pt x="33" y="32"/>
                </a:moveTo>
                <a:lnTo>
                  <a:pt x="33" y="69"/>
                </a:lnTo>
                <a:lnTo>
                  <a:pt x="33" y="69"/>
                </a:lnTo>
                <a:lnTo>
                  <a:pt x="27" y="68"/>
                </a:lnTo>
                <a:lnTo>
                  <a:pt x="23" y="69"/>
                </a:lnTo>
                <a:lnTo>
                  <a:pt x="23" y="65"/>
                </a:lnTo>
                <a:lnTo>
                  <a:pt x="23" y="65"/>
                </a:lnTo>
                <a:lnTo>
                  <a:pt x="26" y="62"/>
                </a:lnTo>
                <a:lnTo>
                  <a:pt x="27" y="59"/>
                </a:lnTo>
                <a:lnTo>
                  <a:pt x="27" y="59"/>
                </a:lnTo>
                <a:lnTo>
                  <a:pt x="29" y="55"/>
                </a:lnTo>
                <a:lnTo>
                  <a:pt x="29" y="50"/>
                </a:lnTo>
                <a:lnTo>
                  <a:pt x="26" y="47"/>
                </a:lnTo>
                <a:lnTo>
                  <a:pt x="23" y="45"/>
                </a:lnTo>
                <a:lnTo>
                  <a:pt x="23" y="43"/>
                </a:lnTo>
                <a:lnTo>
                  <a:pt x="23" y="39"/>
                </a:lnTo>
                <a:lnTo>
                  <a:pt x="23" y="39"/>
                </a:lnTo>
                <a:lnTo>
                  <a:pt x="27" y="38"/>
                </a:lnTo>
                <a:lnTo>
                  <a:pt x="32" y="34"/>
                </a:lnTo>
                <a:lnTo>
                  <a:pt x="32" y="34"/>
                </a:lnTo>
                <a:lnTo>
                  <a:pt x="33" y="32"/>
                </a:lnTo>
                <a:lnTo>
                  <a:pt x="33" y="32"/>
                </a:lnTo>
                <a:close/>
                <a:moveTo>
                  <a:pt x="23" y="7"/>
                </a:moveTo>
                <a:lnTo>
                  <a:pt x="23" y="7"/>
                </a:lnTo>
                <a:lnTo>
                  <a:pt x="17" y="11"/>
                </a:lnTo>
                <a:lnTo>
                  <a:pt x="13" y="16"/>
                </a:lnTo>
                <a:lnTo>
                  <a:pt x="8" y="21"/>
                </a:lnTo>
                <a:lnTo>
                  <a:pt x="6" y="27"/>
                </a:lnTo>
                <a:lnTo>
                  <a:pt x="2" y="40"/>
                </a:lnTo>
                <a:lnTo>
                  <a:pt x="0" y="54"/>
                </a:lnTo>
                <a:lnTo>
                  <a:pt x="2" y="66"/>
                </a:lnTo>
                <a:lnTo>
                  <a:pt x="4" y="78"/>
                </a:lnTo>
                <a:lnTo>
                  <a:pt x="8" y="88"/>
                </a:lnTo>
                <a:lnTo>
                  <a:pt x="13" y="91"/>
                </a:lnTo>
                <a:lnTo>
                  <a:pt x="15" y="93"/>
                </a:lnTo>
                <a:lnTo>
                  <a:pt x="15" y="93"/>
                </a:lnTo>
                <a:lnTo>
                  <a:pt x="23" y="97"/>
                </a:lnTo>
                <a:lnTo>
                  <a:pt x="23" y="91"/>
                </a:lnTo>
                <a:lnTo>
                  <a:pt x="22" y="91"/>
                </a:lnTo>
                <a:lnTo>
                  <a:pt x="22" y="91"/>
                </a:lnTo>
                <a:lnTo>
                  <a:pt x="22" y="91"/>
                </a:lnTo>
                <a:lnTo>
                  <a:pt x="18" y="88"/>
                </a:lnTo>
                <a:lnTo>
                  <a:pt x="17" y="84"/>
                </a:lnTo>
                <a:lnTo>
                  <a:pt x="15" y="80"/>
                </a:lnTo>
                <a:lnTo>
                  <a:pt x="17" y="74"/>
                </a:lnTo>
                <a:lnTo>
                  <a:pt x="17" y="74"/>
                </a:lnTo>
                <a:lnTo>
                  <a:pt x="19" y="72"/>
                </a:lnTo>
                <a:lnTo>
                  <a:pt x="23" y="69"/>
                </a:lnTo>
                <a:lnTo>
                  <a:pt x="23" y="65"/>
                </a:lnTo>
                <a:lnTo>
                  <a:pt x="23" y="65"/>
                </a:lnTo>
                <a:lnTo>
                  <a:pt x="18" y="66"/>
                </a:lnTo>
                <a:lnTo>
                  <a:pt x="13" y="65"/>
                </a:lnTo>
                <a:lnTo>
                  <a:pt x="13" y="65"/>
                </a:lnTo>
                <a:lnTo>
                  <a:pt x="13" y="65"/>
                </a:lnTo>
                <a:lnTo>
                  <a:pt x="10" y="62"/>
                </a:lnTo>
                <a:lnTo>
                  <a:pt x="7" y="58"/>
                </a:lnTo>
                <a:lnTo>
                  <a:pt x="7" y="54"/>
                </a:lnTo>
                <a:lnTo>
                  <a:pt x="8" y="49"/>
                </a:lnTo>
                <a:lnTo>
                  <a:pt x="8" y="49"/>
                </a:lnTo>
                <a:lnTo>
                  <a:pt x="11" y="46"/>
                </a:lnTo>
                <a:lnTo>
                  <a:pt x="14" y="43"/>
                </a:lnTo>
                <a:lnTo>
                  <a:pt x="18" y="43"/>
                </a:lnTo>
                <a:lnTo>
                  <a:pt x="23" y="43"/>
                </a:lnTo>
                <a:lnTo>
                  <a:pt x="23" y="39"/>
                </a:lnTo>
                <a:lnTo>
                  <a:pt x="23" y="39"/>
                </a:lnTo>
                <a:lnTo>
                  <a:pt x="18" y="38"/>
                </a:lnTo>
                <a:lnTo>
                  <a:pt x="18" y="38"/>
                </a:lnTo>
                <a:lnTo>
                  <a:pt x="15" y="35"/>
                </a:lnTo>
                <a:lnTo>
                  <a:pt x="14" y="32"/>
                </a:lnTo>
                <a:lnTo>
                  <a:pt x="13" y="28"/>
                </a:lnTo>
                <a:lnTo>
                  <a:pt x="14" y="24"/>
                </a:lnTo>
                <a:lnTo>
                  <a:pt x="14" y="24"/>
                </a:lnTo>
                <a:lnTo>
                  <a:pt x="14" y="24"/>
                </a:lnTo>
                <a:lnTo>
                  <a:pt x="18" y="20"/>
                </a:lnTo>
                <a:lnTo>
                  <a:pt x="23" y="19"/>
                </a:lnTo>
                <a:lnTo>
                  <a:pt x="23" y="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9" name="组合 309"/>
          <p:cNvGrpSpPr/>
          <p:nvPr/>
        </p:nvGrpSpPr>
        <p:grpSpPr>
          <a:xfrm>
            <a:off x="1881634" y="2589696"/>
            <a:ext cx="146790" cy="185455"/>
            <a:chOff x="3665538" y="3100388"/>
            <a:chExt cx="265113" cy="334963"/>
          </a:xfrm>
          <a:solidFill>
            <a:schemeClr val="accent1"/>
          </a:solidFill>
        </p:grpSpPr>
        <p:sp>
          <p:nvSpPr>
            <p:cNvPr id="311" name="Freeform 186"/>
            <p:cNvSpPr/>
            <p:nvPr/>
          </p:nvSpPr>
          <p:spPr bwMode="auto">
            <a:xfrm>
              <a:off x="3665538" y="3109913"/>
              <a:ext cx="252413" cy="325438"/>
            </a:xfrm>
            <a:custGeom>
              <a:avLst/>
              <a:gdLst>
                <a:gd name="T0" fmla="*/ 159 w 159"/>
                <a:gd name="T1" fmla="*/ 36 h 205"/>
                <a:gd name="T2" fmla="*/ 151 w 159"/>
                <a:gd name="T3" fmla="*/ 32 h 205"/>
                <a:gd name="T4" fmla="*/ 56 w 159"/>
                <a:gd name="T5" fmla="*/ 185 h 205"/>
                <a:gd name="T6" fmla="*/ 56 w 159"/>
                <a:gd name="T7" fmla="*/ 185 h 205"/>
                <a:gd name="T8" fmla="*/ 53 w 159"/>
                <a:gd name="T9" fmla="*/ 189 h 205"/>
                <a:gd name="T10" fmla="*/ 50 w 159"/>
                <a:gd name="T11" fmla="*/ 191 h 205"/>
                <a:gd name="T12" fmla="*/ 46 w 159"/>
                <a:gd name="T13" fmla="*/ 193 h 205"/>
                <a:gd name="T14" fmla="*/ 41 w 159"/>
                <a:gd name="T15" fmla="*/ 194 h 205"/>
                <a:gd name="T16" fmla="*/ 37 w 159"/>
                <a:gd name="T17" fmla="*/ 195 h 205"/>
                <a:gd name="T18" fmla="*/ 31 w 159"/>
                <a:gd name="T19" fmla="*/ 194 h 205"/>
                <a:gd name="T20" fmla="*/ 27 w 159"/>
                <a:gd name="T21" fmla="*/ 193 h 205"/>
                <a:gd name="T22" fmla="*/ 22 w 159"/>
                <a:gd name="T23" fmla="*/ 191 h 205"/>
                <a:gd name="T24" fmla="*/ 22 w 159"/>
                <a:gd name="T25" fmla="*/ 191 h 205"/>
                <a:gd name="T26" fmla="*/ 18 w 159"/>
                <a:gd name="T27" fmla="*/ 187 h 205"/>
                <a:gd name="T28" fmla="*/ 15 w 159"/>
                <a:gd name="T29" fmla="*/ 185 h 205"/>
                <a:gd name="T30" fmla="*/ 12 w 159"/>
                <a:gd name="T31" fmla="*/ 180 h 205"/>
                <a:gd name="T32" fmla="*/ 10 w 159"/>
                <a:gd name="T33" fmla="*/ 175 h 205"/>
                <a:gd name="T34" fmla="*/ 10 w 159"/>
                <a:gd name="T35" fmla="*/ 171 h 205"/>
                <a:gd name="T36" fmla="*/ 10 w 159"/>
                <a:gd name="T37" fmla="*/ 166 h 205"/>
                <a:gd name="T38" fmla="*/ 11 w 159"/>
                <a:gd name="T39" fmla="*/ 162 h 205"/>
                <a:gd name="T40" fmla="*/ 12 w 159"/>
                <a:gd name="T41" fmla="*/ 157 h 205"/>
                <a:gd name="T42" fmla="*/ 107 w 159"/>
                <a:gd name="T43" fmla="*/ 4 h 205"/>
                <a:gd name="T44" fmla="*/ 100 w 159"/>
                <a:gd name="T45" fmla="*/ 0 h 205"/>
                <a:gd name="T46" fmla="*/ 4 w 159"/>
                <a:gd name="T47" fmla="*/ 155 h 205"/>
                <a:gd name="T48" fmla="*/ 4 w 159"/>
                <a:gd name="T49" fmla="*/ 155 h 205"/>
                <a:gd name="T50" fmla="*/ 2 w 159"/>
                <a:gd name="T51" fmla="*/ 160 h 205"/>
                <a:gd name="T52" fmla="*/ 0 w 159"/>
                <a:gd name="T53" fmla="*/ 167 h 205"/>
                <a:gd name="T54" fmla="*/ 0 w 159"/>
                <a:gd name="T55" fmla="*/ 172 h 205"/>
                <a:gd name="T56" fmla="*/ 2 w 159"/>
                <a:gd name="T57" fmla="*/ 179 h 205"/>
                <a:gd name="T58" fmla="*/ 3 w 159"/>
                <a:gd name="T59" fmla="*/ 185 h 205"/>
                <a:gd name="T60" fmla="*/ 7 w 159"/>
                <a:gd name="T61" fmla="*/ 190 h 205"/>
                <a:gd name="T62" fmla="*/ 11 w 159"/>
                <a:gd name="T63" fmla="*/ 195 h 205"/>
                <a:gd name="T64" fmla="*/ 16 w 159"/>
                <a:gd name="T65" fmla="*/ 199 h 205"/>
                <a:gd name="T66" fmla="*/ 16 w 159"/>
                <a:gd name="T67" fmla="*/ 199 h 205"/>
                <a:gd name="T68" fmla="*/ 23 w 159"/>
                <a:gd name="T69" fmla="*/ 202 h 205"/>
                <a:gd name="T70" fmla="*/ 30 w 159"/>
                <a:gd name="T71" fmla="*/ 203 h 205"/>
                <a:gd name="T72" fmla="*/ 35 w 159"/>
                <a:gd name="T73" fmla="*/ 205 h 205"/>
                <a:gd name="T74" fmla="*/ 42 w 159"/>
                <a:gd name="T75" fmla="*/ 205 h 205"/>
                <a:gd name="T76" fmla="*/ 48 w 159"/>
                <a:gd name="T77" fmla="*/ 202 h 205"/>
                <a:gd name="T78" fmla="*/ 53 w 159"/>
                <a:gd name="T79" fmla="*/ 199 h 205"/>
                <a:gd name="T80" fmla="*/ 58 w 159"/>
                <a:gd name="T81" fmla="*/ 195 h 205"/>
                <a:gd name="T82" fmla="*/ 62 w 159"/>
                <a:gd name="T83" fmla="*/ 191 h 205"/>
                <a:gd name="T84" fmla="*/ 159 w 159"/>
                <a:gd name="T85" fmla="*/ 36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205">
                  <a:moveTo>
                    <a:pt x="159" y="36"/>
                  </a:moveTo>
                  <a:lnTo>
                    <a:pt x="151" y="32"/>
                  </a:lnTo>
                  <a:lnTo>
                    <a:pt x="56" y="185"/>
                  </a:lnTo>
                  <a:lnTo>
                    <a:pt x="56" y="185"/>
                  </a:lnTo>
                  <a:lnTo>
                    <a:pt x="53" y="189"/>
                  </a:lnTo>
                  <a:lnTo>
                    <a:pt x="50" y="191"/>
                  </a:lnTo>
                  <a:lnTo>
                    <a:pt x="46" y="193"/>
                  </a:lnTo>
                  <a:lnTo>
                    <a:pt x="41" y="194"/>
                  </a:lnTo>
                  <a:lnTo>
                    <a:pt x="37" y="195"/>
                  </a:lnTo>
                  <a:lnTo>
                    <a:pt x="31" y="194"/>
                  </a:lnTo>
                  <a:lnTo>
                    <a:pt x="27" y="193"/>
                  </a:lnTo>
                  <a:lnTo>
                    <a:pt x="22" y="191"/>
                  </a:lnTo>
                  <a:lnTo>
                    <a:pt x="22" y="191"/>
                  </a:lnTo>
                  <a:lnTo>
                    <a:pt x="18" y="187"/>
                  </a:lnTo>
                  <a:lnTo>
                    <a:pt x="15" y="185"/>
                  </a:lnTo>
                  <a:lnTo>
                    <a:pt x="12" y="180"/>
                  </a:lnTo>
                  <a:lnTo>
                    <a:pt x="10" y="175"/>
                  </a:lnTo>
                  <a:lnTo>
                    <a:pt x="10" y="171"/>
                  </a:lnTo>
                  <a:lnTo>
                    <a:pt x="10" y="166"/>
                  </a:lnTo>
                  <a:lnTo>
                    <a:pt x="11" y="162"/>
                  </a:lnTo>
                  <a:lnTo>
                    <a:pt x="12" y="157"/>
                  </a:lnTo>
                  <a:lnTo>
                    <a:pt x="107" y="4"/>
                  </a:lnTo>
                  <a:lnTo>
                    <a:pt x="100" y="0"/>
                  </a:lnTo>
                  <a:lnTo>
                    <a:pt x="4" y="155"/>
                  </a:lnTo>
                  <a:lnTo>
                    <a:pt x="4" y="155"/>
                  </a:lnTo>
                  <a:lnTo>
                    <a:pt x="2" y="160"/>
                  </a:lnTo>
                  <a:lnTo>
                    <a:pt x="0" y="167"/>
                  </a:lnTo>
                  <a:lnTo>
                    <a:pt x="0" y="172"/>
                  </a:lnTo>
                  <a:lnTo>
                    <a:pt x="2" y="179"/>
                  </a:lnTo>
                  <a:lnTo>
                    <a:pt x="3" y="185"/>
                  </a:lnTo>
                  <a:lnTo>
                    <a:pt x="7" y="190"/>
                  </a:lnTo>
                  <a:lnTo>
                    <a:pt x="11" y="195"/>
                  </a:lnTo>
                  <a:lnTo>
                    <a:pt x="16" y="199"/>
                  </a:lnTo>
                  <a:lnTo>
                    <a:pt x="16" y="199"/>
                  </a:lnTo>
                  <a:lnTo>
                    <a:pt x="23" y="202"/>
                  </a:lnTo>
                  <a:lnTo>
                    <a:pt x="30" y="203"/>
                  </a:lnTo>
                  <a:lnTo>
                    <a:pt x="35" y="205"/>
                  </a:lnTo>
                  <a:lnTo>
                    <a:pt x="42" y="205"/>
                  </a:lnTo>
                  <a:lnTo>
                    <a:pt x="48" y="202"/>
                  </a:lnTo>
                  <a:lnTo>
                    <a:pt x="53" y="199"/>
                  </a:lnTo>
                  <a:lnTo>
                    <a:pt x="58" y="195"/>
                  </a:lnTo>
                  <a:lnTo>
                    <a:pt x="62" y="191"/>
                  </a:lnTo>
                  <a:lnTo>
                    <a:pt x="159" y="3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2" name="Freeform 187"/>
            <p:cNvSpPr/>
            <p:nvPr/>
          </p:nvSpPr>
          <p:spPr bwMode="auto">
            <a:xfrm>
              <a:off x="3808413" y="3100388"/>
              <a:ext cx="122238" cy="82550"/>
            </a:xfrm>
            <a:custGeom>
              <a:avLst/>
              <a:gdLst>
                <a:gd name="T0" fmla="*/ 75 w 77"/>
                <a:gd name="T1" fmla="*/ 50 h 52"/>
                <a:gd name="T2" fmla="*/ 75 w 77"/>
                <a:gd name="T3" fmla="*/ 50 h 52"/>
                <a:gd name="T4" fmla="*/ 74 w 77"/>
                <a:gd name="T5" fmla="*/ 51 h 52"/>
                <a:gd name="T6" fmla="*/ 71 w 77"/>
                <a:gd name="T7" fmla="*/ 52 h 52"/>
                <a:gd name="T8" fmla="*/ 69 w 77"/>
                <a:gd name="T9" fmla="*/ 52 h 52"/>
                <a:gd name="T10" fmla="*/ 67 w 77"/>
                <a:gd name="T11" fmla="*/ 51 h 52"/>
                <a:gd name="T12" fmla="*/ 2 w 77"/>
                <a:gd name="T13" fmla="*/ 12 h 52"/>
                <a:gd name="T14" fmla="*/ 2 w 77"/>
                <a:gd name="T15" fmla="*/ 12 h 52"/>
                <a:gd name="T16" fmla="*/ 0 w 77"/>
                <a:gd name="T17" fmla="*/ 9 h 52"/>
                <a:gd name="T18" fmla="*/ 0 w 77"/>
                <a:gd name="T19" fmla="*/ 8 h 52"/>
                <a:gd name="T20" fmla="*/ 0 w 77"/>
                <a:gd name="T21" fmla="*/ 5 h 52"/>
                <a:gd name="T22" fmla="*/ 0 w 77"/>
                <a:gd name="T23" fmla="*/ 2 h 52"/>
                <a:gd name="T24" fmla="*/ 0 w 77"/>
                <a:gd name="T25" fmla="*/ 2 h 52"/>
                <a:gd name="T26" fmla="*/ 1 w 77"/>
                <a:gd name="T27" fmla="*/ 1 h 52"/>
                <a:gd name="T28" fmla="*/ 4 w 77"/>
                <a:gd name="T29" fmla="*/ 0 h 52"/>
                <a:gd name="T30" fmla="*/ 6 w 77"/>
                <a:gd name="T31" fmla="*/ 0 h 52"/>
                <a:gd name="T32" fmla="*/ 8 w 77"/>
                <a:gd name="T33" fmla="*/ 1 h 52"/>
                <a:gd name="T34" fmla="*/ 74 w 77"/>
                <a:gd name="T35" fmla="*/ 42 h 52"/>
                <a:gd name="T36" fmla="*/ 74 w 77"/>
                <a:gd name="T37" fmla="*/ 42 h 52"/>
                <a:gd name="T38" fmla="*/ 75 w 77"/>
                <a:gd name="T39" fmla="*/ 43 h 52"/>
                <a:gd name="T40" fmla="*/ 77 w 77"/>
                <a:gd name="T41" fmla="*/ 46 h 52"/>
                <a:gd name="T42" fmla="*/ 77 w 77"/>
                <a:gd name="T43" fmla="*/ 47 h 52"/>
                <a:gd name="T44" fmla="*/ 75 w 77"/>
                <a:gd name="T45" fmla="*/ 50 h 52"/>
                <a:gd name="T46" fmla="*/ 75 w 77"/>
                <a:gd name="T47" fmla="*/ 5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52">
                  <a:moveTo>
                    <a:pt x="75" y="50"/>
                  </a:moveTo>
                  <a:lnTo>
                    <a:pt x="75" y="50"/>
                  </a:lnTo>
                  <a:lnTo>
                    <a:pt x="74" y="51"/>
                  </a:lnTo>
                  <a:lnTo>
                    <a:pt x="71" y="52"/>
                  </a:lnTo>
                  <a:lnTo>
                    <a:pt x="69" y="52"/>
                  </a:lnTo>
                  <a:lnTo>
                    <a:pt x="67" y="51"/>
                  </a:lnTo>
                  <a:lnTo>
                    <a:pt x="2" y="12"/>
                  </a:lnTo>
                  <a:lnTo>
                    <a:pt x="2" y="12"/>
                  </a:lnTo>
                  <a:lnTo>
                    <a:pt x="0" y="9"/>
                  </a:lnTo>
                  <a:lnTo>
                    <a:pt x="0" y="8"/>
                  </a:lnTo>
                  <a:lnTo>
                    <a:pt x="0" y="5"/>
                  </a:lnTo>
                  <a:lnTo>
                    <a:pt x="0" y="2"/>
                  </a:lnTo>
                  <a:lnTo>
                    <a:pt x="0" y="2"/>
                  </a:lnTo>
                  <a:lnTo>
                    <a:pt x="1" y="1"/>
                  </a:lnTo>
                  <a:lnTo>
                    <a:pt x="4" y="0"/>
                  </a:lnTo>
                  <a:lnTo>
                    <a:pt x="6" y="0"/>
                  </a:lnTo>
                  <a:lnTo>
                    <a:pt x="8" y="1"/>
                  </a:lnTo>
                  <a:lnTo>
                    <a:pt x="74" y="42"/>
                  </a:lnTo>
                  <a:lnTo>
                    <a:pt x="74" y="42"/>
                  </a:lnTo>
                  <a:lnTo>
                    <a:pt x="75" y="43"/>
                  </a:lnTo>
                  <a:lnTo>
                    <a:pt x="77" y="46"/>
                  </a:lnTo>
                  <a:lnTo>
                    <a:pt x="77" y="47"/>
                  </a:lnTo>
                  <a:lnTo>
                    <a:pt x="75" y="50"/>
                  </a:lnTo>
                  <a:lnTo>
                    <a:pt x="75" y="5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3" name="Freeform 188"/>
            <p:cNvSpPr/>
            <p:nvPr/>
          </p:nvSpPr>
          <p:spPr bwMode="auto">
            <a:xfrm>
              <a:off x="3708401" y="3168650"/>
              <a:ext cx="173038" cy="234950"/>
            </a:xfrm>
            <a:custGeom>
              <a:avLst/>
              <a:gdLst>
                <a:gd name="T0" fmla="*/ 109 w 109"/>
                <a:gd name="T1" fmla="*/ 5 h 148"/>
                <a:gd name="T2" fmla="*/ 99 w 109"/>
                <a:gd name="T3" fmla="*/ 0 h 148"/>
                <a:gd name="T4" fmla="*/ 15 w 109"/>
                <a:gd name="T5" fmla="*/ 137 h 148"/>
                <a:gd name="T6" fmla="*/ 15 w 109"/>
                <a:gd name="T7" fmla="*/ 137 h 148"/>
                <a:gd name="T8" fmla="*/ 12 w 109"/>
                <a:gd name="T9" fmla="*/ 139 h 148"/>
                <a:gd name="T10" fmla="*/ 8 w 109"/>
                <a:gd name="T11" fmla="*/ 142 h 148"/>
                <a:gd name="T12" fmla="*/ 4 w 109"/>
                <a:gd name="T13" fmla="*/ 143 h 148"/>
                <a:gd name="T14" fmla="*/ 0 w 109"/>
                <a:gd name="T15" fmla="*/ 143 h 148"/>
                <a:gd name="T16" fmla="*/ 0 w 109"/>
                <a:gd name="T17" fmla="*/ 143 h 148"/>
                <a:gd name="T18" fmla="*/ 0 w 109"/>
                <a:gd name="T19" fmla="*/ 145 h 148"/>
                <a:gd name="T20" fmla="*/ 0 w 109"/>
                <a:gd name="T21" fmla="*/ 145 h 148"/>
                <a:gd name="T22" fmla="*/ 7 w 109"/>
                <a:gd name="T23" fmla="*/ 148 h 148"/>
                <a:gd name="T24" fmla="*/ 14 w 109"/>
                <a:gd name="T25" fmla="*/ 148 h 148"/>
                <a:gd name="T26" fmla="*/ 21 w 109"/>
                <a:gd name="T27" fmla="*/ 145 h 148"/>
                <a:gd name="T28" fmla="*/ 25 w 109"/>
                <a:gd name="T29" fmla="*/ 141 h 148"/>
                <a:gd name="T30" fmla="*/ 109 w 109"/>
                <a:gd name="T31" fmla="*/ 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48">
                  <a:moveTo>
                    <a:pt x="109" y="5"/>
                  </a:moveTo>
                  <a:lnTo>
                    <a:pt x="99" y="0"/>
                  </a:lnTo>
                  <a:lnTo>
                    <a:pt x="15" y="137"/>
                  </a:lnTo>
                  <a:lnTo>
                    <a:pt x="15" y="137"/>
                  </a:lnTo>
                  <a:lnTo>
                    <a:pt x="12" y="139"/>
                  </a:lnTo>
                  <a:lnTo>
                    <a:pt x="8" y="142"/>
                  </a:lnTo>
                  <a:lnTo>
                    <a:pt x="4" y="143"/>
                  </a:lnTo>
                  <a:lnTo>
                    <a:pt x="0" y="143"/>
                  </a:lnTo>
                  <a:lnTo>
                    <a:pt x="0" y="143"/>
                  </a:lnTo>
                  <a:lnTo>
                    <a:pt x="0" y="145"/>
                  </a:lnTo>
                  <a:lnTo>
                    <a:pt x="0" y="145"/>
                  </a:lnTo>
                  <a:lnTo>
                    <a:pt x="7" y="148"/>
                  </a:lnTo>
                  <a:lnTo>
                    <a:pt x="14" y="148"/>
                  </a:lnTo>
                  <a:lnTo>
                    <a:pt x="21" y="145"/>
                  </a:lnTo>
                  <a:lnTo>
                    <a:pt x="25" y="141"/>
                  </a:lnTo>
                  <a:lnTo>
                    <a:pt x="109"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14" name="Freeform 189"/>
          <p:cNvSpPr>
            <a:spLocks noEditPoints="1"/>
          </p:cNvSpPr>
          <p:nvPr/>
        </p:nvSpPr>
        <p:spPr bwMode="auto">
          <a:xfrm>
            <a:off x="1162624" y="3484451"/>
            <a:ext cx="120421" cy="129204"/>
          </a:xfrm>
          <a:custGeom>
            <a:avLst/>
            <a:gdLst>
              <a:gd name="T0" fmla="*/ 107 w 137"/>
              <a:gd name="T1" fmla="*/ 68 h 147"/>
              <a:gd name="T2" fmla="*/ 103 w 137"/>
              <a:gd name="T3" fmla="*/ 51 h 147"/>
              <a:gd name="T4" fmla="*/ 103 w 137"/>
              <a:gd name="T5" fmla="*/ 99 h 147"/>
              <a:gd name="T6" fmla="*/ 117 w 137"/>
              <a:gd name="T7" fmla="*/ 111 h 147"/>
              <a:gd name="T8" fmla="*/ 115 w 137"/>
              <a:gd name="T9" fmla="*/ 118 h 147"/>
              <a:gd name="T10" fmla="*/ 103 w 137"/>
              <a:gd name="T11" fmla="*/ 38 h 147"/>
              <a:gd name="T12" fmla="*/ 115 w 137"/>
              <a:gd name="T13" fmla="*/ 19 h 147"/>
              <a:gd name="T14" fmla="*/ 117 w 137"/>
              <a:gd name="T15" fmla="*/ 24 h 147"/>
              <a:gd name="T16" fmla="*/ 103 w 137"/>
              <a:gd name="T17" fmla="*/ 38 h 147"/>
              <a:gd name="T18" fmla="*/ 114 w 137"/>
              <a:gd name="T19" fmla="*/ 68 h 147"/>
              <a:gd name="T20" fmla="*/ 134 w 137"/>
              <a:gd name="T21" fmla="*/ 65 h 147"/>
              <a:gd name="T22" fmla="*/ 136 w 137"/>
              <a:gd name="T23" fmla="*/ 70 h 147"/>
              <a:gd name="T24" fmla="*/ 114 w 137"/>
              <a:gd name="T25" fmla="*/ 70 h 147"/>
              <a:gd name="T26" fmla="*/ 69 w 137"/>
              <a:gd name="T27" fmla="*/ 30 h 147"/>
              <a:gd name="T28" fmla="*/ 103 w 137"/>
              <a:gd name="T29" fmla="*/ 51 h 147"/>
              <a:gd name="T30" fmla="*/ 90 w 137"/>
              <a:gd name="T31" fmla="*/ 100 h 147"/>
              <a:gd name="T32" fmla="*/ 84 w 137"/>
              <a:gd name="T33" fmla="*/ 142 h 147"/>
              <a:gd name="T34" fmla="*/ 69 w 137"/>
              <a:gd name="T35" fmla="*/ 114 h 147"/>
              <a:gd name="T36" fmla="*/ 83 w 137"/>
              <a:gd name="T37" fmla="*/ 96 h 147"/>
              <a:gd name="T38" fmla="*/ 95 w 137"/>
              <a:gd name="T39" fmla="*/ 84 h 147"/>
              <a:gd name="T40" fmla="*/ 99 w 137"/>
              <a:gd name="T41" fmla="*/ 62 h 147"/>
              <a:gd name="T42" fmla="*/ 91 w 137"/>
              <a:gd name="T43" fmla="*/ 47 h 147"/>
              <a:gd name="T44" fmla="*/ 69 w 137"/>
              <a:gd name="T45" fmla="*/ 38 h 147"/>
              <a:gd name="T46" fmla="*/ 100 w 137"/>
              <a:gd name="T47" fmla="*/ 31 h 147"/>
              <a:gd name="T48" fmla="*/ 100 w 137"/>
              <a:gd name="T49" fmla="*/ 36 h 147"/>
              <a:gd name="T50" fmla="*/ 103 w 137"/>
              <a:gd name="T51" fmla="*/ 99 h 147"/>
              <a:gd name="T52" fmla="*/ 99 w 137"/>
              <a:gd name="T53" fmla="*/ 101 h 147"/>
              <a:gd name="T54" fmla="*/ 103 w 137"/>
              <a:gd name="T55" fmla="*/ 99 h 147"/>
              <a:gd name="T56" fmla="*/ 72 w 137"/>
              <a:gd name="T57" fmla="*/ 1 h 147"/>
              <a:gd name="T58" fmla="*/ 72 w 137"/>
              <a:gd name="T59" fmla="*/ 23 h 147"/>
              <a:gd name="T60" fmla="*/ 67 w 137"/>
              <a:gd name="T61" fmla="*/ 147 h 147"/>
              <a:gd name="T62" fmla="*/ 49 w 137"/>
              <a:gd name="T63" fmla="*/ 137 h 147"/>
              <a:gd name="T64" fmla="*/ 41 w 137"/>
              <a:gd name="T65" fmla="*/ 92 h 147"/>
              <a:gd name="T66" fmla="*/ 41 w 137"/>
              <a:gd name="T67" fmla="*/ 43 h 147"/>
              <a:gd name="T68" fmla="*/ 69 w 137"/>
              <a:gd name="T69" fmla="*/ 30 h 147"/>
              <a:gd name="T70" fmla="*/ 57 w 137"/>
              <a:gd name="T71" fmla="*/ 40 h 147"/>
              <a:gd name="T72" fmla="*/ 45 w 137"/>
              <a:gd name="T73" fmla="*/ 51 h 147"/>
              <a:gd name="T74" fmla="*/ 40 w 137"/>
              <a:gd name="T75" fmla="*/ 68 h 147"/>
              <a:gd name="T76" fmla="*/ 54 w 137"/>
              <a:gd name="T77" fmla="*/ 93 h 147"/>
              <a:gd name="T78" fmla="*/ 56 w 137"/>
              <a:gd name="T79" fmla="*/ 97 h 147"/>
              <a:gd name="T80" fmla="*/ 69 w 137"/>
              <a:gd name="T81" fmla="*/ 147 h 147"/>
              <a:gd name="T82" fmla="*/ 69 w 137"/>
              <a:gd name="T83" fmla="*/ 24 h 147"/>
              <a:gd name="T84" fmla="*/ 65 w 137"/>
              <a:gd name="T85" fmla="*/ 4 h 147"/>
              <a:gd name="T86" fmla="*/ 69 w 137"/>
              <a:gd name="T87" fmla="*/ 0 h 147"/>
              <a:gd name="T88" fmla="*/ 38 w 137"/>
              <a:gd name="T89" fmla="*/ 104 h 147"/>
              <a:gd name="T90" fmla="*/ 35 w 137"/>
              <a:gd name="T91" fmla="*/ 99 h 147"/>
              <a:gd name="T92" fmla="*/ 35 w 137"/>
              <a:gd name="T93" fmla="*/ 38 h 147"/>
              <a:gd name="T94" fmla="*/ 38 w 137"/>
              <a:gd name="T95" fmla="*/ 31 h 147"/>
              <a:gd name="T96" fmla="*/ 35 w 137"/>
              <a:gd name="T97" fmla="*/ 84 h 147"/>
              <a:gd name="T98" fmla="*/ 33 w 137"/>
              <a:gd name="T99" fmla="*/ 59 h 147"/>
              <a:gd name="T100" fmla="*/ 35 w 137"/>
              <a:gd name="T101" fmla="*/ 30 h 147"/>
              <a:gd name="T102" fmla="*/ 33 w 137"/>
              <a:gd name="T103" fmla="*/ 36 h 147"/>
              <a:gd name="T104" fmla="*/ 21 w 137"/>
              <a:gd name="T105" fmla="*/ 20 h 147"/>
              <a:gd name="T106" fmla="*/ 35 w 137"/>
              <a:gd name="T107" fmla="*/ 30 h 147"/>
              <a:gd name="T108" fmla="*/ 26 w 137"/>
              <a:gd name="T109" fmla="*/ 116 h 147"/>
              <a:gd name="T110" fmla="*/ 21 w 137"/>
              <a:gd name="T111" fmla="*/ 116 h 147"/>
              <a:gd name="T112" fmla="*/ 33 w 137"/>
              <a:gd name="T113" fmla="*/ 99 h 147"/>
              <a:gd name="T114" fmla="*/ 4 w 137"/>
              <a:gd name="T115" fmla="*/ 65 h 147"/>
              <a:gd name="T116" fmla="*/ 23 w 137"/>
              <a:gd name="T117" fmla="*/ 65 h 147"/>
              <a:gd name="T118" fmla="*/ 21 w 137"/>
              <a:gd name="T119" fmla="*/ 72 h 147"/>
              <a:gd name="T120" fmla="*/ 0 w 137"/>
              <a:gd name="T121" fmla="*/ 68 h 147"/>
              <a:gd name="T122" fmla="*/ 4 w 137"/>
              <a:gd name="T123" fmla="*/ 6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7">
                <a:moveTo>
                  <a:pt x="103" y="51"/>
                </a:moveTo>
                <a:lnTo>
                  <a:pt x="103" y="51"/>
                </a:lnTo>
                <a:lnTo>
                  <a:pt x="106" y="59"/>
                </a:lnTo>
                <a:lnTo>
                  <a:pt x="107" y="68"/>
                </a:lnTo>
                <a:lnTo>
                  <a:pt x="107" y="68"/>
                </a:lnTo>
                <a:lnTo>
                  <a:pt x="106" y="77"/>
                </a:lnTo>
                <a:lnTo>
                  <a:pt x="103" y="84"/>
                </a:lnTo>
                <a:lnTo>
                  <a:pt x="103" y="51"/>
                </a:lnTo>
                <a:lnTo>
                  <a:pt x="103" y="51"/>
                </a:lnTo>
                <a:close/>
                <a:moveTo>
                  <a:pt x="103" y="107"/>
                </a:moveTo>
                <a:lnTo>
                  <a:pt x="103" y="99"/>
                </a:lnTo>
                <a:lnTo>
                  <a:pt x="103" y="99"/>
                </a:lnTo>
                <a:lnTo>
                  <a:pt x="106" y="99"/>
                </a:lnTo>
                <a:lnTo>
                  <a:pt x="106" y="99"/>
                </a:lnTo>
                <a:lnTo>
                  <a:pt x="117" y="111"/>
                </a:lnTo>
                <a:lnTo>
                  <a:pt x="117" y="111"/>
                </a:lnTo>
                <a:lnTo>
                  <a:pt x="118" y="114"/>
                </a:lnTo>
                <a:lnTo>
                  <a:pt x="117" y="116"/>
                </a:lnTo>
                <a:lnTo>
                  <a:pt x="117" y="116"/>
                </a:lnTo>
                <a:lnTo>
                  <a:pt x="115" y="118"/>
                </a:lnTo>
                <a:lnTo>
                  <a:pt x="113" y="116"/>
                </a:lnTo>
                <a:lnTo>
                  <a:pt x="103" y="107"/>
                </a:lnTo>
                <a:lnTo>
                  <a:pt x="103" y="107"/>
                </a:lnTo>
                <a:close/>
                <a:moveTo>
                  <a:pt x="103" y="38"/>
                </a:moveTo>
                <a:lnTo>
                  <a:pt x="103" y="28"/>
                </a:lnTo>
                <a:lnTo>
                  <a:pt x="113" y="20"/>
                </a:lnTo>
                <a:lnTo>
                  <a:pt x="113" y="20"/>
                </a:lnTo>
                <a:lnTo>
                  <a:pt x="115" y="19"/>
                </a:lnTo>
                <a:lnTo>
                  <a:pt x="117" y="20"/>
                </a:lnTo>
                <a:lnTo>
                  <a:pt x="117" y="20"/>
                </a:lnTo>
                <a:lnTo>
                  <a:pt x="118" y="23"/>
                </a:lnTo>
                <a:lnTo>
                  <a:pt x="117" y="24"/>
                </a:lnTo>
                <a:lnTo>
                  <a:pt x="106" y="36"/>
                </a:lnTo>
                <a:lnTo>
                  <a:pt x="106" y="36"/>
                </a:lnTo>
                <a:lnTo>
                  <a:pt x="106" y="36"/>
                </a:lnTo>
                <a:lnTo>
                  <a:pt x="103" y="38"/>
                </a:lnTo>
                <a:lnTo>
                  <a:pt x="103" y="38"/>
                </a:lnTo>
                <a:close/>
                <a:moveTo>
                  <a:pt x="114" y="68"/>
                </a:moveTo>
                <a:lnTo>
                  <a:pt x="114" y="68"/>
                </a:lnTo>
                <a:lnTo>
                  <a:pt x="114" y="68"/>
                </a:lnTo>
                <a:lnTo>
                  <a:pt x="114" y="65"/>
                </a:lnTo>
                <a:lnTo>
                  <a:pt x="117" y="65"/>
                </a:lnTo>
                <a:lnTo>
                  <a:pt x="134" y="65"/>
                </a:lnTo>
                <a:lnTo>
                  <a:pt x="134" y="65"/>
                </a:lnTo>
                <a:lnTo>
                  <a:pt x="136" y="65"/>
                </a:lnTo>
                <a:lnTo>
                  <a:pt x="137" y="68"/>
                </a:lnTo>
                <a:lnTo>
                  <a:pt x="137" y="68"/>
                </a:lnTo>
                <a:lnTo>
                  <a:pt x="136" y="70"/>
                </a:lnTo>
                <a:lnTo>
                  <a:pt x="134" y="72"/>
                </a:lnTo>
                <a:lnTo>
                  <a:pt x="117" y="72"/>
                </a:lnTo>
                <a:lnTo>
                  <a:pt x="117" y="72"/>
                </a:lnTo>
                <a:lnTo>
                  <a:pt x="114" y="70"/>
                </a:lnTo>
                <a:lnTo>
                  <a:pt x="114" y="68"/>
                </a:lnTo>
                <a:lnTo>
                  <a:pt x="114" y="68"/>
                </a:lnTo>
                <a:close/>
                <a:moveTo>
                  <a:pt x="69" y="30"/>
                </a:moveTo>
                <a:lnTo>
                  <a:pt x="69" y="30"/>
                </a:lnTo>
                <a:lnTo>
                  <a:pt x="80" y="32"/>
                </a:lnTo>
                <a:lnTo>
                  <a:pt x="90" y="36"/>
                </a:lnTo>
                <a:lnTo>
                  <a:pt x="98" y="43"/>
                </a:lnTo>
                <a:lnTo>
                  <a:pt x="103" y="51"/>
                </a:lnTo>
                <a:lnTo>
                  <a:pt x="103" y="84"/>
                </a:lnTo>
                <a:lnTo>
                  <a:pt x="103" y="84"/>
                </a:lnTo>
                <a:lnTo>
                  <a:pt x="98" y="93"/>
                </a:lnTo>
                <a:lnTo>
                  <a:pt x="90" y="100"/>
                </a:lnTo>
                <a:lnTo>
                  <a:pt x="90" y="130"/>
                </a:lnTo>
                <a:lnTo>
                  <a:pt x="90" y="130"/>
                </a:lnTo>
                <a:lnTo>
                  <a:pt x="88" y="137"/>
                </a:lnTo>
                <a:lnTo>
                  <a:pt x="84" y="142"/>
                </a:lnTo>
                <a:lnTo>
                  <a:pt x="79" y="146"/>
                </a:lnTo>
                <a:lnTo>
                  <a:pt x="71" y="147"/>
                </a:lnTo>
                <a:lnTo>
                  <a:pt x="69" y="147"/>
                </a:lnTo>
                <a:lnTo>
                  <a:pt x="69" y="114"/>
                </a:lnTo>
                <a:lnTo>
                  <a:pt x="82" y="114"/>
                </a:lnTo>
                <a:lnTo>
                  <a:pt x="82" y="97"/>
                </a:lnTo>
                <a:lnTo>
                  <a:pt x="82" y="97"/>
                </a:lnTo>
                <a:lnTo>
                  <a:pt x="83" y="96"/>
                </a:lnTo>
                <a:lnTo>
                  <a:pt x="84" y="95"/>
                </a:lnTo>
                <a:lnTo>
                  <a:pt x="84" y="95"/>
                </a:lnTo>
                <a:lnTo>
                  <a:pt x="91" y="89"/>
                </a:lnTo>
                <a:lnTo>
                  <a:pt x="95" y="84"/>
                </a:lnTo>
                <a:lnTo>
                  <a:pt x="98" y="76"/>
                </a:lnTo>
                <a:lnTo>
                  <a:pt x="99" y="68"/>
                </a:lnTo>
                <a:lnTo>
                  <a:pt x="99" y="68"/>
                </a:lnTo>
                <a:lnTo>
                  <a:pt x="99" y="62"/>
                </a:lnTo>
                <a:lnTo>
                  <a:pt x="96" y="57"/>
                </a:lnTo>
                <a:lnTo>
                  <a:pt x="94" y="51"/>
                </a:lnTo>
                <a:lnTo>
                  <a:pt x="91" y="47"/>
                </a:lnTo>
                <a:lnTo>
                  <a:pt x="91" y="47"/>
                </a:lnTo>
                <a:lnTo>
                  <a:pt x="86" y="43"/>
                </a:lnTo>
                <a:lnTo>
                  <a:pt x="82" y="40"/>
                </a:lnTo>
                <a:lnTo>
                  <a:pt x="75" y="39"/>
                </a:lnTo>
                <a:lnTo>
                  <a:pt x="69" y="38"/>
                </a:lnTo>
                <a:lnTo>
                  <a:pt x="69" y="30"/>
                </a:lnTo>
                <a:lnTo>
                  <a:pt x="69" y="30"/>
                </a:lnTo>
                <a:close/>
                <a:moveTo>
                  <a:pt x="103" y="28"/>
                </a:moveTo>
                <a:lnTo>
                  <a:pt x="100" y="31"/>
                </a:lnTo>
                <a:lnTo>
                  <a:pt x="100" y="31"/>
                </a:lnTo>
                <a:lnTo>
                  <a:pt x="99" y="34"/>
                </a:lnTo>
                <a:lnTo>
                  <a:pt x="100" y="36"/>
                </a:lnTo>
                <a:lnTo>
                  <a:pt x="100" y="36"/>
                </a:lnTo>
                <a:lnTo>
                  <a:pt x="103" y="38"/>
                </a:lnTo>
                <a:lnTo>
                  <a:pt x="103" y="28"/>
                </a:lnTo>
                <a:lnTo>
                  <a:pt x="103" y="28"/>
                </a:lnTo>
                <a:close/>
                <a:moveTo>
                  <a:pt x="103" y="99"/>
                </a:moveTo>
                <a:lnTo>
                  <a:pt x="103" y="99"/>
                </a:lnTo>
                <a:lnTo>
                  <a:pt x="100" y="99"/>
                </a:lnTo>
                <a:lnTo>
                  <a:pt x="100" y="99"/>
                </a:lnTo>
                <a:lnTo>
                  <a:pt x="99" y="101"/>
                </a:lnTo>
                <a:lnTo>
                  <a:pt x="100" y="104"/>
                </a:lnTo>
                <a:lnTo>
                  <a:pt x="103" y="107"/>
                </a:lnTo>
                <a:lnTo>
                  <a:pt x="103" y="99"/>
                </a:lnTo>
                <a:lnTo>
                  <a:pt x="103" y="99"/>
                </a:lnTo>
                <a:close/>
                <a:moveTo>
                  <a:pt x="69" y="24"/>
                </a:moveTo>
                <a:lnTo>
                  <a:pt x="69" y="0"/>
                </a:lnTo>
                <a:lnTo>
                  <a:pt x="69" y="0"/>
                </a:lnTo>
                <a:lnTo>
                  <a:pt x="72" y="1"/>
                </a:lnTo>
                <a:lnTo>
                  <a:pt x="72" y="4"/>
                </a:lnTo>
                <a:lnTo>
                  <a:pt x="72" y="20"/>
                </a:lnTo>
                <a:lnTo>
                  <a:pt x="72" y="20"/>
                </a:lnTo>
                <a:lnTo>
                  <a:pt x="72" y="23"/>
                </a:lnTo>
                <a:lnTo>
                  <a:pt x="69" y="24"/>
                </a:lnTo>
                <a:lnTo>
                  <a:pt x="69" y="24"/>
                </a:lnTo>
                <a:close/>
                <a:moveTo>
                  <a:pt x="69" y="147"/>
                </a:moveTo>
                <a:lnTo>
                  <a:pt x="67" y="147"/>
                </a:lnTo>
                <a:lnTo>
                  <a:pt x="67" y="147"/>
                </a:lnTo>
                <a:lnTo>
                  <a:pt x="60" y="146"/>
                </a:lnTo>
                <a:lnTo>
                  <a:pt x="53" y="142"/>
                </a:lnTo>
                <a:lnTo>
                  <a:pt x="49" y="137"/>
                </a:lnTo>
                <a:lnTo>
                  <a:pt x="48" y="130"/>
                </a:lnTo>
                <a:lnTo>
                  <a:pt x="48" y="99"/>
                </a:lnTo>
                <a:lnTo>
                  <a:pt x="48" y="99"/>
                </a:lnTo>
                <a:lnTo>
                  <a:pt x="41" y="92"/>
                </a:lnTo>
                <a:lnTo>
                  <a:pt x="35" y="84"/>
                </a:lnTo>
                <a:lnTo>
                  <a:pt x="35" y="51"/>
                </a:lnTo>
                <a:lnTo>
                  <a:pt x="35" y="51"/>
                </a:lnTo>
                <a:lnTo>
                  <a:pt x="41" y="43"/>
                </a:lnTo>
                <a:lnTo>
                  <a:pt x="49" y="36"/>
                </a:lnTo>
                <a:lnTo>
                  <a:pt x="59" y="32"/>
                </a:lnTo>
                <a:lnTo>
                  <a:pt x="64" y="31"/>
                </a:lnTo>
                <a:lnTo>
                  <a:pt x="69" y="30"/>
                </a:lnTo>
                <a:lnTo>
                  <a:pt x="69" y="38"/>
                </a:lnTo>
                <a:lnTo>
                  <a:pt x="69" y="38"/>
                </a:lnTo>
                <a:lnTo>
                  <a:pt x="64" y="39"/>
                </a:lnTo>
                <a:lnTo>
                  <a:pt x="57" y="40"/>
                </a:lnTo>
                <a:lnTo>
                  <a:pt x="53" y="43"/>
                </a:lnTo>
                <a:lnTo>
                  <a:pt x="48" y="47"/>
                </a:lnTo>
                <a:lnTo>
                  <a:pt x="48" y="47"/>
                </a:lnTo>
                <a:lnTo>
                  <a:pt x="45" y="51"/>
                </a:lnTo>
                <a:lnTo>
                  <a:pt x="42" y="57"/>
                </a:lnTo>
                <a:lnTo>
                  <a:pt x="40" y="62"/>
                </a:lnTo>
                <a:lnTo>
                  <a:pt x="40" y="68"/>
                </a:lnTo>
                <a:lnTo>
                  <a:pt x="40" y="68"/>
                </a:lnTo>
                <a:lnTo>
                  <a:pt x="41" y="76"/>
                </a:lnTo>
                <a:lnTo>
                  <a:pt x="44" y="82"/>
                </a:lnTo>
                <a:lnTo>
                  <a:pt x="48" y="89"/>
                </a:lnTo>
                <a:lnTo>
                  <a:pt x="54" y="93"/>
                </a:lnTo>
                <a:lnTo>
                  <a:pt x="54" y="93"/>
                </a:lnTo>
                <a:lnTo>
                  <a:pt x="54" y="93"/>
                </a:lnTo>
                <a:lnTo>
                  <a:pt x="56" y="95"/>
                </a:lnTo>
                <a:lnTo>
                  <a:pt x="56" y="97"/>
                </a:lnTo>
                <a:lnTo>
                  <a:pt x="56" y="114"/>
                </a:lnTo>
                <a:lnTo>
                  <a:pt x="69" y="114"/>
                </a:lnTo>
                <a:lnTo>
                  <a:pt x="69" y="147"/>
                </a:lnTo>
                <a:lnTo>
                  <a:pt x="69" y="147"/>
                </a:lnTo>
                <a:close/>
                <a:moveTo>
                  <a:pt x="69" y="0"/>
                </a:moveTo>
                <a:lnTo>
                  <a:pt x="69" y="24"/>
                </a:lnTo>
                <a:lnTo>
                  <a:pt x="69" y="24"/>
                </a:lnTo>
                <a:lnTo>
                  <a:pt x="69" y="24"/>
                </a:lnTo>
                <a:lnTo>
                  <a:pt x="69" y="24"/>
                </a:lnTo>
                <a:lnTo>
                  <a:pt x="67" y="23"/>
                </a:lnTo>
                <a:lnTo>
                  <a:pt x="65" y="20"/>
                </a:lnTo>
                <a:lnTo>
                  <a:pt x="65" y="4"/>
                </a:lnTo>
                <a:lnTo>
                  <a:pt x="65" y="4"/>
                </a:lnTo>
                <a:lnTo>
                  <a:pt x="67" y="1"/>
                </a:lnTo>
                <a:lnTo>
                  <a:pt x="69" y="0"/>
                </a:lnTo>
                <a:lnTo>
                  <a:pt x="69" y="0"/>
                </a:lnTo>
                <a:lnTo>
                  <a:pt x="69" y="0"/>
                </a:lnTo>
                <a:close/>
                <a:moveTo>
                  <a:pt x="35" y="107"/>
                </a:moveTo>
                <a:lnTo>
                  <a:pt x="38" y="104"/>
                </a:lnTo>
                <a:lnTo>
                  <a:pt x="38" y="104"/>
                </a:lnTo>
                <a:lnTo>
                  <a:pt x="38" y="101"/>
                </a:lnTo>
                <a:lnTo>
                  <a:pt x="38" y="99"/>
                </a:lnTo>
                <a:lnTo>
                  <a:pt x="38" y="99"/>
                </a:lnTo>
                <a:lnTo>
                  <a:pt x="35" y="99"/>
                </a:lnTo>
                <a:lnTo>
                  <a:pt x="35" y="107"/>
                </a:lnTo>
                <a:lnTo>
                  <a:pt x="35" y="107"/>
                </a:lnTo>
                <a:close/>
                <a:moveTo>
                  <a:pt x="35" y="38"/>
                </a:moveTo>
                <a:lnTo>
                  <a:pt x="35" y="38"/>
                </a:lnTo>
                <a:lnTo>
                  <a:pt x="38" y="36"/>
                </a:lnTo>
                <a:lnTo>
                  <a:pt x="38" y="36"/>
                </a:lnTo>
                <a:lnTo>
                  <a:pt x="38" y="34"/>
                </a:lnTo>
                <a:lnTo>
                  <a:pt x="38" y="31"/>
                </a:lnTo>
                <a:lnTo>
                  <a:pt x="35" y="30"/>
                </a:lnTo>
                <a:lnTo>
                  <a:pt x="35" y="38"/>
                </a:lnTo>
                <a:close/>
                <a:moveTo>
                  <a:pt x="35" y="84"/>
                </a:moveTo>
                <a:lnTo>
                  <a:pt x="35" y="84"/>
                </a:lnTo>
                <a:lnTo>
                  <a:pt x="33" y="76"/>
                </a:lnTo>
                <a:lnTo>
                  <a:pt x="31" y="68"/>
                </a:lnTo>
                <a:lnTo>
                  <a:pt x="31" y="68"/>
                </a:lnTo>
                <a:lnTo>
                  <a:pt x="33" y="59"/>
                </a:lnTo>
                <a:lnTo>
                  <a:pt x="35" y="51"/>
                </a:lnTo>
                <a:lnTo>
                  <a:pt x="35" y="84"/>
                </a:lnTo>
                <a:lnTo>
                  <a:pt x="35" y="84"/>
                </a:lnTo>
                <a:close/>
                <a:moveTo>
                  <a:pt x="35" y="30"/>
                </a:moveTo>
                <a:lnTo>
                  <a:pt x="35" y="38"/>
                </a:lnTo>
                <a:lnTo>
                  <a:pt x="35" y="38"/>
                </a:lnTo>
                <a:lnTo>
                  <a:pt x="33" y="36"/>
                </a:lnTo>
                <a:lnTo>
                  <a:pt x="33" y="36"/>
                </a:lnTo>
                <a:lnTo>
                  <a:pt x="21" y="24"/>
                </a:lnTo>
                <a:lnTo>
                  <a:pt x="21" y="24"/>
                </a:lnTo>
                <a:lnTo>
                  <a:pt x="19" y="23"/>
                </a:lnTo>
                <a:lnTo>
                  <a:pt x="21" y="20"/>
                </a:lnTo>
                <a:lnTo>
                  <a:pt x="21" y="20"/>
                </a:lnTo>
                <a:lnTo>
                  <a:pt x="23" y="19"/>
                </a:lnTo>
                <a:lnTo>
                  <a:pt x="26" y="20"/>
                </a:lnTo>
                <a:lnTo>
                  <a:pt x="35" y="30"/>
                </a:lnTo>
                <a:lnTo>
                  <a:pt x="35" y="30"/>
                </a:lnTo>
                <a:close/>
                <a:moveTo>
                  <a:pt x="35" y="99"/>
                </a:moveTo>
                <a:lnTo>
                  <a:pt x="35" y="107"/>
                </a:lnTo>
                <a:lnTo>
                  <a:pt x="26" y="116"/>
                </a:lnTo>
                <a:lnTo>
                  <a:pt x="26" y="116"/>
                </a:lnTo>
                <a:lnTo>
                  <a:pt x="23" y="118"/>
                </a:lnTo>
                <a:lnTo>
                  <a:pt x="21" y="116"/>
                </a:lnTo>
                <a:lnTo>
                  <a:pt x="21" y="116"/>
                </a:lnTo>
                <a:lnTo>
                  <a:pt x="19" y="114"/>
                </a:lnTo>
                <a:lnTo>
                  <a:pt x="21" y="111"/>
                </a:lnTo>
                <a:lnTo>
                  <a:pt x="33" y="99"/>
                </a:lnTo>
                <a:lnTo>
                  <a:pt x="33" y="99"/>
                </a:lnTo>
                <a:lnTo>
                  <a:pt x="33" y="99"/>
                </a:lnTo>
                <a:lnTo>
                  <a:pt x="35" y="99"/>
                </a:lnTo>
                <a:lnTo>
                  <a:pt x="35" y="99"/>
                </a:lnTo>
                <a:close/>
                <a:moveTo>
                  <a:pt x="4" y="65"/>
                </a:moveTo>
                <a:lnTo>
                  <a:pt x="4" y="65"/>
                </a:lnTo>
                <a:lnTo>
                  <a:pt x="21" y="65"/>
                </a:lnTo>
                <a:lnTo>
                  <a:pt x="21" y="65"/>
                </a:lnTo>
                <a:lnTo>
                  <a:pt x="23" y="65"/>
                </a:lnTo>
                <a:lnTo>
                  <a:pt x="25" y="68"/>
                </a:lnTo>
                <a:lnTo>
                  <a:pt x="25" y="68"/>
                </a:lnTo>
                <a:lnTo>
                  <a:pt x="23" y="70"/>
                </a:lnTo>
                <a:lnTo>
                  <a:pt x="21" y="72"/>
                </a:lnTo>
                <a:lnTo>
                  <a:pt x="4" y="72"/>
                </a:lnTo>
                <a:lnTo>
                  <a:pt x="4" y="72"/>
                </a:lnTo>
                <a:lnTo>
                  <a:pt x="2" y="70"/>
                </a:lnTo>
                <a:lnTo>
                  <a:pt x="0" y="68"/>
                </a:lnTo>
                <a:lnTo>
                  <a:pt x="0" y="68"/>
                </a:lnTo>
                <a:lnTo>
                  <a:pt x="2" y="65"/>
                </a:lnTo>
                <a:lnTo>
                  <a:pt x="4" y="65"/>
                </a:lnTo>
                <a:lnTo>
                  <a:pt x="4" y="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20" name="组合 314"/>
          <p:cNvGrpSpPr/>
          <p:nvPr/>
        </p:nvGrpSpPr>
        <p:grpSpPr>
          <a:xfrm>
            <a:off x="1335784" y="2492132"/>
            <a:ext cx="88778" cy="141509"/>
            <a:chOff x="2679701" y="2924175"/>
            <a:chExt cx="160337" cy="255588"/>
          </a:xfrm>
          <a:solidFill>
            <a:schemeClr val="accent1"/>
          </a:solidFill>
        </p:grpSpPr>
        <p:sp>
          <p:nvSpPr>
            <p:cNvPr id="316" name="Freeform 190"/>
            <p:cNvSpPr/>
            <p:nvPr/>
          </p:nvSpPr>
          <p:spPr bwMode="auto">
            <a:xfrm>
              <a:off x="2770188" y="3103563"/>
              <a:ext cx="57150" cy="57150"/>
            </a:xfrm>
            <a:custGeom>
              <a:avLst/>
              <a:gdLst>
                <a:gd name="T0" fmla="*/ 0 w 36"/>
                <a:gd name="T1" fmla="*/ 22 h 36"/>
                <a:gd name="T2" fmla="*/ 0 w 36"/>
                <a:gd name="T3" fmla="*/ 22 h 36"/>
                <a:gd name="T4" fmla="*/ 2 w 36"/>
                <a:gd name="T5" fmla="*/ 27 h 36"/>
                <a:gd name="T6" fmla="*/ 8 w 36"/>
                <a:gd name="T7" fmla="*/ 33 h 36"/>
                <a:gd name="T8" fmla="*/ 13 w 36"/>
                <a:gd name="T9" fmla="*/ 36 h 36"/>
                <a:gd name="T10" fmla="*/ 21 w 36"/>
                <a:gd name="T11" fmla="*/ 36 h 36"/>
                <a:gd name="T12" fmla="*/ 21 w 36"/>
                <a:gd name="T13" fmla="*/ 36 h 36"/>
                <a:gd name="T14" fmla="*/ 28 w 36"/>
                <a:gd name="T15" fmla="*/ 33 h 36"/>
                <a:gd name="T16" fmla="*/ 32 w 36"/>
                <a:gd name="T17" fmla="*/ 29 h 36"/>
                <a:gd name="T18" fmla="*/ 35 w 36"/>
                <a:gd name="T19" fmla="*/ 22 h 36"/>
                <a:gd name="T20" fmla="*/ 36 w 36"/>
                <a:gd name="T21" fmla="*/ 15 h 36"/>
                <a:gd name="T22" fmla="*/ 36 w 36"/>
                <a:gd name="T23" fmla="*/ 15 h 36"/>
                <a:gd name="T24" fmla="*/ 33 w 36"/>
                <a:gd name="T25" fmla="*/ 8 h 36"/>
                <a:gd name="T26" fmla="*/ 28 w 36"/>
                <a:gd name="T27" fmla="*/ 3 h 36"/>
                <a:gd name="T28" fmla="*/ 21 w 36"/>
                <a:gd name="T29" fmla="*/ 0 h 36"/>
                <a:gd name="T30" fmla="*/ 14 w 36"/>
                <a:gd name="T31" fmla="*/ 0 h 36"/>
                <a:gd name="T32" fmla="*/ 14 w 36"/>
                <a:gd name="T33" fmla="*/ 0 h 36"/>
                <a:gd name="T34" fmla="*/ 8 w 36"/>
                <a:gd name="T35" fmla="*/ 3 h 36"/>
                <a:gd name="T36" fmla="*/ 4 w 36"/>
                <a:gd name="T37" fmla="*/ 8 h 36"/>
                <a:gd name="T38" fmla="*/ 1 w 36"/>
                <a:gd name="T39" fmla="*/ 14 h 36"/>
                <a:gd name="T40" fmla="*/ 0 w 36"/>
                <a:gd name="T41" fmla="*/ 22 h 36"/>
                <a:gd name="T42" fmla="*/ 0 w 36"/>
                <a:gd name="T43"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0" y="22"/>
                  </a:moveTo>
                  <a:lnTo>
                    <a:pt x="0" y="22"/>
                  </a:lnTo>
                  <a:lnTo>
                    <a:pt x="2" y="27"/>
                  </a:lnTo>
                  <a:lnTo>
                    <a:pt x="8" y="33"/>
                  </a:lnTo>
                  <a:lnTo>
                    <a:pt x="13" y="36"/>
                  </a:lnTo>
                  <a:lnTo>
                    <a:pt x="21" y="36"/>
                  </a:lnTo>
                  <a:lnTo>
                    <a:pt x="21" y="36"/>
                  </a:lnTo>
                  <a:lnTo>
                    <a:pt x="28" y="33"/>
                  </a:lnTo>
                  <a:lnTo>
                    <a:pt x="32" y="29"/>
                  </a:lnTo>
                  <a:lnTo>
                    <a:pt x="35" y="22"/>
                  </a:lnTo>
                  <a:lnTo>
                    <a:pt x="36" y="15"/>
                  </a:lnTo>
                  <a:lnTo>
                    <a:pt x="36" y="15"/>
                  </a:lnTo>
                  <a:lnTo>
                    <a:pt x="33" y="8"/>
                  </a:lnTo>
                  <a:lnTo>
                    <a:pt x="28" y="3"/>
                  </a:lnTo>
                  <a:lnTo>
                    <a:pt x="21" y="0"/>
                  </a:lnTo>
                  <a:lnTo>
                    <a:pt x="14" y="0"/>
                  </a:lnTo>
                  <a:lnTo>
                    <a:pt x="14" y="0"/>
                  </a:lnTo>
                  <a:lnTo>
                    <a:pt x="8" y="3"/>
                  </a:lnTo>
                  <a:lnTo>
                    <a:pt x="4" y="8"/>
                  </a:lnTo>
                  <a:lnTo>
                    <a:pt x="1" y="14"/>
                  </a:lnTo>
                  <a:lnTo>
                    <a:pt x="0" y="22"/>
                  </a:lnTo>
                  <a:lnTo>
                    <a:pt x="0" y="2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7" name="Freeform 191"/>
            <p:cNvSpPr/>
            <p:nvPr/>
          </p:nvSpPr>
          <p:spPr bwMode="auto">
            <a:xfrm>
              <a:off x="2786063" y="2924175"/>
              <a:ext cx="53975" cy="192088"/>
            </a:xfrm>
            <a:custGeom>
              <a:avLst/>
              <a:gdLst>
                <a:gd name="T0" fmla="*/ 0 w 34"/>
                <a:gd name="T1" fmla="*/ 121 h 121"/>
                <a:gd name="T2" fmla="*/ 0 w 34"/>
                <a:gd name="T3" fmla="*/ 121 h 121"/>
                <a:gd name="T4" fmla="*/ 21 w 34"/>
                <a:gd name="T5" fmla="*/ 17 h 121"/>
                <a:gd name="T6" fmla="*/ 21 w 34"/>
                <a:gd name="T7" fmla="*/ 17 h 121"/>
                <a:gd name="T8" fmla="*/ 27 w 34"/>
                <a:gd name="T9" fmla="*/ 9 h 121"/>
                <a:gd name="T10" fmla="*/ 31 w 34"/>
                <a:gd name="T11" fmla="*/ 2 h 121"/>
                <a:gd name="T12" fmla="*/ 34 w 34"/>
                <a:gd name="T13" fmla="*/ 0 h 121"/>
                <a:gd name="T14" fmla="*/ 34 w 34"/>
                <a:gd name="T15" fmla="*/ 0 h 121"/>
                <a:gd name="T16" fmla="*/ 31 w 34"/>
                <a:gd name="T17" fmla="*/ 19 h 121"/>
                <a:gd name="T18" fmla="*/ 25 w 34"/>
                <a:gd name="T19" fmla="*/ 61 h 121"/>
                <a:gd name="T20" fmla="*/ 14 w 34"/>
                <a:gd name="T21" fmla="*/ 121 h 121"/>
                <a:gd name="T22" fmla="*/ 0 w 34"/>
                <a:gd name="T23"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21">
                  <a:moveTo>
                    <a:pt x="0" y="121"/>
                  </a:moveTo>
                  <a:lnTo>
                    <a:pt x="0" y="121"/>
                  </a:lnTo>
                  <a:lnTo>
                    <a:pt x="21" y="17"/>
                  </a:lnTo>
                  <a:lnTo>
                    <a:pt x="21" y="17"/>
                  </a:lnTo>
                  <a:lnTo>
                    <a:pt x="27" y="9"/>
                  </a:lnTo>
                  <a:lnTo>
                    <a:pt x="31" y="2"/>
                  </a:lnTo>
                  <a:lnTo>
                    <a:pt x="34" y="0"/>
                  </a:lnTo>
                  <a:lnTo>
                    <a:pt x="34" y="0"/>
                  </a:lnTo>
                  <a:lnTo>
                    <a:pt x="31" y="19"/>
                  </a:lnTo>
                  <a:lnTo>
                    <a:pt x="25" y="61"/>
                  </a:lnTo>
                  <a:lnTo>
                    <a:pt x="14" y="121"/>
                  </a:lnTo>
                  <a:lnTo>
                    <a:pt x="0" y="12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8" name="Freeform 192"/>
            <p:cNvSpPr/>
            <p:nvPr/>
          </p:nvSpPr>
          <p:spPr bwMode="auto">
            <a:xfrm>
              <a:off x="2679701" y="2954338"/>
              <a:ext cx="123825" cy="166688"/>
            </a:xfrm>
            <a:custGeom>
              <a:avLst/>
              <a:gdLst>
                <a:gd name="T0" fmla="*/ 77 w 78"/>
                <a:gd name="T1" fmla="*/ 98 h 105"/>
                <a:gd name="T2" fmla="*/ 19 w 78"/>
                <a:gd name="T3" fmla="*/ 13 h 105"/>
                <a:gd name="T4" fmla="*/ 0 w 78"/>
                <a:gd name="T5" fmla="*/ 0 h 105"/>
                <a:gd name="T6" fmla="*/ 8 w 78"/>
                <a:gd name="T7" fmla="*/ 20 h 105"/>
                <a:gd name="T8" fmla="*/ 66 w 78"/>
                <a:gd name="T9" fmla="*/ 105 h 105"/>
                <a:gd name="T10" fmla="*/ 78 w 78"/>
                <a:gd name="T11" fmla="*/ 98 h 105"/>
                <a:gd name="T12" fmla="*/ 77 w 78"/>
                <a:gd name="T13" fmla="*/ 98 h 105"/>
              </a:gdLst>
              <a:ahLst/>
              <a:cxnLst>
                <a:cxn ang="0">
                  <a:pos x="T0" y="T1"/>
                </a:cxn>
                <a:cxn ang="0">
                  <a:pos x="T2" y="T3"/>
                </a:cxn>
                <a:cxn ang="0">
                  <a:pos x="T4" y="T5"/>
                </a:cxn>
                <a:cxn ang="0">
                  <a:pos x="T6" y="T7"/>
                </a:cxn>
                <a:cxn ang="0">
                  <a:pos x="T8" y="T9"/>
                </a:cxn>
                <a:cxn ang="0">
                  <a:pos x="T10" y="T11"/>
                </a:cxn>
                <a:cxn ang="0">
                  <a:pos x="T12" y="T13"/>
                </a:cxn>
              </a:cxnLst>
              <a:rect l="0" t="0" r="r" b="b"/>
              <a:pathLst>
                <a:path w="78" h="105">
                  <a:moveTo>
                    <a:pt x="77" y="98"/>
                  </a:moveTo>
                  <a:lnTo>
                    <a:pt x="19" y="13"/>
                  </a:lnTo>
                  <a:lnTo>
                    <a:pt x="0" y="0"/>
                  </a:lnTo>
                  <a:lnTo>
                    <a:pt x="8" y="20"/>
                  </a:lnTo>
                  <a:lnTo>
                    <a:pt x="66" y="105"/>
                  </a:lnTo>
                  <a:lnTo>
                    <a:pt x="78" y="98"/>
                  </a:lnTo>
                  <a:lnTo>
                    <a:pt x="77" y="9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9" name="Freeform 193"/>
            <p:cNvSpPr/>
            <p:nvPr/>
          </p:nvSpPr>
          <p:spPr bwMode="auto">
            <a:xfrm>
              <a:off x="2798763" y="3149600"/>
              <a:ext cx="14288" cy="30163"/>
            </a:xfrm>
            <a:custGeom>
              <a:avLst/>
              <a:gdLst>
                <a:gd name="T0" fmla="*/ 7 w 9"/>
                <a:gd name="T1" fmla="*/ 2 h 19"/>
                <a:gd name="T2" fmla="*/ 7 w 9"/>
                <a:gd name="T3" fmla="*/ 2 h 19"/>
                <a:gd name="T4" fmla="*/ 6 w 9"/>
                <a:gd name="T5" fmla="*/ 0 h 19"/>
                <a:gd name="T6" fmla="*/ 3 w 9"/>
                <a:gd name="T7" fmla="*/ 0 h 19"/>
                <a:gd name="T8" fmla="*/ 3 w 9"/>
                <a:gd name="T9" fmla="*/ 0 h 19"/>
                <a:gd name="T10" fmla="*/ 0 w 9"/>
                <a:gd name="T11" fmla="*/ 1 h 19"/>
                <a:gd name="T12" fmla="*/ 0 w 9"/>
                <a:gd name="T13" fmla="*/ 4 h 19"/>
                <a:gd name="T14" fmla="*/ 3 w 9"/>
                <a:gd name="T15" fmla="*/ 16 h 19"/>
                <a:gd name="T16" fmla="*/ 3 w 9"/>
                <a:gd name="T17" fmla="*/ 16 h 19"/>
                <a:gd name="T18" fmla="*/ 3 w 9"/>
                <a:gd name="T19" fmla="*/ 19 h 19"/>
                <a:gd name="T20" fmla="*/ 6 w 9"/>
                <a:gd name="T21" fmla="*/ 19 h 19"/>
                <a:gd name="T22" fmla="*/ 6 w 9"/>
                <a:gd name="T23" fmla="*/ 19 h 19"/>
                <a:gd name="T24" fmla="*/ 9 w 9"/>
                <a:gd name="T25" fmla="*/ 17 h 19"/>
                <a:gd name="T26" fmla="*/ 9 w 9"/>
                <a:gd name="T27" fmla="*/ 15 h 19"/>
                <a:gd name="T28" fmla="*/ 7 w 9"/>
                <a:gd name="T2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9">
                  <a:moveTo>
                    <a:pt x="7" y="2"/>
                  </a:moveTo>
                  <a:lnTo>
                    <a:pt x="7" y="2"/>
                  </a:lnTo>
                  <a:lnTo>
                    <a:pt x="6" y="0"/>
                  </a:lnTo>
                  <a:lnTo>
                    <a:pt x="3" y="0"/>
                  </a:lnTo>
                  <a:lnTo>
                    <a:pt x="3" y="0"/>
                  </a:lnTo>
                  <a:lnTo>
                    <a:pt x="0" y="1"/>
                  </a:lnTo>
                  <a:lnTo>
                    <a:pt x="0" y="4"/>
                  </a:lnTo>
                  <a:lnTo>
                    <a:pt x="3" y="16"/>
                  </a:lnTo>
                  <a:lnTo>
                    <a:pt x="3" y="16"/>
                  </a:lnTo>
                  <a:lnTo>
                    <a:pt x="3" y="19"/>
                  </a:lnTo>
                  <a:lnTo>
                    <a:pt x="6" y="19"/>
                  </a:lnTo>
                  <a:lnTo>
                    <a:pt x="6" y="19"/>
                  </a:lnTo>
                  <a:lnTo>
                    <a:pt x="9" y="17"/>
                  </a:lnTo>
                  <a:lnTo>
                    <a:pt x="9" y="15"/>
                  </a:lnTo>
                  <a:lnTo>
                    <a:pt x="7" y="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20" name="Freeform 194"/>
          <p:cNvSpPr>
            <a:spLocks noEditPoints="1"/>
          </p:cNvSpPr>
          <p:nvPr/>
        </p:nvSpPr>
        <p:spPr bwMode="auto">
          <a:xfrm>
            <a:off x="1326116" y="1767013"/>
            <a:ext cx="120421" cy="130962"/>
          </a:xfrm>
          <a:custGeom>
            <a:avLst/>
            <a:gdLst>
              <a:gd name="T0" fmla="*/ 105 w 137"/>
              <a:gd name="T1" fmla="*/ 69 h 149"/>
              <a:gd name="T2" fmla="*/ 103 w 137"/>
              <a:gd name="T3" fmla="*/ 51 h 149"/>
              <a:gd name="T4" fmla="*/ 103 w 137"/>
              <a:gd name="T5" fmla="*/ 99 h 149"/>
              <a:gd name="T6" fmla="*/ 116 w 137"/>
              <a:gd name="T7" fmla="*/ 112 h 149"/>
              <a:gd name="T8" fmla="*/ 114 w 137"/>
              <a:gd name="T9" fmla="*/ 118 h 149"/>
              <a:gd name="T10" fmla="*/ 103 w 137"/>
              <a:gd name="T11" fmla="*/ 38 h 149"/>
              <a:gd name="T12" fmla="*/ 114 w 137"/>
              <a:gd name="T13" fmla="*/ 19 h 149"/>
              <a:gd name="T14" fmla="*/ 116 w 137"/>
              <a:gd name="T15" fmla="*/ 26 h 149"/>
              <a:gd name="T16" fmla="*/ 103 w 137"/>
              <a:gd name="T17" fmla="*/ 38 h 149"/>
              <a:gd name="T18" fmla="*/ 112 w 137"/>
              <a:gd name="T19" fmla="*/ 69 h 149"/>
              <a:gd name="T20" fmla="*/ 133 w 137"/>
              <a:gd name="T21" fmla="*/ 65 h 149"/>
              <a:gd name="T22" fmla="*/ 135 w 137"/>
              <a:gd name="T23" fmla="*/ 72 h 149"/>
              <a:gd name="T24" fmla="*/ 114 w 137"/>
              <a:gd name="T25" fmla="*/ 72 h 149"/>
              <a:gd name="T26" fmla="*/ 69 w 137"/>
              <a:gd name="T27" fmla="*/ 31 h 149"/>
              <a:gd name="T28" fmla="*/ 103 w 137"/>
              <a:gd name="T29" fmla="*/ 51 h 149"/>
              <a:gd name="T30" fmla="*/ 89 w 137"/>
              <a:gd name="T31" fmla="*/ 100 h 149"/>
              <a:gd name="T32" fmla="*/ 84 w 137"/>
              <a:gd name="T33" fmla="*/ 144 h 149"/>
              <a:gd name="T34" fmla="*/ 69 w 137"/>
              <a:gd name="T35" fmla="*/ 115 h 149"/>
              <a:gd name="T36" fmla="*/ 81 w 137"/>
              <a:gd name="T37" fmla="*/ 96 h 149"/>
              <a:gd name="T38" fmla="*/ 95 w 137"/>
              <a:gd name="T39" fmla="*/ 84 h 149"/>
              <a:gd name="T40" fmla="*/ 97 w 137"/>
              <a:gd name="T41" fmla="*/ 62 h 149"/>
              <a:gd name="T42" fmla="*/ 89 w 137"/>
              <a:gd name="T43" fmla="*/ 47 h 149"/>
              <a:gd name="T44" fmla="*/ 69 w 137"/>
              <a:gd name="T45" fmla="*/ 39 h 149"/>
              <a:gd name="T46" fmla="*/ 100 w 137"/>
              <a:gd name="T47" fmla="*/ 33 h 149"/>
              <a:gd name="T48" fmla="*/ 100 w 137"/>
              <a:gd name="T49" fmla="*/ 38 h 149"/>
              <a:gd name="T50" fmla="*/ 103 w 137"/>
              <a:gd name="T51" fmla="*/ 99 h 149"/>
              <a:gd name="T52" fmla="*/ 99 w 137"/>
              <a:gd name="T53" fmla="*/ 103 h 149"/>
              <a:gd name="T54" fmla="*/ 103 w 137"/>
              <a:gd name="T55" fmla="*/ 99 h 149"/>
              <a:gd name="T56" fmla="*/ 70 w 137"/>
              <a:gd name="T57" fmla="*/ 1 h 149"/>
              <a:gd name="T58" fmla="*/ 70 w 137"/>
              <a:gd name="T59" fmla="*/ 23 h 149"/>
              <a:gd name="T60" fmla="*/ 66 w 137"/>
              <a:gd name="T61" fmla="*/ 149 h 149"/>
              <a:gd name="T62" fmla="*/ 49 w 137"/>
              <a:gd name="T63" fmla="*/ 137 h 149"/>
              <a:gd name="T64" fmla="*/ 39 w 137"/>
              <a:gd name="T65" fmla="*/ 93 h 149"/>
              <a:gd name="T66" fmla="*/ 40 w 137"/>
              <a:gd name="T67" fmla="*/ 43 h 149"/>
              <a:gd name="T68" fmla="*/ 69 w 137"/>
              <a:gd name="T69" fmla="*/ 31 h 149"/>
              <a:gd name="T70" fmla="*/ 57 w 137"/>
              <a:gd name="T71" fmla="*/ 41 h 149"/>
              <a:gd name="T72" fmla="*/ 43 w 137"/>
              <a:gd name="T73" fmla="*/ 51 h 149"/>
              <a:gd name="T74" fmla="*/ 38 w 137"/>
              <a:gd name="T75" fmla="*/ 69 h 149"/>
              <a:gd name="T76" fmla="*/ 53 w 137"/>
              <a:gd name="T77" fmla="*/ 95 h 149"/>
              <a:gd name="T78" fmla="*/ 55 w 137"/>
              <a:gd name="T79" fmla="*/ 98 h 149"/>
              <a:gd name="T80" fmla="*/ 69 w 137"/>
              <a:gd name="T81" fmla="*/ 149 h 149"/>
              <a:gd name="T82" fmla="*/ 68 w 137"/>
              <a:gd name="T83" fmla="*/ 24 h 149"/>
              <a:gd name="T84" fmla="*/ 65 w 137"/>
              <a:gd name="T85" fmla="*/ 4 h 149"/>
              <a:gd name="T86" fmla="*/ 69 w 137"/>
              <a:gd name="T87" fmla="*/ 0 h 149"/>
              <a:gd name="T88" fmla="*/ 36 w 137"/>
              <a:gd name="T89" fmla="*/ 106 h 149"/>
              <a:gd name="T90" fmla="*/ 34 w 137"/>
              <a:gd name="T91" fmla="*/ 99 h 149"/>
              <a:gd name="T92" fmla="*/ 34 w 137"/>
              <a:gd name="T93" fmla="*/ 38 h 149"/>
              <a:gd name="T94" fmla="*/ 36 w 137"/>
              <a:gd name="T95" fmla="*/ 33 h 149"/>
              <a:gd name="T96" fmla="*/ 34 w 137"/>
              <a:gd name="T97" fmla="*/ 85 h 149"/>
              <a:gd name="T98" fmla="*/ 31 w 137"/>
              <a:gd name="T99" fmla="*/ 61 h 149"/>
              <a:gd name="T100" fmla="*/ 34 w 137"/>
              <a:gd name="T101" fmla="*/ 30 h 149"/>
              <a:gd name="T102" fmla="*/ 31 w 137"/>
              <a:gd name="T103" fmla="*/ 38 h 149"/>
              <a:gd name="T104" fmla="*/ 20 w 137"/>
              <a:gd name="T105" fmla="*/ 20 h 149"/>
              <a:gd name="T106" fmla="*/ 34 w 137"/>
              <a:gd name="T107" fmla="*/ 30 h 149"/>
              <a:gd name="T108" fmla="*/ 24 w 137"/>
              <a:gd name="T109" fmla="*/ 116 h 149"/>
              <a:gd name="T110" fmla="*/ 20 w 137"/>
              <a:gd name="T111" fmla="*/ 116 h 149"/>
              <a:gd name="T112" fmla="*/ 31 w 137"/>
              <a:gd name="T113" fmla="*/ 100 h 149"/>
              <a:gd name="T114" fmla="*/ 4 w 137"/>
              <a:gd name="T115" fmla="*/ 65 h 149"/>
              <a:gd name="T116" fmla="*/ 23 w 137"/>
              <a:gd name="T117" fmla="*/ 66 h 149"/>
              <a:gd name="T118" fmla="*/ 20 w 137"/>
              <a:gd name="T119" fmla="*/ 72 h 149"/>
              <a:gd name="T120" fmla="*/ 0 w 137"/>
              <a:gd name="T121" fmla="*/ 69 h 149"/>
              <a:gd name="T122" fmla="*/ 4 w 137"/>
              <a:gd name="T123" fmla="*/ 6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9">
                <a:moveTo>
                  <a:pt x="103" y="51"/>
                </a:moveTo>
                <a:lnTo>
                  <a:pt x="103" y="51"/>
                </a:lnTo>
                <a:lnTo>
                  <a:pt x="105" y="60"/>
                </a:lnTo>
                <a:lnTo>
                  <a:pt x="105" y="69"/>
                </a:lnTo>
                <a:lnTo>
                  <a:pt x="105" y="69"/>
                </a:lnTo>
                <a:lnTo>
                  <a:pt x="105" y="77"/>
                </a:lnTo>
                <a:lnTo>
                  <a:pt x="103" y="85"/>
                </a:lnTo>
                <a:lnTo>
                  <a:pt x="103" y="51"/>
                </a:lnTo>
                <a:lnTo>
                  <a:pt x="103" y="51"/>
                </a:lnTo>
                <a:close/>
                <a:moveTo>
                  <a:pt x="103" y="108"/>
                </a:moveTo>
                <a:lnTo>
                  <a:pt x="103" y="99"/>
                </a:lnTo>
                <a:lnTo>
                  <a:pt x="103" y="99"/>
                </a:lnTo>
                <a:lnTo>
                  <a:pt x="104" y="100"/>
                </a:lnTo>
                <a:lnTo>
                  <a:pt x="104" y="100"/>
                </a:lnTo>
                <a:lnTo>
                  <a:pt x="116" y="112"/>
                </a:lnTo>
                <a:lnTo>
                  <a:pt x="116" y="112"/>
                </a:lnTo>
                <a:lnTo>
                  <a:pt x="118" y="115"/>
                </a:lnTo>
                <a:lnTo>
                  <a:pt x="116" y="116"/>
                </a:lnTo>
                <a:lnTo>
                  <a:pt x="116" y="116"/>
                </a:lnTo>
                <a:lnTo>
                  <a:pt x="114" y="118"/>
                </a:lnTo>
                <a:lnTo>
                  <a:pt x="111" y="116"/>
                </a:lnTo>
                <a:lnTo>
                  <a:pt x="103" y="108"/>
                </a:lnTo>
                <a:lnTo>
                  <a:pt x="103" y="108"/>
                </a:lnTo>
                <a:close/>
                <a:moveTo>
                  <a:pt x="103" y="38"/>
                </a:moveTo>
                <a:lnTo>
                  <a:pt x="103" y="30"/>
                </a:lnTo>
                <a:lnTo>
                  <a:pt x="111" y="20"/>
                </a:lnTo>
                <a:lnTo>
                  <a:pt x="111" y="20"/>
                </a:lnTo>
                <a:lnTo>
                  <a:pt x="114" y="19"/>
                </a:lnTo>
                <a:lnTo>
                  <a:pt x="116" y="20"/>
                </a:lnTo>
                <a:lnTo>
                  <a:pt x="116" y="20"/>
                </a:lnTo>
                <a:lnTo>
                  <a:pt x="118" y="23"/>
                </a:lnTo>
                <a:lnTo>
                  <a:pt x="116" y="26"/>
                </a:lnTo>
                <a:lnTo>
                  <a:pt x="104" y="38"/>
                </a:lnTo>
                <a:lnTo>
                  <a:pt x="104" y="38"/>
                </a:lnTo>
                <a:lnTo>
                  <a:pt x="104" y="38"/>
                </a:lnTo>
                <a:lnTo>
                  <a:pt x="103" y="38"/>
                </a:lnTo>
                <a:lnTo>
                  <a:pt x="103" y="38"/>
                </a:lnTo>
                <a:close/>
                <a:moveTo>
                  <a:pt x="112" y="69"/>
                </a:moveTo>
                <a:lnTo>
                  <a:pt x="112" y="69"/>
                </a:lnTo>
                <a:lnTo>
                  <a:pt x="112" y="69"/>
                </a:lnTo>
                <a:lnTo>
                  <a:pt x="114" y="66"/>
                </a:lnTo>
                <a:lnTo>
                  <a:pt x="116" y="65"/>
                </a:lnTo>
                <a:lnTo>
                  <a:pt x="133" y="65"/>
                </a:lnTo>
                <a:lnTo>
                  <a:pt x="133" y="65"/>
                </a:lnTo>
                <a:lnTo>
                  <a:pt x="135" y="66"/>
                </a:lnTo>
                <a:lnTo>
                  <a:pt x="137" y="69"/>
                </a:lnTo>
                <a:lnTo>
                  <a:pt x="137" y="69"/>
                </a:lnTo>
                <a:lnTo>
                  <a:pt x="135" y="72"/>
                </a:lnTo>
                <a:lnTo>
                  <a:pt x="133" y="72"/>
                </a:lnTo>
                <a:lnTo>
                  <a:pt x="116" y="72"/>
                </a:lnTo>
                <a:lnTo>
                  <a:pt x="116" y="72"/>
                </a:lnTo>
                <a:lnTo>
                  <a:pt x="114" y="72"/>
                </a:lnTo>
                <a:lnTo>
                  <a:pt x="112" y="69"/>
                </a:lnTo>
                <a:lnTo>
                  <a:pt x="112" y="69"/>
                </a:lnTo>
                <a:close/>
                <a:moveTo>
                  <a:pt x="69" y="31"/>
                </a:moveTo>
                <a:lnTo>
                  <a:pt x="69" y="31"/>
                </a:lnTo>
                <a:lnTo>
                  <a:pt x="78" y="33"/>
                </a:lnTo>
                <a:lnTo>
                  <a:pt x="88" y="37"/>
                </a:lnTo>
                <a:lnTo>
                  <a:pt x="96" y="43"/>
                </a:lnTo>
                <a:lnTo>
                  <a:pt x="103" y="51"/>
                </a:lnTo>
                <a:lnTo>
                  <a:pt x="103" y="85"/>
                </a:lnTo>
                <a:lnTo>
                  <a:pt x="103" y="85"/>
                </a:lnTo>
                <a:lnTo>
                  <a:pt x="96" y="93"/>
                </a:lnTo>
                <a:lnTo>
                  <a:pt x="89" y="100"/>
                </a:lnTo>
                <a:lnTo>
                  <a:pt x="89" y="130"/>
                </a:lnTo>
                <a:lnTo>
                  <a:pt x="89" y="130"/>
                </a:lnTo>
                <a:lnTo>
                  <a:pt x="88" y="137"/>
                </a:lnTo>
                <a:lnTo>
                  <a:pt x="84" y="144"/>
                </a:lnTo>
                <a:lnTo>
                  <a:pt x="77" y="148"/>
                </a:lnTo>
                <a:lnTo>
                  <a:pt x="70" y="149"/>
                </a:lnTo>
                <a:lnTo>
                  <a:pt x="69" y="149"/>
                </a:lnTo>
                <a:lnTo>
                  <a:pt x="69" y="115"/>
                </a:lnTo>
                <a:lnTo>
                  <a:pt x="81" y="115"/>
                </a:lnTo>
                <a:lnTo>
                  <a:pt x="81" y="98"/>
                </a:lnTo>
                <a:lnTo>
                  <a:pt x="81" y="98"/>
                </a:lnTo>
                <a:lnTo>
                  <a:pt x="81" y="96"/>
                </a:lnTo>
                <a:lnTo>
                  <a:pt x="82" y="95"/>
                </a:lnTo>
                <a:lnTo>
                  <a:pt x="82" y="95"/>
                </a:lnTo>
                <a:lnTo>
                  <a:pt x="89" y="89"/>
                </a:lnTo>
                <a:lnTo>
                  <a:pt x="95" y="84"/>
                </a:lnTo>
                <a:lnTo>
                  <a:pt x="97" y="77"/>
                </a:lnTo>
                <a:lnTo>
                  <a:pt x="99" y="69"/>
                </a:lnTo>
                <a:lnTo>
                  <a:pt x="99" y="69"/>
                </a:lnTo>
                <a:lnTo>
                  <a:pt x="97" y="62"/>
                </a:lnTo>
                <a:lnTo>
                  <a:pt x="96" y="57"/>
                </a:lnTo>
                <a:lnTo>
                  <a:pt x="93" y="51"/>
                </a:lnTo>
                <a:lnTo>
                  <a:pt x="89" y="47"/>
                </a:lnTo>
                <a:lnTo>
                  <a:pt x="89" y="47"/>
                </a:lnTo>
                <a:lnTo>
                  <a:pt x="85" y="43"/>
                </a:lnTo>
                <a:lnTo>
                  <a:pt x="80" y="41"/>
                </a:lnTo>
                <a:lnTo>
                  <a:pt x="74" y="39"/>
                </a:lnTo>
                <a:lnTo>
                  <a:pt x="69" y="39"/>
                </a:lnTo>
                <a:lnTo>
                  <a:pt x="69" y="31"/>
                </a:lnTo>
                <a:lnTo>
                  <a:pt x="69" y="31"/>
                </a:lnTo>
                <a:close/>
                <a:moveTo>
                  <a:pt x="103" y="30"/>
                </a:moveTo>
                <a:lnTo>
                  <a:pt x="100" y="33"/>
                </a:lnTo>
                <a:lnTo>
                  <a:pt x="100" y="33"/>
                </a:lnTo>
                <a:lnTo>
                  <a:pt x="99" y="35"/>
                </a:lnTo>
                <a:lnTo>
                  <a:pt x="100" y="38"/>
                </a:lnTo>
                <a:lnTo>
                  <a:pt x="100" y="38"/>
                </a:lnTo>
                <a:lnTo>
                  <a:pt x="103" y="38"/>
                </a:lnTo>
                <a:lnTo>
                  <a:pt x="103" y="30"/>
                </a:lnTo>
                <a:lnTo>
                  <a:pt x="103" y="30"/>
                </a:lnTo>
                <a:close/>
                <a:moveTo>
                  <a:pt x="103" y="99"/>
                </a:moveTo>
                <a:lnTo>
                  <a:pt x="103" y="99"/>
                </a:lnTo>
                <a:lnTo>
                  <a:pt x="100" y="100"/>
                </a:lnTo>
                <a:lnTo>
                  <a:pt x="100" y="100"/>
                </a:lnTo>
                <a:lnTo>
                  <a:pt x="99" y="103"/>
                </a:lnTo>
                <a:lnTo>
                  <a:pt x="100" y="106"/>
                </a:lnTo>
                <a:lnTo>
                  <a:pt x="103" y="108"/>
                </a:lnTo>
                <a:lnTo>
                  <a:pt x="103" y="99"/>
                </a:lnTo>
                <a:lnTo>
                  <a:pt x="103" y="99"/>
                </a:lnTo>
                <a:close/>
                <a:moveTo>
                  <a:pt x="69" y="24"/>
                </a:moveTo>
                <a:lnTo>
                  <a:pt x="69" y="0"/>
                </a:lnTo>
                <a:lnTo>
                  <a:pt x="69" y="0"/>
                </a:lnTo>
                <a:lnTo>
                  <a:pt x="70" y="1"/>
                </a:lnTo>
                <a:lnTo>
                  <a:pt x="72" y="4"/>
                </a:lnTo>
                <a:lnTo>
                  <a:pt x="72" y="20"/>
                </a:lnTo>
                <a:lnTo>
                  <a:pt x="72" y="20"/>
                </a:lnTo>
                <a:lnTo>
                  <a:pt x="70" y="23"/>
                </a:lnTo>
                <a:lnTo>
                  <a:pt x="69" y="24"/>
                </a:lnTo>
                <a:lnTo>
                  <a:pt x="69" y="24"/>
                </a:lnTo>
                <a:close/>
                <a:moveTo>
                  <a:pt x="69" y="149"/>
                </a:moveTo>
                <a:lnTo>
                  <a:pt x="66" y="149"/>
                </a:lnTo>
                <a:lnTo>
                  <a:pt x="66" y="149"/>
                </a:lnTo>
                <a:lnTo>
                  <a:pt x="58" y="148"/>
                </a:lnTo>
                <a:lnTo>
                  <a:pt x="53" y="144"/>
                </a:lnTo>
                <a:lnTo>
                  <a:pt x="49" y="137"/>
                </a:lnTo>
                <a:lnTo>
                  <a:pt x="47" y="130"/>
                </a:lnTo>
                <a:lnTo>
                  <a:pt x="47" y="100"/>
                </a:lnTo>
                <a:lnTo>
                  <a:pt x="47" y="100"/>
                </a:lnTo>
                <a:lnTo>
                  <a:pt x="39" y="93"/>
                </a:lnTo>
                <a:lnTo>
                  <a:pt x="34" y="85"/>
                </a:lnTo>
                <a:lnTo>
                  <a:pt x="34" y="53"/>
                </a:lnTo>
                <a:lnTo>
                  <a:pt x="34" y="53"/>
                </a:lnTo>
                <a:lnTo>
                  <a:pt x="40" y="43"/>
                </a:lnTo>
                <a:lnTo>
                  <a:pt x="47" y="37"/>
                </a:lnTo>
                <a:lnTo>
                  <a:pt x="58" y="33"/>
                </a:lnTo>
                <a:lnTo>
                  <a:pt x="62" y="31"/>
                </a:lnTo>
                <a:lnTo>
                  <a:pt x="69" y="31"/>
                </a:lnTo>
                <a:lnTo>
                  <a:pt x="69" y="39"/>
                </a:lnTo>
                <a:lnTo>
                  <a:pt x="69" y="39"/>
                </a:lnTo>
                <a:lnTo>
                  <a:pt x="62" y="39"/>
                </a:lnTo>
                <a:lnTo>
                  <a:pt x="57" y="41"/>
                </a:lnTo>
                <a:lnTo>
                  <a:pt x="51" y="43"/>
                </a:lnTo>
                <a:lnTo>
                  <a:pt x="47" y="47"/>
                </a:lnTo>
                <a:lnTo>
                  <a:pt x="47" y="47"/>
                </a:lnTo>
                <a:lnTo>
                  <a:pt x="43" y="51"/>
                </a:lnTo>
                <a:lnTo>
                  <a:pt x="40" y="57"/>
                </a:lnTo>
                <a:lnTo>
                  <a:pt x="39" y="62"/>
                </a:lnTo>
                <a:lnTo>
                  <a:pt x="38" y="69"/>
                </a:lnTo>
                <a:lnTo>
                  <a:pt x="38" y="69"/>
                </a:lnTo>
                <a:lnTo>
                  <a:pt x="39" y="77"/>
                </a:lnTo>
                <a:lnTo>
                  <a:pt x="42" y="84"/>
                </a:lnTo>
                <a:lnTo>
                  <a:pt x="47" y="89"/>
                </a:lnTo>
                <a:lnTo>
                  <a:pt x="53" y="95"/>
                </a:lnTo>
                <a:lnTo>
                  <a:pt x="53" y="95"/>
                </a:lnTo>
                <a:lnTo>
                  <a:pt x="53" y="95"/>
                </a:lnTo>
                <a:lnTo>
                  <a:pt x="54" y="96"/>
                </a:lnTo>
                <a:lnTo>
                  <a:pt x="55" y="98"/>
                </a:lnTo>
                <a:lnTo>
                  <a:pt x="55" y="115"/>
                </a:lnTo>
                <a:lnTo>
                  <a:pt x="69" y="115"/>
                </a:lnTo>
                <a:lnTo>
                  <a:pt x="69" y="149"/>
                </a:lnTo>
                <a:lnTo>
                  <a:pt x="69" y="149"/>
                </a:lnTo>
                <a:close/>
                <a:moveTo>
                  <a:pt x="69" y="0"/>
                </a:moveTo>
                <a:lnTo>
                  <a:pt x="69" y="24"/>
                </a:lnTo>
                <a:lnTo>
                  <a:pt x="68" y="24"/>
                </a:lnTo>
                <a:lnTo>
                  <a:pt x="68" y="24"/>
                </a:lnTo>
                <a:lnTo>
                  <a:pt x="68" y="24"/>
                </a:lnTo>
                <a:lnTo>
                  <a:pt x="66" y="23"/>
                </a:lnTo>
                <a:lnTo>
                  <a:pt x="65" y="20"/>
                </a:lnTo>
                <a:lnTo>
                  <a:pt x="65" y="4"/>
                </a:lnTo>
                <a:lnTo>
                  <a:pt x="65" y="4"/>
                </a:lnTo>
                <a:lnTo>
                  <a:pt x="66" y="1"/>
                </a:lnTo>
                <a:lnTo>
                  <a:pt x="68" y="0"/>
                </a:lnTo>
                <a:lnTo>
                  <a:pt x="69" y="0"/>
                </a:lnTo>
                <a:lnTo>
                  <a:pt x="69" y="0"/>
                </a:lnTo>
                <a:close/>
                <a:moveTo>
                  <a:pt x="34" y="107"/>
                </a:moveTo>
                <a:lnTo>
                  <a:pt x="36" y="106"/>
                </a:lnTo>
                <a:lnTo>
                  <a:pt x="36" y="106"/>
                </a:lnTo>
                <a:lnTo>
                  <a:pt x="38" y="103"/>
                </a:lnTo>
                <a:lnTo>
                  <a:pt x="36" y="100"/>
                </a:lnTo>
                <a:lnTo>
                  <a:pt x="36" y="100"/>
                </a:lnTo>
                <a:lnTo>
                  <a:pt x="34" y="99"/>
                </a:lnTo>
                <a:lnTo>
                  <a:pt x="34" y="107"/>
                </a:lnTo>
                <a:lnTo>
                  <a:pt x="34" y="107"/>
                </a:lnTo>
                <a:close/>
                <a:moveTo>
                  <a:pt x="34" y="38"/>
                </a:moveTo>
                <a:lnTo>
                  <a:pt x="34" y="38"/>
                </a:lnTo>
                <a:lnTo>
                  <a:pt x="36" y="38"/>
                </a:lnTo>
                <a:lnTo>
                  <a:pt x="36" y="38"/>
                </a:lnTo>
                <a:lnTo>
                  <a:pt x="38" y="35"/>
                </a:lnTo>
                <a:lnTo>
                  <a:pt x="36" y="33"/>
                </a:lnTo>
                <a:lnTo>
                  <a:pt x="34" y="30"/>
                </a:lnTo>
                <a:lnTo>
                  <a:pt x="34" y="38"/>
                </a:lnTo>
                <a:close/>
                <a:moveTo>
                  <a:pt x="34" y="85"/>
                </a:moveTo>
                <a:lnTo>
                  <a:pt x="34" y="85"/>
                </a:lnTo>
                <a:lnTo>
                  <a:pt x="31" y="77"/>
                </a:lnTo>
                <a:lnTo>
                  <a:pt x="31" y="69"/>
                </a:lnTo>
                <a:lnTo>
                  <a:pt x="31" y="69"/>
                </a:lnTo>
                <a:lnTo>
                  <a:pt x="31" y="61"/>
                </a:lnTo>
                <a:lnTo>
                  <a:pt x="34" y="53"/>
                </a:lnTo>
                <a:lnTo>
                  <a:pt x="34" y="85"/>
                </a:lnTo>
                <a:lnTo>
                  <a:pt x="34" y="85"/>
                </a:lnTo>
                <a:close/>
                <a:moveTo>
                  <a:pt x="34" y="30"/>
                </a:moveTo>
                <a:lnTo>
                  <a:pt x="34" y="38"/>
                </a:lnTo>
                <a:lnTo>
                  <a:pt x="34" y="38"/>
                </a:lnTo>
                <a:lnTo>
                  <a:pt x="31" y="38"/>
                </a:lnTo>
                <a:lnTo>
                  <a:pt x="31" y="38"/>
                </a:lnTo>
                <a:lnTo>
                  <a:pt x="20" y="26"/>
                </a:lnTo>
                <a:lnTo>
                  <a:pt x="20" y="26"/>
                </a:lnTo>
                <a:lnTo>
                  <a:pt x="19" y="23"/>
                </a:lnTo>
                <a:lnTo>
                  <a:pt x="20" y="20"/>
                </a:lnTo>
                <a:lnTo>
                  <a:pt x="20" y="20"/>
                </a:lnTo>
                <a:lnTo>
                  <a:pt x="23" y="19"/>
                </a:lnTo>
                <a:lnTo>
                  <a:pt x="24" y="20"/>
                </a:lnTo>
                <a:lnTo>
                  <a:pt x="34" y="30"/>
                </a:lnTo>
                <a:lnTo>
                  <a:pt x="34" y="30"/>
                </a:lnTo>
                <a:close/>
                <a:moveTo>
                  <a:pt x="34" y="99"/>
                </a:moveTo>
                <a:lnTo>
                  <a:pt x="34" y="107"/>
                </a:lnTo>
                <a:lnTo>
                  <a:pt x="24" y="116"/>
                </a:lnTo>
                <a:lnTo>
                  <a:pt x="24" y="116"/>
                </a:lnTo>
                <a:lnTo>
                  <a:pt x="23" y="118"/>
                </a:lnTo>
                <a:lnTo>
                  <a:pt x="20" y="116"/>
                </a:lnTo>
                <a:lnTo>
                  <a:pt x="20" y="116"/>
                </a:lnTo>
                <a:lnTo>
                  <a:pt x="19" y="115"/>
                </a:lnTo>
                <a:lnTo>
                  <a:pt x="20" y="112"/>
                </a:lnTo>
                <a:lnTo>
                  <a:pt x="31" y="100"/>
                </a:lnTo>
                <a:lnTo>
                  <a:pt x="31" y="100"/>
                </a:lnTo>
                <a:lnTo>
                  <a:pt x="31" y="100"/>
                </a:lnTo>
                <a:lnTo>
                  <a:pt x="34" y="99"/>
                </a:lnTo>
                <a:lnTo>
                  <a:pt x="34" y="99"/>
                </a:lnTo>
                <a:close/>
                <a:moveTo>
                  <a:pt x="4" y="65"/>
                </a:moveTo>
                <a:lnTo>
                  <a:pt x="4" y="65"/>
                </a:lnTo>
                <a:lnTo>
                  <a:pt x="20" y="65"/>
                </a:lnTo>
                <a:lnTo>
                  <a:pt x="20" y="65"/>
                </a:lnTo>
                <a:lnTo>
                  <a:pt x="23" y="66"/>
                </a:lnTo>
                <a:lnTo>
                  <a:pt x="24" y="69"/>
                </a:lnTo>
                <a:lnTo>
                  <a:pt x="24" y="69"/>
                </a:lnTo>
                <a:lnTo>
                  <a:pt x="23" y="72"/>
                </a:lnTo>
                <a:lnTo>
                  <a:pt x="20" y="72"/>
                </a:lnTo>
                <a:lnTo>
                  <a:pt x="4" y="72"/>
                </a:lnTo>
                <a:lnTo>
                  <a:pt x="4" y="72"/>
                </a:lnTo>
                <a:lnTo>
                  <a:pt x="1" y="72"/>
                </a:lnTo>
                <a:lnTo>
                  <a:pt x="0" y="69"/>
                </a:lnTo>
                <a:lnTo>
                  <a:pt x="0" y="69"/>
                </a:lnTo>
                <a:lnTo>
                  <a:pt x="1" y="66"/>
                </a:lnTo>
                <a:lnTo>
                  <a:pt x="4" y="65"/>
                </a:lnTo>
                <a:lnTo>
                  <a:pt x="4" y="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21" name="矩形 320"/>
          <p:cNvSpPr/>
          <p:nvPr/>
        </p:nvSpPr>
        <p:spPr>
          <a:xfrm>
            <a:off x="2916555" y="1713865"/>
            <a:ext cx="2843530" cy="553085"/>
          </a:xfrm>
          <a:prstGeom prst="rect">
            <a:avLst/>
          </a:prstGeom>
        </p:spPr>
        <p:txBody>
          <a:bodyPr wrap="square" lIns="91453" tIns="45726" rIns="91453" bIns="45726">
            <a:spAutoFit/>
          </a:bodyPr>
          <a:lstStyle/>
          <a:p>
            <a:pPr>
              <a:lnSpc>
                <a:spcPct val="150000"/>
              </a:lnSpc>
            </a:pPr>
            <a:r>
              <a:rPr lang="zh-CN" altLang="en-US" sz="2000" b="1" dirty="0">
                <a:solidFill>
                  <a:schemeClr val="accent1"/>
                </a:solidFill>
                <a:latin typeface="楷体" panose="02010609060101010101" pitchFamily="2" charset="-122"/>
                <a:ea typeface="楷体" panose="02010609060101010101" pitchFamily="2" charset="-122"/>
              </a:rPr>
              <a:t>（一）劳动力供给因素</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323" name="矩形 322"/>
          <p:cNvSpPr/>
          <p:nvPr/>
        </p:nvSpPr>
        <p:spPr>
          <a:xfrm>
            <a:off x="2844800" y="3004185"/>
            <a:ext cx="2879090" cy="553085"/>
          </a:xfrm>
          <a:prstGeom prst="rect">
            <a:avLst/>
          </a:prstGeom>
        </p:spPr>
        <p:txBody>
          <a:bodyPr wrap="square" lIns="91453" tIns="45726" rIns="91453" bIns="45726">
            <a:spAutoFit/>
          </a:bodyPr>
          <a:lstStyle/>
          <a:p>
            <a:pPr>
              <a:lnSpc>
                <a:spcPct val="150000"/>
              </a:lnSpc>
            </a:pPr>
            <a:r>
              <a:rPr lang="zh-CN" altLang="en-US" sz="2000" b="1" dirty="0">
                <a:solidFill>
                  <a:schemeClr val="accent4"/>
                </a:solidFill>
                <a:latin typeface="楷体" panose="02010609060101010101" pitchFamily="2" charset="-122"/>
                <a:ea typeface="楷体" panose="02010609060101010101" pitchFamily="2" charset="-122"/>
              </a:rPr>
              <a:t>（三）劳动力素质因素</a:t>
            </a:r>
            <a:endParaRPr lang="zh-CN" altLang="en-US" sz="2000" b="1" dirty="0">
              <a:solidFill>
                <a:schemeClr val="accent4"/>
              </a:solidFill>
              <a:latin typeface="楷体" panose="02010609060101010101" pitchFamily="2" charset="-122"/>
              <a:ea typeface="楷体" panose="02010609060101010101" pitchFamily="2" charset="-122"/>
            </a:endParaRPr>
          </a:p>
        </p:txBody>
      </p:sp>
      <p:sp>
        <p:nvSpPr>
          <p:cNvPr id="325" name="矩形 324"/>
          <p:cNvSpPr/>
          <p:nvPr/>
        </p:nvSpPr>
        <p:spPr>
          <a:xfrm>
            <a:off x="6459220" y="1686560"/>
            <a:ext cx="2555240" cy="553085"/>
          </a:xfrm>
          <a:prstGeom prst="rect">
            <a:avLst/>
          </a:prstGeom>
        </p:spPr>
        <p:txBody>
          <a:bodyPr wrap="square" lIns="91453" tIns="45726" rIns="91453" bIns="45726">
            <a:spAutoFit/>
          </a:bodyPr>
          <a:lstStyle/>
          <a:p>
            <a:pPr>
              <a:lnSpc>
                <a:spcPct val="150000"/>
              </a:lnSpc>
            </a:pPr>
            <a:r>
              <a:rPr lang="zh-CN" altLang="en-US" sz="2000" b="1" dirty="0">
                <a:solidFill>
                  <a:schemeClr val="accent4"/>
                </a:solidFill>
                <a:latin typeface="楷体" panose="02010609060101010101" pitchFamily="2" charset="-122"/>
                <a:ea typeface="楷体" panose="02010609060101010101" pitchFamily="2" charset="-122"/>
              </a:rPr>
              <a:t>（二）产业结构因素</a:t>
            </a:r>
            <a:endParaRPr lang="zh-CN" altLang="en-US" sz="2000" b="1" dirty="0">
              <a:solidFill>
                <a:schemeClr val="accent4"/>
              </a:solidFill>
              <a:latin typeface="楷体" panose="02010609060101010101" pitchFamily="2" charset="-122"/>
              <a:ea typeface="楷体" panose="02010609060101010101" pitchFamily="2" charset="-122"/>
            </a:endParaRPr>
          </a:p>
        </p:txBody>
      </p:sp>
      <p:sp>
        <p:nvSpPr>
          <p:cNvPr id="327" name="矩形 326"/>
          <p:cNvSpPr/>
          <p:nvPr/>
        </p:nvSpPr>
        <p:spPr>
          <a:xfrm>
            <a:off x="6576695" y="3067685"/>
            <a:ext cx="2411095" cy="706755"/>
          </a:xfrm>
          <a:prstGeom prst="rect">
            <a:avLst/>
          </a:prstGeom>
        </p:spPr>
        <p:txBody>
          <a:bodyPr wrap="square" lIns="91453" tIns="45726" rIns="91453" bIns="45726">
            <a:spAutoFit/>
          </a:bodyPr>
          <a:lstStyle/>
          <a:p>
            <a:r>
              <a:rPr lang="zh-CN" altLang="en-US" sz="2000" b="1" dirty="0">
                <a:solidFill>
                  <a:schemeClr val="accent1"/>
                </a:solidFill>
                <a:latin typeface="楷体" panose="02010609060101010101" pitchFamily="2" charset="-122"/>
                <a:ea typeface="楷体" panose="02010609060101010101" pitchFamily="2" charset="-122"/>
              </a:rPr>
              <a:t>（四）劳动力供给市场因素</a:t>
            </a:r>
            <a:endParaRPr lang="zh-CN" altLang="en-US" sz="2000" b="1" dirty="0">
              <a:solidFill>
                <a:schemeClr val="accent1"/>
              </a:solidFill>
              <a:latin typeface="楷体" panose="02010609060101010101" pitchFamily="2" charset="-122"/>
              <a:ea typeface="楷体" panose="02010609060101010101" pitchFamily="2" charset="-122"/>
            </a:endParaRPr>
          </a:p>
        </p:txBody>
      </p:sp>
      <p:grpSp>
        <p:nvGrpSpPr>
          <p:cNvPr id="21" name="组合 328"/>
          <p:cNvGrpSpPr/>
          <p:nvPr/>
        </p:nvGrpSpPr>
        <p:grpSpPr>
          <a:xfrm>
            <a:off x="2578491" y="3115208"/>
            <a:ext cx="393826" cy="393803"/>
            <a:chOff x="3564033" y="3063299"/>
            <a:chExt cx="393757" cy="393757"/>
          </a:xfrm>
        </p:grpSpPr>
        <p:sp>
          <p:nvSpPr>
            <p:cNvPr id="330" name="椭圆 329"/>
            <p:cNvSpPr/>
            <p:nvPr/>
          </p:nvSpPr>
          <p:spPr>
            <a:xfrm>
              <a:off x="3564033" y="3063299"/>
              <a:ext cx="393757" cy="39375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Freeform 893"/>
            <p:cNvSpPr>
              <a:spLocks noEditPoints="1"/>
            </p:cNvSpPr>
            <p:nvPr/>
          </p:nvSpPr>
          <p:spPr bwMode="auto">
            <a:xfrm>
              <a:off x="3674786" y="3111991"/>
              <a:ext cx="172250" cy="296371"/>
            </a:xfrm>
            <a:custGeom>
              <a:avLst/>
              <a:gdLst>
                <a:gd name="T0" fmla="*/ 105 w 115"/>
                <a:gd name="T1" fmla="*/ 49 h 198"/>
                <a:gd name="T2" fmla="*/ 115 w 115"/>
                <a:gd name="T3" fmla="*/ 53 h 198"/>
                <a:gd name="T4" fmla="*/ 101 w 115"/>
                <a:gd name="T5" fmla="*/ 93 h 198"/>
                <a:gd name="T6" fmla="*/ 89 w 115"/>
                <a:gd name="T7" fmla="*/ 93 h 198"/>
                <a:gd name="T8" fmla="*/ 105 w 115"/>
                <a:gd name="T9" fmla="*/ 49 h 198"/>
                <a:gd name="T10" fmla="*/ 112 w 115"/>
                <a:gd name="T11" fmla="*/ 18 h 198"/>
                <a:gd name="T12" fmla="*/ 109 w 115"/>
                <a:gd name="T13" fmla="*/ 17 h 198"/>
                <a:gd name="T14" fmla="*/ 94 w 115"/>
                <a:gd name="T15" fmla="*/ 33 h 198"/>
                <a:gd name="T16" fmla="*/ 114 w 115"/>
                <a:gd name="T17" fmla="*/ 39 h 198"/>
                <a:gd name="T18" fmla="*/ 112 w 115"/>
                <a:gd name="T19" fmla="*/ 18 h 198"/>
                <a:gd name="T20" fmla="*/ 78 w 115"/>
                <a:gd name="T21" fmla="*/ 93 h 198"/>
                <a:gd name="T22" fmla="*/ 95 w 115"/>
                <a:gd name="T23" fmla="*/ 46 h 198"/>
                <a:gd name="T24" fmla="*/ 85 w 115"/>
                <a:gd name="T25" fmla="*/ 42 h 198"/>
                <a:gd name="T26" fmla="*/ 67 w 115"/>
                <a:gd name="T27" fmla="*/ 93 h 198"/>
                <a:gd name="T28" fmla="*/ 78 w 115"/>
                <a:gd name="T29" fmla="*/ 93 h 198"/>
                <a:gd name="T30" fmla="*/ 2 w 115"/>
                <a:gd name="T31" fmla="*/ 25 h 198"/>
                <a:gd name="T32" fmla="*/ 15 w 115"/>
                <a:gd name="T33" fmla="*/ 3 h 198"/>
                <a:gd name="T34" fmla="*/ 38 w 115"/>
                <a:gd name="T35" fmla="*/ 16 h 198"/>
                <a:gd name="T36" fmla="*/ 58 w 115"/>
                <a:gd name="T37" fmla="*/ 93 h 198"/>
                <a:gd name="T38" fmla="*/ 20 w 115"/>
                <a:gd name="T39" fmla="*/ 93 h 198"/>
                <a:gd name="T40" fmla="*/ 2 w 115"/>
                <a:gd name="T41" fmla="*/ 25 h 198"/>
                <a:gd name="T42" fmla="*/ 16 w 115"/>
                <a:gd name="T43" fmla="*/ 22 h 198"/>
                <a:gd name="T44" fmla="*/ 28 w 115"/>
                <a:gd name="T45" fmla="*/ 69 h 198"/>
                <a:gd name="T46" fmla="*/ 34 w 115"/>
                <a:gd name="T47" fmla="*/ 72 h 198"/>
                <a:gd name="T48" fmla="*/ 37 w 115"/>
                <a:gd name="T49" fmla="*/ 66 h 198"/>
                <a:gd name="T50" fmla="*/ 24 w 115"/>
                <a:gd name="T51" fmla="*/ 19 h 198"/>
                <a:gd name="T52" fmla="*/ 19 w 115"/>
                <a:gd name="T53" fmla="*/ 16 h 198"/>
                <a:gd name="T54" fmla="*/ 16 w 115"/>
                <a:gd name="T55" fmla="*/ 22 h 198"/>
                <a:gd name="T56" fmla="*/ 107 w 115"/>
                <a:gd name="T57" fmla="*/ 100 h 198"/>
                <a:gd name="T58" fmla="*/ 8 w 115"/>
                <a:gd name="T59" fmla="*/ 100 h 198"/>
                <a:gd name="T60" fmla="*/ 2 w 115"/>
                <a:gd name="T61" fmla="*/ 105 h 198"/>
                <a:gd name="T62" fmla="*/ 8 w 115"/>
                <a:gd name="T63" fmla="*/ 109 h 198"/>
                <a:gd name="T64" fmla="*/ 19 w 115"/>
                <a:gd name="T65" fmla="*/ 190 h 198"/>
                <a:gd name="T66" fmla="*/ 14 w 115"/>
                <a:gd name="T67" fmla="*/ 194 h 198"/>
                <a:gd name="T68" fmla="*/ 20 w 115"/>
                <a:gd name="T69" fmla="*/ 198 h 198"/>
                <a:gd name="T70" fmla="*/ 95 w 115"/>
                <a:gd name="T71" fmla="*/ 198 h 198"/>
                <a:gd name="T72" fmla="*/ 101 w 115"/>
                <a:gd name="T73" fmla="*/ 194 h 198"/>
                <a:gd name="T74" fmla="*/ 96 w 115"/>
                <a:gd name="T75" fmla="*/ 190 h 198"/>
                <a:gd name="T76" fmla="*/ 107 w 115"/>
                <a:gd name="T77" fmla="*/ 109 h 198"/>
                <a:gd name="T78" fmla="*/ 113 w 115"/>
                <a:gd name="T79" fmla="*/ 105 h 198"/>
                <a:gd name="T80" fmla="*/ 107 w 115"/>
                <a:gd name="T81" fmla="*/ 100 h 198"/>
                <a:gd name="T82" fmla="*/ 34 w 115"/>
                <a:gd name="T83" fmla="*/ 186 h 198"/>
                <a:gd name="T84" fmla="*/ 34 w 115"/>
                <a:gd name="T85" fmla="*/ 186 h 198"/>
                <a:gd name="T86" fmla="*/ 30 w 115"/>
                <a:gd name="T87" fmla="*/ 183 h 198"/>
                <a:gd name="T88" fmla="*/ 20 w 115"/>
                <a:gd name="T89" fmla="*/ 115 h 198"/>
                <a:gd name="T90" fmla="*/ 23 w 115"/>
                <a:gd name="T91" fmla="*/ 110 h 198"/>
                <a:gd name="T92" fmla="*/ 28 w 115"/>
                <a:gd name="T93" fmla="*/ 114 h 198"/>
                <a:gd name="T94" fmla="*/ 38 w 115"/>
                <a:gd name="T95" fmla="*/ 182 h 198"/>
                <a:gd name="T96" fmla="*/ 34 w 115"/>
                <a:gd name="T97" fmla="*/ 186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 h="198">
                  <a:moveTo>
                    <a:pt x="105" y="49"/>
                  </a:moveTo>
                  <a:cubicBezTo>
                    <a:pt x="115" y="53"/>
                    <a:pt x="115" y="53"/>
                    <a:pt x="115" y="53"/>
                  </a:cubicBezTo>
                  <a:cubicBezTo>
                    <a:pt x="101" y="93"/>
                    <a:pt x="101" y="93"/>
                    <a:pt x="101" y="93"/>
                  </a:cubicBezTo>
                  <a:cubicBezTo>
                    <a:pt x="89" y="93"/>
                    <a:pt x="89" y="93"/>
                    <a:pt x="89" y="93"/>
                  </a:cubicBezTo>
                  <a:lnTo>
                    <a:pt x="105" y="49"/>
                  </a:lnTo>
                  <a:close/>
                  <a:moveTo>
                    <a:pt x="112" y="18"/>
                  </a:moveTo>
                  <a:cubicBezTo>
                    <a:pt x="112" y="16"/>
                    <a:pt x="111" y="16"/>
                    <a:pt x="109" y="17"/>
                  </a:cubicBezTo>
                  <a:cubicBezTo>
                    <a:pt x="94" y="33"/>
                    <a:pt x="94" y="33"/>
                    <a:pt x="94" y="33"/>
                  </a:cubicBezTo>
                  <a:cubicBezTo>
                    <a:pt x="114" y="39"/>
                    <a:pt x="114" y="39"/>
                    <a:pt x="114" y="39"/>
                  </a:cubicBezTo>
                  <a:lnTo>
                    <a:pt x="112" y="18"/>
                  </a:lnTo>
                  <a:close/>
                  <a:moveTo>
                    <a:pt x="78" y="93"/>
                  </a:moveTo>
                  <a:cubicBezTo>
                    <a:pt x="95" y="46"/>
                    <a:pt x="95" y="46"/>
                    <a:pt x="95" y="46"/>
                  </a:cubicBezTo>
                  <a:cubicBezTo>
                    <a:pt x="85" y="42"/>
                    <a:pt x="85" y="42"/>
                    <a:pt x="85" y="42"/>
                  </a:cubicBezTo>
                  <a:cubicBezTo>
                    <a:pt x="67" y="93"/>
                    <a:pt x="67" y="93"/>
                    <a:pt x="67" y="93"/>
                  </a:cubicBezTo>
                  <a:lnTo>
                    <a:pt x="78" y="93"/>
                  </a:lnTo>
                  <a:close/>
                  <a:moveTo>
                    <a:pt x="2" y="25"/>
                  </a:moveTo>
                  <a:cubicBezTo>
                    <a:pt x="0" y="15"/>
                    <a:pt x="5" y="5"/>
                    <a:pt x="15" y="3"/>
                  </a:cubicBezTo>
                  <a:cubicBezTo>
                    <a:pt x="25" y="0"/>
                    <a:pt x="35" y="6"/>
                    <a:pt x="38" y="16"/>
                  </a:cubicBezTo>
                  <a:cubicBezTo>
                    <a:pt x="58" y="93"/>
                    <a:pt x="58" y="93"/>
                    <a:pt x="58" y="93"/>
                  </a:cubicBezTo>
                  <a:cubicBezTo>
                    <a:pt x="20" y="93"/>
                    <a:pt x="20" y="93"/>
                    <a:pt x="20" y="93"/>
                  </a:cubicBezTo>
                  <a:lnTo>
                    <a:pt x="2" y="25"/>
                  </a:lnTo>
                  <a:close/>
                  <a:moveTo>
                    <a:pt x="16" y="22"/>
                  </a:moveTo>
                  <a:cubicBezTo>
                    <a:pt x="28" y="69"/>
                    <a:pt x="28" y="69"/>
                    <a:pt x="28" y="69"/>
                  </a:cubicBezTo>
                  <a:cubicBezTo>
                    <a:pt x="29" y="71"/>
                    <a:pt x="31" y="72"/>
                    <a:pt x="34" y="72"/>
                  </a:cubicBezTo>
                  <a:cubicBezTo>
                    <a:pt x="36" y="71"/>
                    <a:pt x="38" y="69"/>
                    <a:pt x="37" y="66"/>
                  </a:cubicBezTo>
                  <a:cubicBezTo>
                    <a:pt x="24" y="19"/>
                    <a:pt x="24" y="19"/>
                    <a:pt x="24" y="19"/>
                  </a:cubicBezTo>
                  <a:cubicBezTo>
                    <a:pt x="24" y="17"/>
                    <a:pt x="21" y="16"/>
                    <a:pt x="19" y="16"/>
                  </a:cubicBezTo>
                  <a:cubicBezTo>
                    <a:pt x="16" y="17"/>
                    <a:pt x="15" y="19"/>
                    <a:pt x="16" y="22"/>
                  </a:cubicBezTo>
                  <a:close/>
                  <a:moveTo>
                    <a:pt x="107" y="100"/>
                  </a:moveTo>
                  <a:cubicBezTo>
                    <a:pt x="8" y="100"/>
                    <a:pt x="8" y="100"/>
                    <a:pt x="8" y="100"/>
                  </a:cubicBezTo>
                  <a:cubicBezTo>
                    <a:pt x="5" y="100"/>
                    <a:pt x="2" y="102"/>
                    <a:pt x="2" y="105"/>
                  </a:cubicBezTo>
                  <a:cubicBezTo>
                    <a:pt x="2" y="107"/>
                    <a:pt x="4" y="109"/>
                    <a:pt x="8" y="109"/>
                  </a:cubicBezTo>
                  <a:cubicBezTo>
                    <a:pt x="19" y="190"/>
                    <a:pt x="19" y="190"/>
                    <a:pt x="19" y="190"/>
                  </a:cubicBezTo>
                  <a:cubicBezTo>
                    <a:pt x="16" y="190"/>
                    <a:pt x="14" y="192"/>
                    <a:pt x="14" y="194"/>
                  </a:cubicBezTo>
                  <a:cubicBezTo>
                    <a:pt x="14" y="196"/>
                    <a:pt x="17" y="198"/>
                    <a:pt x="20" y="198"/>
                  </a:cubicBezTo>
                  <a:cubicBezTo>
                    <a:pt x="95" y="198"/>
                    <a:pt x="95" y="198"/>
                    <a:pt x="95" y="198"/>
                  </a:cubicBezTo>
                  <a:cubicBezTo>
                    <a:pt x="98" y="198"/>
                    <a:pt x="101" y="196"/>
                    <a:pt x="101" y="194"/>
                  </a:cubicBezTo>
                  <a:cubicBezTo>
                    <a:pt x="101" y="192"/>
                    <a:pt x="99" y="190"/>
                    <a:pt x="96" y="190"/>
                  </a:cubicBezTo>
                  <a:cubicBezTo>
                    <a:pt x="107" y="109"/>
                    <a:pt x="107" y="109"/>
                    <a:pt x="107" y="109"/>
                  </a:cubicBezTo>
                  <a:cubicBezTo>
                    <a:pt x="111" y="109"/>
                    <a:pt x="113" y="107"/>
                    <a:pt x="113" y="105"/>
                  </a:cubicBezTo>
                  <a:cubicBezTo>
                    <a:pt x="113" y="102"/>
                    <a:pt x="110" y="100"/>
                    <a:pt x="107" y="100"/>
                  </a:cubicBezTo>
                  <a:close/>
                  <a:moveTo>
                    <a:pt x="34" y="186"/>
                  </a:moveTo>
                  <a:cubicBezTo>
                    <a:pt x="34" y="186"/>
                    <a:pt x="34" y="186"/>
                    <a:pt x="34" y="186"/>
                  </a:cubicBezTo>
                  <a:cubicBezTo>
                    <a:pt x="32" y="186"/>
                    <a:pt x="30" y="185"/>
                    <a:pt x="30" y="183"/>
                  </a:cubicBezTo>
                  <a:cubicBezTo>
                    <a:pt x="20" y="115"/>
                    <a:pt x="20" y="115"/>
                    <a:pt x="20" y="115"/>
                  </a:cubicBezTo>
                  <a:cubicBezTo>
                    <a:pt x="19" y="112"/>
                    <a:pt x="21" y="110"/>
                    <a:pt x="23" y="110"/>
                  </a:cubicBezTo>
                  <a:cubicBezTo>
                    <a:pt x="26" y="110"/>
                    <a:pt x="28" y="111"/>
                    <a:pt x="28" y="114"/>
                  </a:cubicBezTo>
                  <a:cubicBezTo>
                    <a:pt x="38" y="182"/>
                    <a:pt x="38" y="182"/>
                    <a:pt x="38" y="182"/>
                  </a:cubicBezTo>
                  <a:cubicBezTo>
                    <a:pt x="38" y="184"/>
                    <a:pt x="37" y="186"/>
                    <a:pt x="34" y="186"/>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2" name="组合 331"/>
          <p:cNvGrpSpPr/>
          <p:nvPr/>
        </p:nvGrpSpPr>
        <p:grpSpPr>
          <a:xfrm>
            <a:off x="5940907" y="3078542"/>
            <a:ext cx="393826" cy="393803"/>
            <a:chOff x="6168219" y="3132131"/>
            <a:chExt cx="393757" cy="393757"/>
          </a:xfrm>
        </p:grpSpPr>
        <p:sp>
          <p:nvSpPr>
            <p:cNvPr id="333" name="椭圆 332"/>
            <p:cNvSpPr/>
            <p:nvPr/>
          </p:nvSpPr>
          <p:spPr>
            <a:xfrm>
              <a:off x="6168219" y="3132131"/>
              <a:ext cx="393757" cy="39375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4" name="Freeform 895"/>
            <p:cNvSpPr>
              <a:spLocks noEditPoints="1"/>
            </p:cNvSpPr>
            <p:nvPr/>
          </p:nvSpPr>
          <p:spPr bwMode="auto">
            <a:xfrm>
              <a:off x="6254526" y="3187600"/>
              <a:ext cx="221142" cy="266490"/>
            </a:xfrm>
            <a:custGeom>
              <a:avLst/>
              <a:gdLst>
                <a:gd name="T0" fmla="*/ 167 w 167"/>
                <a:gd name="T1" fmla="*/ 194 h 201"/>
                <a:gd name="T2" fmla="*/ 160 w 167"/>
                <a:gd name="T3" fmla="*/ 201 h 201"/>
                <a:gd name="T4" fmla="*/ 31 w 167"/>
                <a:gd name="T5" fmla="*/ 201 h 201"/>
                <a:gd name="T6" fmla="*/ 0 w 167"/>
                <a:gd name="T7" fmla="*/ 170 h 201"/>
                <a:gd name="T8" fmla="*/ 31 w 167"/>
                <a:gd name="T9" fmla="*/ 139 h 201"/>
                <a:gd name="T10" fmla="*/ 160 w 167"/>
                <a:gd name="T11" fmla="*/ 139 h 201"/>
                <a:gd name="T12" fmla="*/ 167 w 167"/>
                <a:gd name="T13" fmla="*/ 146 h 201"/>
                <a:gd name="T14" fmla="*/ 160 w 167"/>
                <a:gd name="T15" fmla="*/ 154 h 201"/>
                <a:gd name="T16" fmla="*/ 33 w 167"/>
                <a:gd name="T17" fmla="*/ 154 h 201"/>
                <a:gd name="T18" fmla="*/ 17 w 167"/>
                <a:gd name="T19" fmla="*/ 170 h 201"/>
                <a:gd name="T20" fmla="*/ 33 w 167"/>
                <a:gd name="T21" fmla="*/ 187 h 201"/>
                <a:gd name="T22" fmla="*/ 160 w 167"/>
                <a:gd name="T23" fmla="*/ 187 h 201"/>
                <a:gd name="T24" fmla="*/ 167 w 167"/>
                <a:gd name="T25" fmla="*/ 194 h 201"/>
                <a:gd name="T26" fmla="*/ 86 w 167"/>
                <a:gd name="T27" fmla="*/ 28 h 201"/>
                <a:gd name="T28" fmla="*/ 114 w 167"/>
                <a:gd name="T29" fmla="*/ 2 h 201"/>
                <a:gd name="T30" fmla="*/ 113 w 167"/>
                <a:gd name="T31" fmla="*/ 0 h 201"/>
                <a:gd name="T32" fmla="*/ 111 w 167"/>
                <a:gd name="T33" fmla="*/ 0 h 201"/>
                <a:gd name="T34" fmla="*/ 84 w 167"/>
                <a:gd name="T35" fmla="*/ 26 h 201"/>
                <a:gd name="T36" fmla="*/ 84 w 167"/>
                <a:gd name="T37" fmla="*/ 28 h 201"/>
                <a:gd name="T38" fmla="*/ 86 w 167"/>
                <a:gd name="T39" fmla="*/ 28 h 201"/>
                <a:gd name="T40" fmla="*/ 137 w 167"/>
                <a:gd name="T41" fmla="*/ 50 h 201"/>
                <a:gd name="T42" fmla="*/ 108 w 167"/>
                <a:gd name="T43" fmla="*/ 31 h 201"/>
                <a:gd name="T44" fmla="*/ 85 w 167"/>
                <a:gd name="T45" fmla="*/ 36 h 201"/>
                <a:gd name="T46" fmla="*/ 63 w 167"/>
                <a:gd name="T47" fmla="*/ 31 h 201"/>
                <a:gd name="T48" fmla="*/ 34 w 167"/>
                <a:gd name="T49" fmla="*/ 50 h 201"/>
                <a:gd name="T50" fmla="*/ 64 w 167"/>
                <a:gd name="T51" fmla="*/ 125 h 201"/>
                <a:gd name="T52" fmla="*/ 85 w 167"/>
                <a:gd name="T53" fmla="*/ 120 h 201"/>
                <a:gd name="T54" fmla="*/ 106 w 167"/>
                <a:gd name="T55" fmla="*/ 125 h 201"/>
                <a:gd name="T56" fmla="*/ 137 w 167"/>
                <a:gd name="T57" fmla="*/ 50 h 201"/>
                <a:gd name="T58" fmla="*/ 63 w 167"/>
                <a:gd name="T59" fmla="*/ 46 h 201"/>
                <a:gd name="T60" fmla="*/ 62 w 167"/>
                <a:gd name="T61" fmla="*/ 46 h 201"/>
                <a:gd name="T62" fmla="*/ 47 w 167"/>
                <a:gd name="T63" fmla="*/ 59 h 201"/>
                <a:gd name="T64" fmla="*/ 44 w 167"/>
                <a:gd name="T65" fmla="*/ 62 h 201"/>
                <a:gd name="T66" fmla="*/ 43 w 167"/>
                <a:gd name="T67" fmla="*/ 62 h 201"/>
                <a:gd name="T68" fmla="*/ 43 w 167"/>
                <a:gd name="T69" fmla="*/ 62 h 201"/>
                <a:gd name="T70" fmla="*/ 40 w 167"/>
                <a:gd name="T71" fmla="*/ 57 h 201"/>
                <a:gd name="T72" fmla="*/ 62 w 167"/>
                <a:gd name="T73" fmla="*/ 39 h 201"/>
                <a:gd name="T74" fmla="*/ 63 w 167"/>
                <a:gd name="T75" fmla="*/ 39 h 201"/>
                <a:gd name="T76" fmla="*/ 67 w 167"/>
                <a:gd name="T77" fmla="*/ 43 h 201"/>
                <a:gd name="T78" fmla="*/ 63 w 167"/>
                <a:gd name="T79" fmla="*/ 4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7" h="201">
                  <a:moveTo>
                    <a:pt x="167" y="194"/>
                  </a:moveTo>
                  <a:cubicBezTo>
                    <a:pt x="167" y="198"/>
                    <a:pt x="164" y="201"/>
                    <a:pt x="160" y="201"/>
                  </a:cubicBezTo>
                  <a:cubicBezTo>
                    <a:pt x="31" y="201"/>
                    <a:pt x="31" y="201"/>
                    <a:pt x="31" y="201"/>
                  </a:cubicBezTo>
                  <a:cubicBezTo>
                    <a:pt x="14" y="201"/>
                    <a:pt x="0" y="187"/>
                    <a:pt x="0" y="170"/>
                  </a:cubicBezTo>
                  <a:cubicBezTo>
                    <a:pt x="0" y="153"/>
                    <a:pt x="14" y="139"/>
                    <a:pt x="31" y="139"/>
                  </a:cubicBezTo>
                  <a:cubicBezTo>
                    <a:pt x="160" y="139"/>
                    <a:pt x="160" y="139"/>
                    <a:pt x="160" y="139"/>
                  </a:cubicBezTo>
                  <a:cubicBezTo>
                    <a:pt x="164" y="139"/>
                    <a:pt x="167" y="142"/>
                    <a:pt x="167" y="146"/>
                  </a:cubicBezTo>
                  <a:cubicBezTo>
                    <a:pt x="167" y="150"/>
                    <a:pt x="164" y="154"/>
                    <a:pt x="160" y="154"/>
                  </a:cubicBezTo>
                  <a:cubicBezTo>
                    <a:pt x="33" y="154"/>
                    <a:pt x="33" y="154"/>
                    <a:pt x="33" y="154"/>
                  </a:cubicBezTo>
                  <a:cubicBezTo>
                    <a:pt x="24" y="154"/>
                    <a:pt x="17" y="161"/>
                    <a:pt x="17" y="170"/>
                  </a:cubicBezTo>
                  <a:cubicBezTo>
                    <a:pt x="17" y="179"/>
                    <a:pt x="24" y="187"/>
                    <a:pt x="33" y="187"/>
                  </a:cubicBezTo>
                  <a:cubicBezTo>
                    <a:pt x="160" y="187"/>
                    <a:pt x="160" y="187"/>
                    <a:pt x="160" y="187"/>
                  </a:cubicBezTo>
                  <a:cubicBezTo>
                    <a:pt x="164" y="187"/>
                    <a:pt x="167" y="190"/>
                    <a:pt x="167" y="194"/>
                  </a:cubicBezTo>
                  <a:close/>
                  <a:moveTo>
                    <a:pt x="86" y="28"/>
                  </a:moveTo>
                  <a:cubicBezTo>
                    <a:pt x="101" y="28"/>
                    <a:pt x="114" y="17"/>
                    <a:pt x="114" y="2"/>
                  </a:cubicBezTo>
                  <a:cubicBezTo>
                    <a:pt x="114" y="1"/>
                    <a:pt x="114" y="1"/>
                    <a:pt x="113" y="0"/>
                  </a:cubicBezTo>
                  <a:cubicBezTo>
                    <a:pt x="113" y="0"/>
                    <a:pt x="112" y="0"/>
                    <a:pt x="111" y="0"/>
                  </a:cubicBezTo>
                  <a:cubicBezTo>
                    <a:pt x="96" y="0"/>
                    <a:pt x="84" y="12"/>
                    <a:pt x="84" y="26"/>
                  </a:cubicBezTo>
                  <a:cubicBezTo>
                    <a:pt x="84" y="27"/>
                    <a:pt x="84" y="28"/>
                    <a:pt x="84" y="28"/>
                  </a:cubicBezTo>
                  <a:cubicBezTo>
                    <a:pt x="85" y="28"/>
                    <a:pt x="85" y="28"/>
                    <a:pt x="86" y="28"/>
                  </a:cubicBezTo>
                  <a:close/>
                  <a:moveTo>
                    <a:pt x="137" y="50"/>
                  </a:moveTo>
                  <a:cubicBezTo>
                    <a:pt x="131" y="37"/>
                    <a:pt x="118" y="31"/>
                    <a:pt x="108" y="31"/>
                  </a:cubicBezTo>
                  <a:cubicBezTo>
                    <a:pt x="97" y="31"/>
                    <a:pt x="94" y="36"/>
                    <a:pt x="85" y="36"/>
                  </a:cubicBezTo>
                  <a:cubicBezTo>
                    <a:pt x="76" y="36"/>
                    <a:pt x="74" y="31"/>
                    <a:pt x="63" y="31"/>
                  </a:cubicBezTo>
                  <a:cubicBezTo>
                    <a:pt x="53" y="31"/>
                    <a:pt x="40" y="37"/>
                    <a:pt x="34" y="50"/>
                  </a:cubicBezTo>
                  <a:cubicBezTo>
                    <a:pt x="23" y="76"/>
                    <a:pt x="42" y="125"/>
                    <a:pt x="64" y="125"/>
                  </a:cubicBezTo>
                  <a:cubicBezTo>
                    <a:pt x="73" y="125"/>
                    <a:pt x="77" y="120"/>
                    <a:pt x="85" y="120"/>
                  </a:cubicBezTo>
                  <a:cubicBezTo>
                    <a:pt x="94" y="120"/>
                    <a:pt x="97" y="125"/>
                    <a:pt x="106" y="125"/>
                  </a:cubicBezTo>
                  <a:cubicBezTo>
                    <a:pt x="129" y="125"/>
                    <a:pt x="148" y="76"/>
                    <a:pt x="137" y="50"/>
                  </a:cubicBezTo>
                  <a:close/>
                  <a:moveTo>
                    <a:pt x="63" y="46"/>
                  </a:moveTo>
                  <a:cubicBezTo>
                    <a:pt x="62" y="46"/>
                    <a:pt x="62" y="46"/>
                    <a:pt x="62" y="46"/>
                  </a:cubicBezTo>
                  <a:cubicBezTo>
                    <a:pt x="57" y="46"/>
                    <a:pt x="49" y="51"/>
                    <a:pt x="47" y="59"/>
                  </a:cubicBezTo>
                  <a:cubicBezTo>
                    <a:pt x="47" y="61"/>
                    <a:pt x="45" y="62"/>
                    <a:pt x="44" y="62"/>
                  </a:cubicBezTo>
                  <a:cubicBezTo>
                    <a:pt x="43" y="62"/>
                    <a:pt x="43" y="62"/>
                    <a:pt x="43" y="62"/>
                  </a:cubicBezTo>
                  <a:cubicBezTo>
                    <a:pt x="43" y="62"/>
                    <a:pt x="43" y="62"/>
                    <a:pt x="43" y="62"/>
                  </a:cubicBezTo>
                  <a:cubicBezTo>
                    <a:pt x="41" y="61"/>
                    <a:pt x="40" y="59"/>
                    <a:pt x="40" y="57"/>
                  </a:cubicBezTo>
                  <a:cubicBezTo>
                    <a:pt x="42" y="46"/>
                    <a:pt x="53" y="39"/>
                    <a:pt x="62" y="39"/>
                  </a:cubicBezTo>
                  <a:cubicBezTo>
                    <a:pt x="62" y="39"/>
                    <a:pt x="63" y="39"/>
                    <a:pt x="63" y="39"/>
                  </a:cubicBezTo>
                  <a:cubicBezTo>
                    <a:pt x="65" y="39"/>
                    <a:pt x="67" y="41"/>
                    <a:pt x="67" y="43"/>
                  </a:cubicBezTo>
                  <a:cubicBezTo>
                    <a:pt x="66" y="45"/>
                    <a:pt x="65" y="46"/>
                    <a:pt x="63" y="46"/>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3" name="组合 334"/>
          <p:cNvGrpSpPr/>
          <p:nvPr/>
        </p:nvGrpSpPr>
        <p:grpSpPr>
          <a:xfrm>
            <a:off x="2578491" y="1793099"/>
            <a:ext cx="393826" cy="393803"/>
            <a:chOff x="3564033" y="1741346"/>
            <a:chExt cx="393757" cy="393757"/>
          </a:xfrm>
        </p:grpSpPr>
        <p:sp>
          <p:nvSpPr>
            <p:cNvPr id="336" name="椭圆 335"/>
            <p:cNvSpPr/>
            <p:nvPr/>
          </p:nvSpPr>
          <p:spPr>
            <a:xfrm>
              <a:off x="3564033" y="1741346"/>
              <a:ext cx="393757" cy="3937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7" name="Freeform 898"/>
            <p:cNvSpPr>
              <a:spLocks noEditPoints="1"/>
            </p:cNvSpPr>
            <p:nvPr/>
          </p:nvSpPr>
          <p:spPr bwMode="auto">
            <a:xfrm>
              <a:off x="3683642" y="1812997"/>
              <a:ext cx="154539" cy="237101"/>
            </a:xfrm>
            <a:custGeom>
              <a:avLst/>
              <a:gdLst>
                <a:gd name="T0" fmla="*/ 47 w 123"/>
                <a:gd name="T1" fmla="*/ 8 h 189"/>
                <a:gd name="T2" fmla="*/ 49 w 123"/>
                <a:gd name="T3" fmla="*/ 4 h 189"/>
                <a:gd name="T4" fmla="*/ 59 w 123"/>
                <a:gd name="T5" fmla="*/ 1 h 189"/>
                <a:gd name="T6" fmla="*/ 64 w 123"/>
                <a:gd name="T7" fmla="*/ 3 h 189"/>
                <a:gd name="T8" fmla="*/ 64 w 123"/>
                <a:gd name="T9" fmla="*/ 5 h 189"/>
                <a:gd name="T10" fmla="*/ 62 w 123"/>
                <a:gd name="T11" fmla="*/ 9 h 189"/>
                <a:gd name="T12" fmla="*/ 52 w 123"/>
                <a:gd name="T13" fmla="*/ 13 h 189"/>
                <a:gd name="T14" fmla="*/ 48 w 123"/>
                <a:gd name="T15" fmla="*/ 10 h 189"/>
                <a:gd name="T16" fmla="*/ 47 w 123"/>
                <a:gd name="T17" fmla="*/ 8 h 189"/>
                <a:gd name="T18" fmla="*/ 76 w 123"/>
                <a:gd name="T19" fmla="*/ 106 h 189"/>
                <a:gd name="T20" fmla="*/ 72 w 123"/>
                <a:gd name="T21" fmla="*/ 111 h 189"/>
                <a:gd name="T22" fmla="*/ 79 w 123"/>
                <a:gd name="T23" fmla="*/ 114 h 189"/>
                <a:gd name="T24" fmla="*/ 97 w 123"/>
                <a:gd name="T25" fmla="*/ 108 h 189"/>
                <a:gd name="T26" fmla="*/ 102 w 123"/>
                <a:gd name="T27" fmla="*/ 102 h 189"/>
                <a:gd name="T28" fmla="*/ 95 w 123"/>
                <a:gd name="T29" fmla="*/ 100 h 189"/>
                <a:gd name="T30" fmla="*/ 76 w 123"/>
                <a:gd name="T31" fmla="*/ 106 h 189"/>
                <a:gd name="T32" fmla="*/ 123 w 123"/>
                <a:gd name="T33" fmla="*/ 134 h 189"/>
                <a:gd name="T34" fmla="*/ 123 w 123"/>
                <a:gd name="T35" fmla="*/ 138 h 189"/>
                <a:gd name="T36" fmla="*/ 120 w 123"/>
                <a:gd name="T37" fmla="*/ 141 h 189"/>
                <a:gd name="T38" fmla="*/ 114 w 123"/>
                <a:gd name="T39" fmla="*/ 141 h 189"/>
                <a:gd name="T40" fmla="*/ 83 w 123"/>
                <a:gd name="T41" fmla="*/ 166 h 189"/>
                <a:gd name="T42" fmla="*/ 108 w 123"/>
                <a:gd name="T43" fmla="*/ 182 h 189"/>
                <a:gd name="T44" fmla="*/ 102 w 123"/>
                <a:gd name="T45" fmla="*/ 189 h 189"/>
                <a:gd name="T46" fmla="*/ 23 w 123"/>
                <a:gd name="T47" fmla="*/ 189 h 189"/>
                <a:gd name="T48" fmla="*/ 17 w 123"/>
                <a:gd name="T49" fmla="*/ 182 h 189"/>
                <a:gd name="T50" fmla="*/ 38 w 123"/>
                <a:gd name="T51" fmla="*/ 167 h 189"/>
                <a:gd name="T52" fmla="*/ 0 w 123"/>
                <a:gd name="T53" fmla="*/ 107 h 189"/>
                <a:gd name="T54" fmla="*/ 52 w 123"/>
                <a:gd name="T55" fmla="*/ 46 h 189"/>
                <a:gd name="T56" fmla="*/ 46 w 123"/>
                <a:gd name="T57" fmla="*/ 25 h 189"/>
                <a:gd name="T58" fmla="*/ 49 w 123"/>
                <a:gd name="T59" fmla="*/ 18 h 189"/>
                <a:gd name="T60" fmla="*/ 68 w 123"/>
                <a:gd name="T61" fmla="*/ 12 h 189"/>
                <a:gd name="T62" fmla="*/ 75 w 123"/>
                <a:gd name="T63" fmla="*/ 16 h 189"/>
                <a:gd name="T64" fmla="*/ 97 w 123"/>
                <a:gd name="T65" fmla="*/ 87 h 189"/>
                <a:gd name="T66" fmla="*/ 93 w 123"/>
                <a:gd name="T67" fmla="*/ 94 h 189"/>
                <a:gd name="T68" fmla="*/ 75 w 123"/>
                <a:gd name="T69" fmla="*/ 100 h 189"/>
                <a:gd name="T70" fmla="*/ 68 w 123"/>
                <a:gd name="T71" fmla="*/ 96 h 189"/>
                <a:gd name="T72" fmla="*/ 59 w 123"/>
                <a:gd name="T73" fmla="*/ 67 h 189"/>
                <a:gd name="T74" fmla="*/ 22 w 123"/>
                <a:gd name="T75" fmla="*/ 105 h 189"/>
                <a:gd name="T76" fmla="*/ 56 w 123"/>
                <a:gd name="T77" fmla="*/ 147 h 189"/>
                <a:gd name="T78" fmla="*/ 74 w 123"/>
                <a:gd name="T79" fmla="*/ 141 h 189"/>
                <a:gd name="T80" fmla="*/ 68 w 123"/>
                <a:gd name="T81" fmla="*/ 141 h 189"/>
                <a:gd name="T82" fmla="*/ 65 w 123"/>
                <a:gd name="T83" fmla="*/ 138 h 189"/>
                <a:gd name="T84" fmla="*/ 65 w 123"/>
                <a:gd name="T85" fmla="*/ 134 h 189"/>
                <a:gd name="T86" fmla="*/ 68 w 123"/>
                <a:gd name="T87" fmla="*/ 131 h 189"/>
                <a:gd name="T88" fmla="*/ 120 w 123"/>
                <a:gd name="T89" fmla="*/ 131 h 189"/>
                <a:gd name="T90" fmla="*/ 123 w 123"/>
                <a:gd name="T91" fmla="*/ 134 h 189"/>
                <a:gd name="T92" fmla="*/ 67 w 123"/>
                <a:gd name="T93" fmla="*/ 35 h 189"/>
                <a:gd name="T94" fmla="*/ 78 w 123"/>
                <a:gd name="T95" fmla="*/ 74 h 189"/>
                <a:gd name="T96" fmla="*/ 80 w 123"/>
                <a:gd name="T97" fmla="*/ 76 h 189"/>
                <a:gd name="T98" fmla="*/ 82 w 123"/>
                <a:gd name="T99" fmla="*/ 76 h 189"/>
                <a:gd name="T100" fmla="*/ 84 w 123"/>
                <a:gd name="T101" fmla="*/ 72 h 189"/>
                <a:gd name="T102" fmla="*/ 72 w 123"/>
                <a:gd name="T103" fmla="*/ 34 h 189"/>
                <a:gd name="T104" fmla="*/ 69 w 123"/>
                <a:gd name="T105" fmla="*/ 32 h 189"/>
                <a:gd name="T106" fmla="*/ 67 w 123"/>
                <a:gd name="T107" fmla="*/ 35 h 189"/>
                <a:gd name="T108" fmla="*/ 67 w 123"/>
                <a:gd name="T109" fmla="*/ 162 h 189"/>
                <a:gd name="T110" fmla="*/ 55 w 123"/>
                <a:gd name="T111" fmla="*/ 162 h 189"/>
                <a:gd name="T112" fmla="*/ 55 w 123"/>
                <a:gd name="T113" fmla="*/ 174 h 189"/>
                <a:gd name="T114" fmla="*/ 67 w 123"/>
                <a:gd name="T115" fmla="*/ 174 h 189"/>
                <a:gd name="T116" fmla="*/ 67 w 123"/>
                <a:gd name="T117" fmla="*/ 16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189">
                  <a:moveTo>
                    <a:pt x="47" y="8"/>
                  </a:moveTo>
                  <a:cubicBezTo>
                    <a:pt x="46" y="6"/>
                    <a:pt x="47" y="5"/>
                    <a:pt x="49" y="4"/>
                  </a:cubicBezTo>
                  <a:cubicBezTo>
                    <a:pt x="59" y="1"/>
                    <a:pt x="59" y="1"/>
                    <a:pt x="59" y="1"/>
                  </a:cubicBezTo>
                  <a:cubicBezTo>
                    <a:pt x="61" y="0"/>
                    <a:pt x="63" y="1"/>
                    <a:pt x="64" y="3"/>
                  </a:cubicBezTo>
                  <a:cubicBezTo>
                    <a:pt x="64" y="5"/>
                    <a:pt x="64" y="5"/>
                    <a:pt x="64" y="5"/>
                  </a:cubicBezTo>
                  <a:cubicBezTo>
                    <a:pt x="65" y="7"/>
                    <a:pt x="64" y="9"/>
                    <a:pt x="62" y="9"/>
                  </a:cubicBezTo>
                  <a:cubicBezTo>
                    <a:pt x="52" y="13"/>
                    <a:pt x="52" y="13"/>
                    <a:pt x="52" y="13"/>
                  </a:cubicBezTo>
                  <a:cubicBezTo>
                    <a:pt x="50" y="13"/>
                    <a:pt x="48" y="12"/>
                    <a:pt x="48" y="10"/>
                  </a:cubicBezTo>
                  <a:lnTo>
                    <a:pt x="47" y="8"/>
                  </a:lnTo>
                  <a:close/>
                  <a:moveTo>
                    <a:pt x="76" y="106"/>
                  </a:moveTo>
                  <a:cubicBezTo>
                    <a:pt x="73" y="107"/>
                    <a:pt x="71" y="109"/>
                    <a:pt x="72" y="111"/>
                  </a:cubicBezTo>
                  <a:cubicBezTo>
                    <a:pt x="73" y="114"/>
                    <a:pt x="76" y="115"/>
                    <a:pt x="79" y="114"/>
                  </a:cubicBezTo>
                  <a:cubicBezTo>
                    <a:pt x="97" y="108"/>
                    <a:pt x="97" y="108"/>
                    <a:pt x="97" y="108"/>
                  </a:cubicBezTo>
                  <a:cubicBezTo>
                    <a:pt x="100" y="107"/>
                    <a:pt x="102" y="105"/>
                    <a:pt x="102" y="102"/>
                  </a:cubicBezTo>
                  <a:cubicBezTo>
                    <a:pt x="101" y="100"/>
                    <a:pt x="98" y="99"/>
                    <a:pt x="95" y="100"/>
                  </a:cubicBezTo>
                  <a:lnTo>
                    <a:pt x="76" y="106"/>
                  </a:lnTo>
                  <a:close/>
                  <a:moveTo>
                    <a:pt x="123" y="134"/>
                  </a:moveTo>
                  <a:cubicBezTo>
                    <a:pt x="123" y="138"/>
                    <a:pt x="123" y="138"/>
                    <a:pt x="123" y="138"/>
                  </a:cubicBezTo>
                  <a:cubicBezTo>
                    <a:pt x="123" y="140"/>
                    <a:pt x="122" y="141"/>
                    <a:pt x="120" y="141"/>
                  </a:cubicBezTo>
                  <a:cubicBezTo>
                    <a:pt x="114" y="141"/>
                    <a:pt x="114" y="141"/>
                    <a:pt x="114" y="141"/>
                  </a:cubicBezTo>
                  <a:cubicBezTo>
                    <a:pt x="108" y="150"/>
                    <a:pt x="95" y="160"/>
                    <a:pt x="83" y="166"/>
                  </a:cubicBezTo>
                  <a:cubicBezTo>
                    <a:pt x="96" y="169"/>
                    <a:pt x="108" y="177"/>
                    <a:pt x="108" y="182"/>
                  </a:cubicBezTo>
                  <a:cubicBezTo>
                    <a:pt x="108" y="186"/>
                    <a:pt x="105" y="189"/>
                    <a:pt x="102" y="189"/>
                  </a:cubicBezTo>
                  <a:cubicBezTo>
                    <a:pt x="23" y="189"/>
                    <a:pt x="23" y="189"/>
                    <a:pt x="23" y="189"/>
                  </a:cubicBezTo>
                  <a:cubicBezTo>
                    <a:pt x="20" y="189"/>
                    <a:pt x="17" y="186"/>
                    <a:pt x="17" y="182"/>
                  </a:cubicBezTo>
                  <a:cubicBezTo>
                    <a:pt x="17" y="177"/>
                    <a:pt x="26" y="171"/>
                    <a:pt x="38" y="167"/>
                  </a:cubicBezTo>
                  <a:cubicBezTo>
                    <a:pt x="9" y="150"/>
                    <a:pt x="0" y="133"/>
                    <a:pt x="0" y="107"/>
                  </a:cubicBezTo>
                  <a:cubicBezTo>
                    <a:pt x="0" y="80"/>
                    <a:pt x="19" y="54"/>
                    <a:pt x="52" y="46"/>
                  </a:cubicBezTo>
                  <a:cubicBezTo>
                    <a:pt x="46" y="25"/>
                    <a:pt x="46" y="25"/>
                    <a:pt x="46" y="25"/>
                  </a:cubicBezTo>
                  <a:cubicBezTo>
                    <a:pt x="45" y="22"/>
                    <a:pt x="46" y="19"/>
                    <a:pt x="49" y="18"/>
                  </a:cubicBezTo>
                  <a:cubicBezTo>
                    <a:pt x="68" y="12"/>
                    <a:pt x="68" y="12"/>
                    <a:pt x="68" y="12"/>
                  </a:cubicBezTo>
                  <a:cubicBezTo>
                    <a:pt x="71" y="11"/>
                    <a:pt x="74" y="13"/>
                    <a:pt x="75" y="16"/>
                  </a:cubicBezTo>
                  <a:cubicBezTo>
                    <a:pt x="97" y="87"/>
                    <a:pt x="97" y="87"/>
                    <a:pt x="97" y="87"/>
                  </a:cubicBezTo>
                  <a:cubicBezTo>
                    <a:pt x="98" y="90"/>
                    <a:pt x="96" y="93"/>
                    <a:pt x="93" y="94"/>
                  </a:cubicBezTo>
                  <a:cubicBezTo>
                    <a:pt x="75" y="100"/>
                    <a:pt x="75" y="100"/>
                    <a:pt x="75" y="100"/>
                  </a:cubicBezTo>
                  <a:cubicBezTo>
                    <a:pt x="72" y="100"/>
                    <a:pt x="69" y="99"/>
                    <a:pt x="68" y="96"/>
                  </a:cubicBezTo>
                  <a:cubicBezTo>
                    <a:pt x="59" y="67"/>
                    <a:pt x="59" y="67"/>
                    <a:pt x="59" y="67"/>
                  </a:cubicBezTo>
                  <a:cubicBezTo>
                    <a:pt x="42" y="69"/>
                    <a:pt x="22" y="85"/>
                    <a:pt x="22" y="105"/>
                  </a:cubicBezTo>
                  <a:cubicBezTo>
                    <a:pt x="22" y="127"/>
                    <a:pt x="38" y="147"/>
                    <a:pt x="56" y="147"/>
                  </a:cubicBezTo>
                  <a:cubicBezTo>
                    <a:pt x="64" y="147"/>
                    <a:pt x="70" y="145"/>
                    <a:pt x="74" y="141"/>
                  </a:cubicBezTo>
                  <a:cubicBezTo>
                    <a:pt x="68" y="141"/>
                    <a:pt x="68" y="141"/>
                    <a:pt x="68" y="141"/>
                  </a:cubicBezTo>
                  <a:cubicBezTo>
                    <a:pt x="66" y="141"/>
                    <a:pt x="65" y="140"/>
                    <a:pt x="65" y="138"/>
                  </a:cubicBezTo>
                  <a:cubicBezTo>
                    <a:pt x="65" y="134"/>
                    <a:pt x="65" y="134"/>
                    <a:pt x="65" y="134"/>
                  </a:cubicBezTo>
                  <a:cubicBezTo>
                    <a:pt x="65" y="133"/>
                    <a:pt x="66" y="131"/>
                    <a:pt x="68" y="131"/>
                  </a:cubicBezTo>
                  <a:cubicBezTo>
                    <a:pt x="120" y="131"/>
                    <a:pt x="120" y="131"/>
                    <a:pt x="120" y="131"/>
                  </a:cubicBezTo>
                  <a:cubicBezTo>
                    <a:pt x="122" y="131"/>
                    <a:pt x="123" y="133"/>
                    <a:pt x="123" y="134"/>
                  </a:cubicBezTo>
                  <a:close/>
                  <a:moveTo>
                    <a:pt x="67" y="35"/>
                  </a:moveTo>
                  <a:cubicBezTo>
                    <a:pt x="78" y="74"/>
                    <a:pt x="78" y="74"/>
                    <a:pt x="78" y="74"/>
                  </a:cubicBezTo>
                  <a:cubicBezTo>
                    <a:pt x="78" y="75"/>
                    <a:pt x="79" y="75"/>
                    <a:pt x="80" y="76"/>
                  </a:cubicBezTo>
                  <a:cubicBezTo>
                    <a:pt x="81" y="76"/>
                    <a:pt x="81" y="76"/>
                    <a:pt x="82" y="76"/>
                  </a:cubicBezTo>
                  <a:cubicBezTo>
                    <a:pt x="83" y="75"/>
                    <a:pt x="84" y="74"/>
                    <a:pt x="84" y="72"/>
                  </a:cubicBezTo>
                  <a:cubicBezTo>
                    <a:pt x="72" y="34"/>
                    <a:pt x="72" y="34"/>
                    <a:pt x="72" y="34"/>
                  </a:cubicBezTo>
                  <a:cubicBezTo>
                    <a:pt x="72" y="32"/>
                    <a:pt x="70" y="31"/>
                    <a:pt x="69" y="32"/>
                  </a:cubicBezTo>
                  <a:cubicBezTo>
                    <a:pt x="67" y="32"/>
                    <a:pt x="66" y="34"/>
                    <a:pt x="67" y="35"/>
                  </a:cubicBezTo>
                  <a:close/>
                  <a:moveTo>
                    <a:pt x="67" y="162"/>
                  </a:moveTo>
                  <a:cubicBezTo>
                    <a:pt x="64" y="159"/>
                    <a:pt x="58" y="159"/>
                    <a:pt x="55" y="162"/>
                  </a:cubicBezTo>
                  <a:cubicBezTo>
                    <a:pt x="52" y="165"/>
                    <a:pt x="52" y="171"/>
                    <a:pt x="55" y="174"/>
                  </a:cubicBezTo>
                  <a:cubicBezTo>
                    <a:pt x="58" y="177"/>
                    <a:pt x="64" y="177"/>
                    <a:pt x="67" y="174"/>
                  </a:cubicBezTo>
                  <a:cubicBezTo>
                    <a:pt x="70" y="171"/>
                    <a:pt x="70" y="165"/>
                    <a:pt x="67" y="162"/>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4" name="组合 337"/>
          <p:cNvGrpSpPr/>
          <p:nvPr/>
        </p:nvGrpSpPr>
        <p:grpSpPr>
          <a:xfrm>
            <a:off x="5940907" y="1803265"/>
            <a:ext cx="393826" cy="393803"/>
            <a:chOff x="6168219" y="1810178"/>
            <a:chExt cx="393757" cy="393757"/>
          </a:xfrm>
        </p:grpSpPr>
        <p:sp>
          <p:nvSpPr>
            <p:cNvPr id="339" name="椭圆 338"/>
            <p:cNvSpPr/>
            <p:nvPr/>
          </p:nvSpPr>
          <p:spPr>
            <a:xfrm>
              <a:off x="6168219" y="1810178"/>
              <a:ext cx="393757" cy="3937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0" name="Freeform 911"/>
            <p:cNvSpPr>
              <a:spLocks noEditPoints="1"/>
            </p:cNvSpPr>
            <p:nvPr/>
          </p:nvSpPr>
          <p:spPr bwMode="auto">
            <a:xfrm>
              <a:off x="6226269" y="1918711"/>
              <a:ext cx="277656" cy="176691"/>
            </a:xfrm>
            <a:custGeom>
              <a:avLst/>
              <a:gdLst>
                <a:gd name="T0" fmla="*/ 232 w 232"/>
                <a:gd name="T1" fmla="*/ 54 h 148"/>
                <a:gd name="T2" fmla="*/ 229 w 232"/>
                <a:gd name="T3" fmla="*/ 51 h 148"/>
                <a:gd name="T4" fmla="*/ 6 w 232"/>
                <a:gd name="T5" fmla="*/ 0 h 148"/>
                <a:gd name="T6" fmla="*/ 1 w 232"/>
                <a:gd name="T7" fmla="*/ 2 h 148"/>
                <a:gd name="T8" fmla="*/ 2 w 232"/>
                <a:gd name="T9" fmla="*/ 6 h 148"/>
                <a:gd name="T10" fmla="*/ 120 w 232"/>
                <a:gd name="T11" fmla="*/ 146 h 148"/>
                <a:gd name="T12" fmla="*/ 123 w 232"/>
                <a:gd name="T13" fmla="*/ 148 h 148"/>
                <a:gd name="T14" fmla="*/ 125 w 232"/>
                <a:gd name="T15" fmla="*/ 147 h 148"/>
                <a:gd name="T16" fmla="*/ 231 w 232"/>
                <a:gd name="T17" fmla="*/ 58 h 148"/>
                <a:gd name="T18" fmla="*/ 232 w 232"/>
                <a:gd name="T19" fmla="*/ 54 h 148"/>
                <a:gd name="T20" fmla="*/ 123 w 232"/>
                <a:gd name="T21" fmla="*/ 138 h 148"/>
                <a:gd name="T22" fmla="*/ 112 w 232"/>
                <a:gd name="T23" fmla="*/ 124 h 148"/>
                <a:gd name="T24" fmla="*/ 119 w 232"/>
                <a:gd name="T25" fmla="*/ 118 h 148"/>
                <a:gd name="T26" fmla="*/ 120 w 232"/>
                <a:gd name="T27" fmla="*/ 113 h 148"/>
                <a:gd name="T28" fmla="*/ 115 w 232"/>
                <a:gd name="T29" fmla="*/ 113 h 148"/>
                <a:gd name="T30" fmla="*/ 107 w 232"/>
                <a:gd name="T31" fmla="*/ 119 h 148"/>
                <a:gd name="T32" fmla="*/ 95 w 232"/>
                <a:gd name="T33" fmla="*/ 105 h 148"/>
                <a:gd name="T34" fmla="*/ 99 w 232"/>
                <a:gd name="T35" fmla="*/ 101 h 148"/>
                <a:gd name="T36" fmla="*/ 100 w 232"/>
                <a:gd name="T37" fmla="*/ 97 h 148"/>
                <a:gd name="T38" fmla="*/ 95 w 232"/>
                <a:gd name="T39" fmla="*/ 96 h 148"/>
                <a:gd name="T40" fmla="*/ 91 w 232"/>
                <a:gd name="T41" fmla="*/ 100 h 148"/>
                <a:gd name="T42" fmla="*/ 78 w 232"/>
                <a:gd name="T43" fmla="*/ 85 h 148"/>
                <a:gd name="T44" fmla="*/ 86 w 232"/>
                <a:gd name="T45" fmla="*/ 78 h 148"/>
                <a:gd name="T46" fmla="*/ 86 w 232"/>
                <a:gd name="T47" fmla="*/ 74 h 148"/>
                <a:gd name="T48" fmla="*/ 82 w 232"/>
                <a:gd name="T49" fmla="*/ 74 h 148"/>
                <a:gd name="T50" fmla="*/ 75 w 232"/>
                <a:gd name="T51" fmla="*/ 80 h 148"/>
                <a:gd name="T52" fmla="*/ 62 w 232"/>
                <a:gd name="T53" fmla="*/ 65 h 148"/>
                <a:gd name="T54" fmla="*/ 66 w 232"/>
                <a:gd name="T55" fmla="*/ 62 h 148"/>
                <a:gd name="T56" fmla="*/ 66 w 232"/>
                <a:gd name="T57" fmla="*/ 57 h 148"/>
                <a:gd name="T58" fmla="*/ 62 w 232"/>
                <a:gd name="T59" fmla="*/ 57 h 148"/>
                <a:gd name="T60" fmla="*/ 58 w 232"/>
                <a:gd name="T61" fmla="*/ 60 h 148"/>
                <a:gd name="T62" fmla="*/ 45 w 232"/>
                <a:gd name="T63" fmla="*/ 45 h 148"/>
                <a:gd name="T64" fmla="*/ 53 w 232"/>
                <a:gd name="T65" fmla="*/ 39 h 148"/>
                <a:gd name="T66" fmla="*/ 53 w 232"/>
                <a:gd name="T67" fmla="*/ 35 h 148"/>
                <a:gd name="T68" fmla="*/ 49 w 232"/>
                <a:gd name="T69" fmla="*/ 35 h 148"/>
                <a:gd name="T70" fmla="*/ 41 w 232"/>
                <a:gd name="T71" fmla="*/ 41 h 148"/>
                <a:gd name="T72" fmla="*/ 16 w 232"/>
                <a:gd name="T73" fmla="*/ 10 h 148"/>
                <a:gd name="T74" fmla="*/ 219 w 232"/>
                <a:gd name="T75" fmla="*/ 57 h 148"/>
                <a:gd name="T76" fmla="*/ 123 w 232"/>
                <a:gd name="T77" fmla="*/ 138 h 148"/>
                <a:gd name="T78" fmla="*/ 125 w 232"/>
                <a:gd name="T79" fmla="*/ 100 h 148"/>
                <a:gd name="T80" fmla="*/ 128 w 232"/>
                <a:gd name="T81" fmla="*/ 102 h 148"/>
                <a:gd name="T82" fmla="*/ 131 w 232"/>
                <a:gd name="T83" fmla="*/ 101 h 148"/>
                <a:gd name="T84" fmla="*/ 165 w 232"/>
                <a:gd name="T85" fmla="*/ 72 h 148"/>
                <a:gd name="T86" fmla="*/ 167 w 232"/>
                <a:gd name="T87" fmla="*/ 68 h 148"/>
                <a:gd name="T88" fmla="*/ 164 w 232"/>
                <a:gd name="T89" fmla="*/ 65 h 148"/>
                <a:gd name="T90" fmla="*/ 93 w 232"/>
                <a:gd name="T91" fmla="*/ 51 h 148"/>
                <a:gd name="T92" fmla="*/ 88 w 232"/>
                <a:gd name="T93" fmla="*/ 53 h 148"/>
                <a:gd name="T94" fmla="*/ 89 w 232"/>
                <a:gd name="T95" fmla="*/ 57 h 148"/>
                <a:gd name="T96" fmla="*/ 125 w 232"/>
                <a:gd name="T97" fmla="*/ 100 h 148"/>
                <a:gd name="T98" fmla="*/ 154 w 232"/>
                <a:gd name="T99" fmla="*/ 71 h 148"/>
                <a:gd name="T100" fmla="*/ 128 w 232"/>
                <a:gd name="T101" fmla="*/ 92 h 148"/>
                <a:gd name="T102" fmla="*/ 102 w 232"/>
                <a:gd name="T103" fmla="*/ 61 h 148"/>
                <a:gd name="T104" fmla="*/ 154 w 232"/>
                <a:gd name="T105" fmla="*/ 7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2" h="148">
                  <a:moveTo>
                    <a:pt x="232" y="54"/>
                  </a:moveTo>
                  <a:cubicBezTo>
                    <a:pt x="232" y="53"/>
                    <a:pt x="230" y="52"/>
                    <a:pt x="229" y="51"/>
                  </a:cubicBezTo>
                  <a:cubicBezTo>
                    <a:pt x="6" y="0"/>
                    <a:pt x="6" y="0"/>
                    <a:pt x="6" y="0"/>
                  </a:cubicBezTo>
                  <a:cubicBezTo>
                    <a:pt x="4" y="0"/>
                    <a:pt x="2" y="0"/>
                    <a:pt x="1" y="2"/>
                  </a:cubicBezTo>
                  <a:cubicBezTo>
                    <a:pt x="0" y="3"/>
                    <a:pt x="1" y="5"/>
                    <a:pt x="2" y="6"/>
                  </a:cubicBezTo>
                  <a:cubicBezTo>
                    <a:pt x="120" y="146"/>
                    <a:pt x="120" y="146"/>
                    <a:pt x="120" y="146"/>
                  </a:cubicBezTo>
                  <a:cubicBezTo>
                    <a:pt x="120" y="147"/>
                    <a:pt x="122" y="148"/>
                    <a:pt x="123" y="148"/>
                  </a:cubicBezTo>
                  <a:cubicBezTo>
                    <a:pt x="124" y="148"/>
                    <a:pt x="124" y="148"/>
                    <a:pt x="125" y="147"/>
                  </a:cubicBezTo>
                  <a:cubicBezTo>
                    <a:pt x="231" y="58"/>
                    <a:pt x="231" y="58"/>
                    <a:pt x="231" y="58"/>
                  </a:cubicBezTo>
                  <a:cubicBezTo>
                    <a:pt x="232" y="57"/>
                    <a:pt x="232" y="56"/>
                    <a:pt x="232" y="54"/>
                  </a:cubicBezTo>
                  <a:close/>
                  <a:moveTo>
                    <a:pt x="123" y="138"/>
                  </a:moveTo>
                  <a:cubicBezTo>
                    <a:pt x="112" y="124"/>
                    <a:pt x="112" y="124"/>
                    <a:pt x="112" y="124"/>
                  </a:cubicBezTo>
                  <a:cubicBezTo>
                    <a:pt x="119" y="118"/>
                    <a:pt x="119" y="118"/>
                    <a:pt x="119" y="118"/>
                  </a:cubicBezTo>
                  <a:cubicBezTo>
                    <a:pt x="121" y="117"/>
                    <a:pt x="121" y="115"/>
                    <a:pt x="120" y="113"/>
                  </a:cubicBezTo>
                  <a:cubicBezTo>
                    <a:pt x="118" y="112"/>
                    <a:pt x="116" y="112"/>
                    <a:pt x="115" y="113"/>
                  </a:cubicBezTo>
                  <a:cubicBezTo>
                    <a:pt x="107" y="119"/>
                    <a:pt x="107" y="119"/>
                    <a:pt x="107" y="119"/>
                  </a:cubicBezTo>
                  <a:cubicBezTo>
                    <a:pt x="95" y="105"/>
                    <a:pt x="95" y="105"/>
                    <a:pt x="95" y="105"/>
                  </a:cubicBezTo>
                  <a:cubicBezTo>
                    <a:pt x="99" y="101"/>
                    <a:pt x="99" y="101"/>
                    <a:pt x="99" y="101"/>
                  </a:cubicBezTo>
                  <a:cubicBezTo>
                    <a:pt x="101" y="100"/>
                    <a:pt x="101" y="98"/>
                    <a:pt x="100" y="97"/>
                  </a:cubicBezTo>
                  <a:cubicBezTo>
                    <a:pt x="98" y="95"/>
                    <a:pt x="96" y="95"/>
                    <a:pt x="95" y="96"/>
                  </a:cubicBezTo>
                  <a:cubicBezTo>
                    <a:pt x="91" y="100"/>
                    <a:pt x="91" y="100"/>
                    <a:pt x="91" y="100"/>
                  </a:cubicBezTo>
                  <a:cubicBezTo>
                    <a:pt x="78" y="85"/>
                    <a:pt x="78" y="85"/>
                    <a:pt x="78" y="85"/>
                  </a:cubicBezTo>
                  <a:cubicBezTo>
                    <a:pt x="86" y="78"/>
                    <a:pt x="86" y="78"/>
                    <a:pt x="86" y="78"/>
                  </a:cubicBezTo>
                  <a:cubicBezTo>
                    <a:pt x="87" y="77"/>
                    <a:pt x="87" y="75"/>
                    <a:pt x="86" y="74"/>
                  </a:cubicBezTo>
                  <a:cubicBezTo>
                    <a:pt x="85" y="73"/>
                    <a:pt x="83" y="73"/>
                    <a:pt x="82" y="74"/>
                  </a:cubicBezTo>
                  <a:cubicBezTo>
                    <a:pt x="75" y="80"/>
                    <a:pt x="75" y="80"/>
                    <a:pt x="75" y="80"/>
                  </a:cubicBezTo>
                  <a:cubicBezTo>
                    <a:pt x="62" y="65"/>
                    <a:pt x="62" y="65"/>
                    <a:pt x="62" y="65"/>
                  </a:cubicBezTo>
                  <a:cubicBezTo>
                    <a:pt x="66" y="62"/>
                    <a:pt x="66" y="62"/>
                    <a:pt x="66" y="62"/>
                  </a:cubicBezTo>
                  <a:cubicBezTo>
                    <a:pt x="67" y="61"/>
                    <a:pt x="68" y="59"/>
                    <a:pt x="66" y="57"/>
                  </a:cubicBezTo>
                  <a:cubicBezTo>
                    <a:pt x="65" y="56"/>
                    <a:pt x="63" y="56"/>
                    <a:pt x="62" y="57"/>
                  </a:cubicBezTo>
                  <a:cubicBezTo>
                    <a:pt x="58" y="60"/>
                    <a:pt x="58" y="60"/>
                    <a:pt x="58" y="60"/>
                  </a:cubicBezTo>
                  <a:cubicBezTo>
                    <a:pt x="45" y="45"/>
                    <a:pt x="45" y="45"/>
                    <a:pt x="45" y="45"/>
                  </a:cubicBezTo>
                  <a:cubicBezTo>
                    <a:pt x="53" y="39"/>
                    <a:pt x="53" y="39"/>
                    <a:pt x="53" y="39"/>
                  </a:cubicBezTo>
                  <a:cubicBezTo>
                    <a:pt x="54" y="38"/>
                    <a:pt x="54" y="36"/>
                    <a:pt x="53" y="35"/>
                  </a:cubicBezTo>
                  <a:cubicBezTo>
                    <a:pt x="52" y="34"/>
                    <a:pt x="50" y="34"/>
                    <a:pt x="49" y="35"/>
                  </a:cubicBezTo>
                  <a:cubicBezTo>
                    <a:pt x="41" y="41"/>
                    <a:pt x="41" y="41"/>
                    <a:pt x="41" y="41"/>
                  </a:cubicBezTo>
                  <a:cubicBezTo>
                    <a:pt x="16" y="10"/>
                    <a:pt x="16" y="10"/>
                    <a:pt x="16" y="10"/>
                  </a:cubicBezTo>
                  <a:cubicBezTo>
                    <a:pt x="219" y="57"/>
                    <a:pt x="219" y="57"/>
                    <a:pt x="219" y="57"/>
                  </a:cubicBezTo>
                  <a:lnTo>
                    <a:pt x="123" y="138"/>
                  </a:lnTo>
                  <a:close/>
                  <a:moveTo>
                    <a:pt x="125" y="100"/>
                  </a:moveTo>
                  <a:cubicBezTo>
                    <a:pt x="126" y="101"/>
                    <a:pt x="127" y="102"/>
                    <a:pt x="128" y="102"/>
                  </a:cubicBezTo>
                  <a:cubicBezTo>
                    <a:pt x="129" y="102"/>
                    <a:pt x="130" y="102"/>
                    <a:pt x="131" y="101"/>
                  </a:cubicBezTo>
                  <a:cubicBezTo>
                    <a:pt x="165" y="72"/>
                    <a:pt x="165" y="72"/>
                    <a:pt x="165" y="72"/>
                  </a:cubicBezTo>
                  <a:cubicBezTo>
                    <a:pt x="167" y="71"/>
                    <a:pt x="167" y="69"/>
                    <a:pt x="167" y="68"/>
                  </a:cubicBezTo>
                  <a:cubicBezTo>
                    <a:pt x="166" y="66"/>
                    <a:pt x="165" y="65"/>
                    <a:pt x="164" y="65"/>
                  </a:cubicBezTo>
                  <a:cubicBezTo>
                    <a:pt x="93" y="51"/>
                    <a:pt x="93" y="51"/>
                    <a:pt x="93" y="51"/>
                  </a:cubicBezTo>
                  <a:cubicBezTo>
                    <a:pt x="91" y="51"/>
                    <a:pt x="89" y="51"/>
                    <a:pt x="88" y="53"/>
                  </a:cubicBezTo>
                  <a:cubicBezTo>
                    <a:pt x="87" y="54"/>
                    <a:pt x="88" y="56"/>
                    <a:pt x="89" y="57"/>
                  </a:cubicBezTo>
                  <a:lnTo>
                    <a:pt x="125" y="100"/>
                  </a:lnTo>
                  <a:close/>
                  <a:moveTo>
                    <a:pt x="154" y="71"/>
                  </a:moveTo>
                  <a:cubicBezTo>
                    <a:pt x="128" y="92"/>
                    <a:pt x="128" y="92"/>
                    <a:pt x="128" y="92"/>
                  </a:cubicBezTo>
                  <a:cubicBezTo>
                    <a:pt x="102" y="61"/>
                    <a:pt x="102" y="61"/>
                    <a:pt x="102" y="61"/>
                  </a:cubicBezTo>
                  <a:lnTo>
                    <a:pt x="154" y="71"/>
                  </a:ln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sp>
        <p:nvSpPr>
          <p:cNvPr id="229" name="文本框 228"/>
          <p:cNvSpPr txBox="1"/>
          <p:nvPr/>
        </p:nvSpPr>
        <p:spPr>
          <a:xfrm>
            <a:off x="2315664" y="264837"/>
            <a:ext cx="38884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二、影响劳动力市场的因素</a:t>
            </a:r>
            <a:endParaRPr lang="zh-CN" altLang="en-US" sz="2400" b="1" dirty="0">
              <a:latin typeface="微软雅黑" panose="020B0503020204020204" pitchFamily="34" charset="-122"/>
              <a:ea typeface="微软雅黑" panose="020B0503020204020204" pitchFamily="34" charset="-122"/>
            </a:endParaRPr>
          </a:p>
        </p:txBody>
      </p:sp>
      <p:sp>
        <p:nvSpPr>
          <p:cNvPr id="253" name="等腰三角形 252"/>
          <p:cNvSpPr/>
          <p:nvPr/>
        </p:nvSpPr>
        <p:spPr bwMode="auto">
          <a:xfrm flipV="1">
            <a:off x="4068738" y="0"/>
            <a:ext cx="432048"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21"/>
                                        </p:tgtEl>
                                        <p:attrNameLst>
                                          <p:attrName>style.visibility</p:attrName>
                                        </p:attrNameLst>
                                      </p:cBhvr>
                                      <p:to>
                                        <p:strVal val="visible"/>
                                      </p:to>
                                    </p:set>
                                    <p:animEffect transition="in" filter="fade">
                                      <p:cBhvr>
                                        <p:cTn id="7" dur="1000"/>
                                        <p:tgtEl>
                                          <p:spTgt spid="321"/>
                                        </p:tgtEl>
                                      </p:cBhvr>
                                    </p:animEffect>
                                    <p:anim calcmode="lin" valueType="num">
                                      <p:cBhvr>
                                        <p:cTn id="8" dur="1000" fill="hold"/>
                                        <p:tgtEl>
                                          <p:spTgt spid="321"/>
                                        </p:tgtEl>
                                        <p:attrNameLst>
                                          <p:attrName>ppt_x</p:attrName>
                                        </p:attrNameLst>
                                      </p:cBhvr>
                                      <p:tavLst>
                                        <p:tav tm="0">
                                          <p:val>
                                            <p:strVal val="#ppt_x"/>
                                          </p:val>
                                        </p:tav>
                                        <p:tav tm="100000">
                                          <p:val>
                                            <p:strVal val="#ppt_x"/>
                                          </p:val>
                                        </p:tav>
                                      </p:tavLst>
                                    </p:anim>
                                    <p:anim calcmode="lin" valueType="num">
                                      <p:cBhvr>
                                        <p:cTn id="9" dur="1000" fill="hold"/>
                                        <p:tgtEl>
                                          <p:spTgt spid="32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25"/>
                                        </p:tgtEl>
                                        <p:attrNameLst>
                                          <p:attrName>style.visibility</p:attrName>
                                        </p:attrNameLst>
                                      </p:cBhvr>
                                      <p:to>
                                        <p:strVal val="visible"/>
                                      </p:to>
                                    </p:set>
                                    <p:animEffect transition="in" filter="fade">
                                      <p:cBhvr>
                                        <p:cTn id="19" dur="1000"/>
                                        <p:tgtEl>
                                          <p:spTgt spid="325"/>
                                        </p:tgtEl>
                                      </p:cBhvr>
                                    </p:animEffect>
                                    <p:anim calcmode="lin" valueType="num">
                                      <p:cBhvr>
                                        <p:cTn id="20" dur="1000" fill="hold"/>
                                        <p:tgtEl>
                                          <p:spTgt spid="325"/>
                                        </p:tgtEl>
                                        <p:attrNameLst>
                                          <p:attrName>ppt_x</p:attrName>
                                        </p:attrNameLst>
                                      </p:cBhvr>
                                      <p:tavLst>
                                        <p:tav tm="0">
                                          <p:val>
                                            <p:strVal val="#ppt_x"/>
                                          </p:val>
                                        </p:tav>
                                        <p:tav tm="100000">
                                          <p:val>
                                            <p:strVal val="#ppt_x"/>
                                          </p:val>
                                        </p:tav>
                                      </p:tavLst>
                                    </p:anim>
                                    <p:anim calcmode="lin" valueType="num">
                                      <p:cBhvr>
                                        <p:cTn id="21" dur="1000" fill="hold"/>
                                        <p:tgtEl>
                                          <p:spTgt spid="32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1000"/>
                                        <p:tgtEl>
                                          <p:spTgt spid="21"/>
                                        </p:tgtEl>
                                      </p:cBhvr>
                                    </p:animEffect>
                                    <p:anim calcmode="lin" valueType="num">
                                      <p:cBhvr>
                                        <p:cTn id="30" dur="1000" fill="hold"/>
                                        <p:tgtEl>
                                          <p:spTgt spid="21"/>
                                        </p:tgtEl>
                                        <p:attrNameLst>
                                          <p:attrName>ppt_x</p:attrName>
                                        </p:attrNameLst>
                                      </p:cBhvr>
                                      <p:tavLst>
                                        <p:tav tm="0">
                                          <p:val>
                                            <p:strVal val="#ppt_x"/>
                                          </p:val>
                                        </p:tav>
                                        <p:tav tm="100000">
                                          <p:val>
                                            <p:strVal val="#ppt_x"/>
                                          </p:val>
                                        </p:tav>
                                      </p:tavLst>
                                    </p:anim>
                                    <p:anim calcmode="lin" valueType="num">
                                      <p:cBhvr>
                                        <p:cTn id="31" dur="1000" fill="hold"/>
                                        <p:tgtEl>
                                          <p:spTgt spid="2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23"/>
                                        </p:tgtEl>
                                        <p:attrNameLst>
                                          <p:attrName>style.visibility</p:attrName>
                                        </p:attrNameLst>
                                      </p:cBhvr>
                                      <p:to>
                                        <p:strVal val="visible"/>
                                      </p:to>
                                    </p:set>
                                    <p:animEffect transition="in" filter="fade">
                                      <p:cBhvr>
                                        <p:cTn id="34" dur="1000"/>
                                        <p:tgtEl>
                                          <p:spTgt spid="323"/>
                                        </p:tgtEl>
                                      </p:cBhvr>
                                    </p:animEffect>
                                    <p:anim calcmode="lin" valueType="num">
                                      <p:cBhvr>
                                        <p:cTn id="35" dur="1000" fill="hold"/>
                                        <p:tgtEl>
                                          <p:spTgt spid="323"/>
                                        </p:tgtEl>
                                        <p:attrNameLst>
                                          <p:attrName>ppt_x</p:attrName>
                                        </p:attrNameLst>
                                      </p:cBhvr>
                                      <p:tavLst>
                                        <p:tav tm="0">
                                          <p:val>
                                            <p:strVal val="#ppt_x"/>
                                          </p:val>
                                        </p:tav>
                                        <p:tav tm="100000">
                                          <p:val>
                                            <p:strVal val="#ppt_x"/>
                                          </p:val>
                                        </p:tav>
                                      </p:tavLst>
                                    </p:anim>
                                    <p:anim calcmode="lin" valueType="num">
                                      <p:cBhvr>
                                        <p:cTn id="36" dur="1000" fill="hold"/>
                                        <p:tgtEl>
                                          <p:spTgt spid="32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327"/>
                                        </p:tgtEl>
                                        <p:attrNameLst>
                                          <p:attrName>style.visibility</p:attrName>
                                        </p:attrNameLst>
                                      </p:cBhvr>
                                      <p:to>
                                        <p:strVal val="visible"/>
                                      </p:to>
                                    </p:set>
                                    <p:animEffect transition="in" filter="fade">
                                      <p:cBhvr>
                                        <p:cTn id="41" dur="1000"/>
                                        <p:tgtEl>
                                          <p:spTgt spid="327"/>
                                        </p:tgtEl>
                                      </p:cBhvr>
                                    </p:animEffect>
                                    <p:anim calcmode="lin" valueType="num">
                                      <p:cBhvr>
                                        <p:cTn id="42" dur="1000" fill="hold"/>
                                        <p:tgtEl>
                                          <p:spTgt spid="327"/>
                                        </p:tgtEl>
                                        <p:attrNameLst>
                                          <p:attrName>ppt_x</p:attrName>
                                        </p:attrNameLst>
                                      </p:cBhvr>
                                      <p:tavLst>
                                        <p:tav tm="0">
                                          <p:val>
                                            <p:strVal val="#ppt_x"/>
                                          </p:val>
                                        </p:tav>
                                        <p:tav tm="100000">
                                          <p:val>
                                            <p:strVal val="#ppt_x"/>
                                          </p:val>
                                        </p:tav>
                                      </p:tavLst>
                                    </p:anim>
                                    <p:anim calcmode="lin" valueType="num">
                                      <p:cBhvr>
                                        <p:cTn id="43" dur="1000" fill="hold"/>
                                        <p:tgtEl>
                                          <p:spTgt spid="327"/>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1000"/>
                                        <p:tgtEl>
                                          <p:spTgt spid="22"/>
                                        </p:tgtEl>
                                      </p:cBhvr>
                                    </p:animEffect>
                                    <p:anim calcmode="lin" valueType="num">
                                      <p:cBhvr>
                                        <p:cTn id="47" dur="1000" fill="hold"/>
                                        <p:tgtEl>
                                          <p:spTgt spid="22"/>
                                        </p:tgtEl>
                                        <p:attrNameLst>
                                          <p:attrName>ppt_x</p:attrName>
                                        </p:attrNameLst>
                                      </p:cBhvr>
                                      <p:tavLst>
                                        <p:tav tm="0">
                                          <p:val>
                                            <p:strVal val="#ppt_x"/>
                                          </p:val>
                                        </p:tav>
                                        <p:tav tm="100000">
                                          <p:val>
                                            <p:strVal val="#ppt_x"/>
                                          </p:val>
                                        </p:tav>
                                      </p:tavLst>
                                    </p:anim>
                                    <p:anim calcmode="lin" valueType="num">
                                      <p:cBhvr>
                                        <p:cTn id="4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 grpId="0"/>
      <p:bldP spid="323" grpId="0"/>
      <p:bldP spid="325" grpId="0"/>
      <p:bldP spid="32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9" y="1246824"/>
            <a:ext cx="7887855"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（一）劳动力供给因素</a:t>
            </a:r>
            <a:endParaRPr lang="zh-CN" altLang="en-US" sz="16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06343" y="1665849"/>
            <a:ext cx="7770907" cy="2250616"/>
          </a:xfrm>
          <a:prstGeom prst="rect">
            <a:avLst/>
          </a:prstGeom>
          <a:noFill/>
        </p:spPr>
        <p:txBody>
          <a:bodyPr wrap="square">
            <a:spAutoFit/>
          </a:bodyPr>
          <a:lstStyle/>
          <a:p>
            <a:pPr>
              <a:lnSpc>
                <a:spcPct val="150000"/>
              </a:lnSpc>
            </a:pPr>
            <a:r>
              <a:rPr lang="zh-CN" altLang="en-US" sz="1600" dirty="0"/>
              <a:t> 一般而言，中国的劳动力供给总量取决于三个方面的因素：</a:t>
            </a:r>
            <a:endParaRPr lang="en-US" altLang="zh-CN" sz="1600" dirty="0"/>
          </a:p>
          <a:p>
            <a:pPr>
              <a:lnSpc>
                <a:spcPct val="150000"/>
              </a:lnSpc>
            </a:pPr>
            <a:r>
              <a:rPr lang="zh-CN" altLang="en-US" sz="1600" dirty="0">
                <a:solidFill>
                  <a:schemeClr val="accent2"/>
                </a:solidFill>
              </a:rPr>
              <a:t> </a:t>
            </a:r>
            <a:r>
              <a:rPr lang="zh-CN" altLang="en-US" sz="1600" b="1" dirty="0">
                <a:solidFill>
                  <a:schemeClr val="accent2"/>
                </a:solidFill>
              </a:rPr>
              <a:t>一是人口的自然增长，形成新增的劳动力。</a:t>
            </a:r>
            <a:r>
              <a:rPr lang="zh-CN" altLang="en-US" sz="1600" dirty="0"/>
              <a:t>受人口年龄结构影响，中国劳动力供给人口比重大大高于国际平均水平，因此，形成持续性的巨大就业压力。</a:t>
            </a:r>
            <a:endParaRPr lang="en-US" altLang="zh-CN" sz="1600" dirty="0"/>
          </a:p>
          <a:p>
            <a:pPr>
              <a:lnSpc>
                <a:spcPct val="150000"/>
              </a:lnSpc>
            </a:pPr>
            <a:r>
              <a:rPr lang="zh-CN" altLang="en-US" sz="1600" b="1" dirty="0">
                <a:solidFill>
                  <a:schemeClr val="accent1"/>
                </a:solidFill>
              </a:rPr>
              <a:t>二是农村剩余劳动力向城镇的转移量</a:t>
            </a:r>
            <a:r>
              <a:rPr lang="zh-CN" altLang="en-US" sz="1600" b="1" dirty="0"/>
              <a:t>。</a:t>
            </a:r>
            <a:endParaRPr lang="en-US" altLang="zh-CN" sz="1600" b="1" dirty="0"/>
          </a:p>
          <a:p>
            <a:pPr>
              <a:lnSpc>
                <a:spcPct val="150000"/>
              </a:lnSpc>
            </a:pPr>
            <a:r>
              <a:rPr lang="zh-CN" altLang="en-US" sz="1600" b="1" dirty="0">
                <a:solidFill>
                  <a:schemeClr val="accent2"/>
                </a:solidFill>
              </a:rPr>
              <a:t>三是伴随着经济增长方式的转变与企业改革的深化，建立现代企业制度，实现资产重组和结构调整，从而形成大量的所谓改革型失业人口。</a:t>
            </a:r>
            <a:endParaRPr lang="zh-CN" altLang="en-US" sz="1600" b="1" dirty="0">
              <a:solidFill>
                <a:schemeClr val="accent2"/>
              </a:solidFill>
              <a:latin typeface="楷体" panose="02010609060101010101" pitchFamily="2" charset="-122"/>
              <a:ea typeface="楷体" panose="02010609060101010101" pitchFamily="2" charset="-122"/>
            </a:endParaRPr>
          </a:p>
        </p:txBody>
      </p:sp>
      <p:sp>
        <p:nvSpPr>
          <p:cNvPr id="10" name="文本框 9"/>
          <p:cNvSpPr txBox="1"/>
          <p:nvPr/>
        </p:nvSpPr>
        <p:spPr>
          <a:xfrm>
            <a:off x="2340546" y="259886"/>
            <a:ext cx="39604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二、影响劳动力市场的因素</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 name="任意多边形: 形状 12"/>
          <p:cNvSpPr/>
          <p:nvPr/>
        </p:nvSpPr>
        <p:spPr bwMode="auto">
          <a:xfrm>
            <a:off x="263703" y="1204392"/>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 name="任意多边形: 形状 13"/>
          <p:cNvSpPr/>
          <p:nvPr/>
        </p:nvSpPr>
        <p:spPr bwMode="auto">
          <a:xfrm>
            <a:off x="399734" y="1322717"/>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anim calcmode="lin" valueType="num">
                                      <p:cBhvr>
                                        <p:cTn id="11" dur="1000" fill="hold"/>
                                        <p:tgtEl>
                                          <p:spTgt spid="14"/>
                                        </p:tgtEl>
                                        <p:attrNameLst>
                                          <p:attrName>ppt_x</p:attrName>
                                        </p:attrNameLst>
                                      </p:cBhvr>
                                      <p:tavLst>
                                        <p:tav tm="0">
                                          <p:val>
                                            <p:strVal val="#ppt_x"/>
                                          </p:val>
                                        </p:tav>
                                        <p:tav tm="100000">
                                          <p:val>
                                            <p:strVal val="#ppt_x"/>
                                          </p:val>
                                        </p:tav>
                                      </p:tavLst>
                                    </p:anim>
                                    <p:anim calcmode="lin" valueType="num">
                                      <p:cBhvr>
                                        <p:cTn id="12" dur="1000" fill="hold"/>
                                        <p:tgtEl>
                                          <p:spTgt spid="14"/>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17500" y="830580"/>
            <a:ext cx="8700135" cy="5139055"/>
          </a:xfrm>
          <a:prstGeom prst="rect">
            <a:avLst/>
          </a:prstGeom>
          <a:noFill/>
        </p:spPr>
        <p:txBody>
          <a:bodyPr wrap="square">
            <a:spAutoFit/>
          </a:bodyPr>
          <a:lstStyle/>
          <a:p>
            <a:pPr algn="ctr"/>
            <a:r>
              <a:rPr lang="en-US" altLang="zh-CN" sz="1600" b="1" dirty="0"/>
              <a:t>    </a:t>
            </a:r>
            <a:r>
              <a:rPr sz="1600" b="1" dirty="0"/>
              <a:t>新青年，新活力，新职业</a:t>
            </a:r>
            <a:endParaRPr sz="1600" b="1" dirty="0"/>
          </a:p>
          <a:p>
            <a:pPr>
              <a:lnSpc>
                <a:spcPct val="150000"/>
              </a:lnSpc>
            </a:pPr>
            <a:r>
              <a:rPr lang="en-US" sz="1600" dirty="0"/>
              <a:t>      </a:t>
            </a:r>
            <a:r>
              <a:rPr sz="1600" dirty="0"/>
              <a:t>根据人力资源社会保障部的定义，新职业是指《中华人民共和国职业分类大典（2015 年版）》中未收录的，社会经济发展中已有一定规模的从业人员，且具有相对独立成熟的专业和技能要求的职业。“新职业也需要走认定流程。首先需要在向社会公开征集的基础上，再经专家评审、征求相关部门意见、向社会公示后，最后由人力资源社会保障部、市场监管总局、国家统计局进行联合发布。并不是大众认为只要这个职业够‘新’，就可以纳入新职业范畴。”郑广建说。</a:t>
            </a:r>
            <a:endParaRPr sz="1600" dirty="0"/>
          </a:p>
          <a:p>
            <a:pPr>
              <a:lnSpc>
                <a:spcPct val="150000"/>
              </a:lnSpc>
            </a:pPr>
            <a:r>
              <a:rPr lang="en-US" sz="1600" dirty="0"/>
              <a:t>        </a:t>
            </a:r>
            <a:r>
              <a:rPr sz="1600" dirty="0"/>
              <a:t>而广义上看，新职业一般由新技术、新产业、新业态、新模式、新需求孕育，以前并不存在或从业规模相对有限，但属于就业规模增长快、社会需求大、满足人民对美好生活需求、带来稳定收入的就业形态和岗位。</a:t>
            </a:r>
            <a:endParaRPr sz="1600" dirty="0"/>
          </a:p>
          <a:p>
            <a:pPr>
              <a:lnSpc>
                <a:spcPct val="150000"/>
              </a:lnSpc>
            </a:pPr>
            <a:r>
              <a:rPr lang="en-US" sz="1600" dirty="0"/>
              <a:t>        </a:t>
            </a:r>
            <a:r>
              <a:rPr sz="1600" dirty="0"/>
              <a:t>据悉，我国已认定 5 批、74 个新职业，涉及高新技术、新兴产业和现代服务等多个领域。</a:t>
            </a:r>
            <a:endParaRPr sz="1600" dirty="0"/>
          </a:p>
          <a:p>
            <a:pPr>
              <a:lnSpc>
                <a:spcPct val="150000"/>
              </a:lnSpc>
            </a:pPr>
            <a:r>
              <a:rPr sz="1600" dirty="0"/>
              <a:t>最新一批新职业也已“待转正”。2023 年 10 月，人力资源社会保障部面向全国开始征集第六批</a:t>
            </a:r>
            <a:endParaRPr sz="1600" dirty="0"/>
          </a:p>
          <a:p>
            <a:pPr>
              <a:lnSpc>
                <a:spcPct val="150000"/>
              </a:lnSpc>
            </a:pPr>
            <a:r>
              <a:rPr sz="1600" dirty="0"/>
              <a:t>新职业。截至 2024 年 1 月，已有 429 个职业参与申报，征集工作已进入评审论证阶段。</a:t>
            </a:r>
            <a:endParaRPr sz="1600" dirty="0"/>
          </a:p>
          <a:p>
            <a:pPr>
              <a:lnSpc>
                <a:spcPct val="150000"/>
              </a:lnSpc>
            </a:pPr>
            <a:endParaRPr sz="1600" dirty="0"/>
          </a:p>
          <a:p>
            <a:pPr>
              <a:lnSpc>
                <a:spcPct val="150000"/>
              </a:lnSpc>
            </a:pPr>
            <a:endParaRPr sz="1600" dirty="0"/>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tx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案例导入</a:t>
            </a:r>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新职业诞生</a:t>
            </a:r>
            <a:endParaRPr lang="zh-CN" altLang="en-US" sz="2400" b="1" dirty="0">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00386" y="1748398"/>
            <a:ext cx="8062169" cy="2989280"/>
          </a:xfrm>
          <a:prstGeom prst="rect">
            <a:avLst/>
          </a:prstGeom>
          <a:noFill/>
        </p:spPr>
        <p:txBody>
          <a:bodyPr wrap="square">
            <a:spAutoFit/>
          </a:bodyPr>
          <a:lstStyle/>
          <a:p>
            <a:pPr>
              <a:lnSpc>
                <a:spcPct val="150000"/>
              </a:lnSpc>
            </a:pPr>
            <a:r>
              <a:rPr lang="zh-CN" altLang="en-US" sz="1600" dirty="0"/>
              <a:t> </a:t>
            </a:r>
            <a:r>
              <a:rPr lang="zh-CN" altLang="en-US" sz="1600" b="1" dirty="0">
                <a:solidFill>
                  <a:schemeClr val="accent1"/>
                </a:solidFill>
              </a:rPr>
              <a:t>经济的发展必然伴随着产业升级和结构调整。</a:t>
            </a:r>
            <a:endParaRPr lang="en-US" altLang="zh-CN" sz="1600" b="1" dirty="0">
              <a:solidFill>
                <a:schemeClr val="accent1"/>
              </a:solidFill>
            </a:endParaRPr>
          </a:p>
          <a:p>
            <a:pPr>
              <a:lnSpc>
                <a:spcPct val="150000"/>
              </a:lnSpc>
            </a:pPr>
            <a:r>
              <a:rPr lang="zh-CN" altLang="en-US" sz="1600" dirty="0"/>
              <a:t>我国某些区域的主导产业单一，面临资源枯竭、生产萎缩的问题；某些军工产业在和平时期面临军转民的战略调整；造成环境污染和破坏生态平衡的某些企业需要按照可持续发展的目标停产改造；某些竞争性行业的国有经济也需要适度退出。类似上述的结构调整都不可避免地导致职工下岗分流、动态转业。</a:t>
            </a:r>
            <a:endParaRPr lang="en-US" altLang="zh-CN" sz="1600" dirty="0"/>
          </a:p>
          <a:p>
            <a:pPr>
              <a:lnSpc>
                <a:spcPct val="150000"/>
              </a:lnSpc>
            </a:pPr>
            <a:r>
              <a:rPr lang="zh-CN" altLang="en-US" sz="1600" dirty="0"/>
              <a:t>随着工业化进程的推进，农业劳动力需求出现绝对下降趋势，第二产业调整发展时期并未带动相应的劳动力就业，走上资本密集的工业化道路，第三产业成为吸纳劳动力的主要渠道。</a:t>
            </a:r>
            <a:endParaRPr lang="zh-CN" altLang="en-US" sz="1400" b="1" dirty="0">
              <a:latin typeface="楷体" panose="02010609060101010101" pitchFamily="2" charset="-122"/>
              <a:ea typeface="楷体" panose="02010609060101010101" pitchFamily="2" charset="-122"/>
            </a:endParaRPr>
          </a:p>
        </p:txBody>
      </p:sp>
      <p:sp>
        <p:nvSpPr>
          <p:cNvPr id="9" name="文本框 8"/>
          <p:cNvSpPr txBox="1"/>
          <p:nvPr/>
        </p:nvSpPr>
        <p:spPr>
          <a:xfrm>
            <a:off x="901399" y="1330169"/>
            <a:ext cx="5904656"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（二）产业结构因素</a:t>
            </a:r>
            <a:endParaRPr lang="zh-CN" altLang="en-US" sz="20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椭圆 11"/>
          <p:cNvSpPr/>
          <p:nvPr/>
        </p:nvSpPr>
        <p:spPr>
          <a:xfrm>
            <a:off x="272728" y="1261867"/>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41266" y="1411767"/>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 name="文本框 14"/>
          <p:cNvSpPr txBox="1"/>
          <p:nvPr/>
        </p:nvSpPr>
        <p:spPr>
          <a:xfrm>
            <a:off x="2315664" y="264837"/>
            <a:ext cx="38884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二、影响劳动力市场的因素</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3"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7" y="1343445"/>
            <a:ext cx="7887855"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（三）劳动力素质因素</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42747" y="1729916"/>
            <a:ext cx="7887855" cy="1881284"/>
          </a:xfrm>
          <a:prstGeom prst="rect">
            <a:avLst/>
          </a:prstGeom>
          <a:noFill/>
        </p:spPr>
        <p:txBody>
          <a:bodyPr wrap="square">
            <a:spAutoFit/>
          </a:bodyPr>
          <a:lstStyle/>
          <a:p>
            <a:pPr>
              <a:lnSpc>
                <a:spcPct val="150000"/>
              </a:lnSpc>
            </a:pPr>
            <a:r>
              <a:rPr lang="zh-CN" altLang="en-US" sz="1600" dirty="0"/>
              <a:t> 我国转型时期的高失业率实质上是过去人力资本投资政策失误导致的。虽然新增长劳动力的素质有所提高，但是从整个劳动力队伍的素质来看，仍然不能适应改革和发展的要求。</a:t>
            </a:r>
            <a:endParaRPr lang="en-US" altLang="zh-CN" sz="1600" dirty="0"/>
          </a:p>
          <a:p>
            <a:pPr>
              <a:lnSpc>
                <a:spcPct val="150000"/>
              </a:lnSpc>
            </a:pPr>
            <a:r>
              <a:rPr lang="zh-CN" altLang="en-US" sz="1600" b="1" dirty="0">
                <a:solidFill>
                  <a:schemeClr val="accent2"/>
                </a:solidFill>
              </a:rPr>
              <a:t>在知识经济时代，劳动者素质及技术水平成为就业结构转换中的一个关键因素</a:t>
            </a:r>
            <a:r>
              <a:rPr lang="zh-CN" altLang="en-US" sz="1600" dirty="0"/>
              <a:t>，失业与职位空缺并存就是证明。</a:t>
            </a:r>
            <a:endParaRPr lang="zh-CN" altLang="en-US" sz="1400" dirty="0">
              <a:solidFill>
                <a:schemeClr val="accent1"/>
              </a:solidFill>
              <a:latin typeface="楷体" panose="02010609060101010101" pitchFamily="2" charset="-122"/>
              <a:ea typeface="楷体" panose="02010609060101010101" pitchFamily="2"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252314" y="1246809"/>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 name="任意多边形: 形状 14"/>
          <p:cNvSpPr/>
          <p:nvPr/>
        </p:nvSpPr>
        <p:spPr bwMode="auto">
          <a:xfrm>
            <a:off x="364834" y="1390084"/>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
        <p:nvSpPr>
          <p:cNvPr id="13" name="文本框 12"/>
          <p:cNvSpPr txBox="1"/>
          <p:nvPr/>
        </p:nvSpPr>
        <p:spPr>
          <a:xfrm>
            <a:off x="2315664" y="264837"/>
            <a:ext cx="38884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二、影响劳动力市场的因素</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randombar(horizontal)">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00386" y="1569603"/>
            <a:ext cx="8511108"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（四）劳动力供给市场因素</a:t>
            </a:r>
            <a:endParaRPr lang="zh-CN" altLang="en-US" sz="20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914398" y="1969713"/>
            <a:ext cx="7776864" cy="2266133"/>
          </a:xfrm>
          <a:prstGeom prst="rect">
            <a:avLst/>
          </a:prstGeom>
          <a:noFill/>
        </p:spPr>
        <p:txBody>
          <a:bodyPr wrap="square">
            <a:spAutoFit/>
          </a:bodyPr>
          <a:lstStyle/>
          <a:p>
            <a:pPr>
              <a:lnSpc>
                <a:spcPct val="150000"/>
              </a:lnSpc>
            </a:pPr>
            <a:r>
              <a:rPr lang="zh-CN" altLang="en-US" sz="1600" dirty="0"/>
              <a:t> </a:t>
            </a:r>
            <a:r>
              <a:rPr lang="zh-CN" altLang="en-US" sz="1600" b="1" dirty="0">
                <a:solidFill>
                  <a:schemeClr val="accent1"/>
                </a:solidFill>
              </a:rPr>
              <a:t>目前，我国的劳动力供给市场尚不完善、功能不健全，导致就业、再就业效率不高。</a:t>
            </a:r>
            <a:r>
              <a:rPr lang="zh-CN" altLang="en-US" sz="1600" dirty="0"/>
              <a:t>作为要素市场之一的我国劳动力供给市场还处在较低级的发展阶段，劳动力流动和市场配置的成本较高，劳动力的配置效率较低。</a:t>
            </a:r>
            <a:endParaRPr lang="en-US" altLang="zh-CN" sz="1600" dirty="0"/>
          </a:p>
          <a:p>
            <a:pPr>
              <a:lnSpc>
                <a:spcPct val="150000"/>
              </a:lnSpc>
            </a:pPr>
            <a:r>
              <a:rPr lang="zh-CN" altLang="en-US" sz="1600" dirty="0"/>
              <a:t>目前，各地的再就业服务中心在国有企业下岗职工再就业工作中已经做出了一定贡献，但其在人员、资金、信息、管理等方面的不足之处仍然有待进一步改善。</a:t>
            </a:r>
            <a:endParaRPr lang="en-US" altLang="zh-CN" sz="1600" dirty="0"/>
          </a:p>
          <a:p>
            <a:pPr>
              <a:lnSpc>
                <a:spcPct val="150000"/>
              </a:lnSpc>
            </a:pPr>
            <a:r>
              <a:rPr lang="zh-CN" altLang="en-US" sz="1600" dirty="0"/>
              <a:t>此外，配套改革的滞后也阻碍了劳动力的流动和再就业。</a:t>
            </a:r>
            <a:endParaRPr lang="en-US" altLang="zh-CN" sz="1600" dirty="0"/>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252314" y="1478761"/>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2" name="任意多边形: 形状 11"/>
          <p:cNvSpPr/>
          <p:nvPr/>
        </p:nvSpPr>
        <p:spPr bwMode="auto">
          <a:xfrm>
            <a:off x="425027" y="1597189"/>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文本框 12"/>
          <p:cNvSpPr txBox="1"/>
          <p:nvPr/>
        </p:nvSpPr>
        <p:spPr>
          <a:xfrm>
            <a:off x="2315664" y="264837"/>
            <a:ext cx="38884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二、影响劳动力市场的因素</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2"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540346" y="1276400"/>
            <a:ext cx="8360010" cy="2306955"/>
          </a:xfrm>
          <a:prstGeom prst="rect">
            <a:avLst/>
          </a:prstGeom>
          <a:noFill/>
        </p:spPr>
        <p:txBody>
          <a:bodyPr wrap="square">
            <a:spAutoFit/>
          </a:bodyPr>
          <a:lstStyle/>
          <a:p>
            <a:pPr>
              <a:lnSpc>
                <a:spcPct val="150000"/>
              </a:lnSpc>
            </a:pPr>
            <a:r>
              <a:rPr lang="zh-CN" altLang="en-US" sz="1600" dirty="0"/>
              <a:t>   </a:t>
            </a:r>
            <a:r>
              <a:rPr lang="zh-CN" altLang="en-US" sz="1600" b="1" dirty="0">
                <a:solidFill>
                  <a:schemeClr val="accent2"/>
                </a:solidFill>
              </a:rPr>
              <a:t>当今大学生就业问题已经成为社会普遍关注的一个热点问题。</a:t>
            </a:r>
            <a:endParaRPr lang="en-US" altLang="zh-CN" sz="1600" b="1" dirty="0">
              <a:solidFill>
                <a:schemeClr val="accent2"/>
              </a:solidFill>
            </a:endParaRPr>
          </a:p>
          <a:p>
            <a:pPr>
              <a:lnSpc>
                <a:spcPct val="150000"/>
              </a:lnSpc>
            </a:pPr>
            <a:r>
              <a:rPr lang="zh-CN" altLang="en-US" sz="1600" dirty="0"/>
              <a:t>   </a:t>
            </a:r>
            <a:r>
              <a:rPr sz="1600" dirty="0"/>
              <a:t>近年来，步入社会的大学毕业生数量迅猛增加，2012 年全国普通高校毕业生人数为 680 万，2015 年已经高至 749 万人，到 2022 年，毕业生人数首次突破千万大关，达到 1 076 万。2023 年 12 月 5 日，教育部、人力资源社会保障部在北京召开 2024 届全国普通高校毕业生就业创业工作会议。会议指出，2024 届高校毕业生总规模预计1 179 万人，同比增加 21 万人，面临的就业形势严峻复杂。</a:t>
            </a:r>
            <a:endParaRPr sz="1600" dirty="0"/>
          </a:p>
        </p:txBody>
      </p:sp>
      <p:sp>
        <p:nvSpPr>
          <p:cNvPr id="7" name="等腰三角形 6"/>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9" name="文本框 8"/>
          <p:cNvSpPr txBox="1"/>
          <p:nvPr/>
        </p:nvSpPr>
        <p:spPr>
          <a:xfrm>
            <a:off x="1908498" y="230070"/>
            <a:ext cx="511256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三、当前我国大学生就业的基本形势</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5129925" cy="737235"/>
          </a:xfrm>
          <a:prstGeom prst="rect">
            <a:avLst/>
          </a:prstGeom>
          <a:noFill/>
        </p:spPr>
        <p:txBody>
          <a:bodyPr wrap="square" rtlCol="0">
            <a:spAutoFit/>
          </a:bodyPr>
          <a:p>
            <a:r>
              <a:rPr lang="zh-CN" altLang="en-US" sz="2100" b="1">
                <a:hlinkClick r:id="rId2" tooltip="" action="ppaction://hlinkfile"/>
              </a:rPr>
              <a:t>当代高职院校学生职业生涯规划教育现状及问题研究</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700586" y="2130819"/>
            <a:ext cx="2664019" cy="523348"/>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探索目标职业</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04</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612354" y="1852464"/>
            <a:ext cx="8208912" cy="2554545"/>
          </a:xfrm>
          <a:prstGeom prst="rect">
            <a:avLst/>
          </a:prstGeom>
          <a:noFill/>
        </p:spPr>
        <p:txBody>
          <a:bodyPr wrap="square">
            <a:spAutoFit/>
          </a:bodyPr>
          <a:lstStyle/>
          <a:p>
            <a:r>
              <a:rPr lang="zh-CN" altLang="en-US" sz="1600" b="1" dirty="0">
                <a:solidFill>
                  <a:schemeClr val="accent1"/>
                </a:solidFill>
                <a:latin typeface="微软雅黑" panose="020B0503020204020204" pitchFamily="34" charset="-122"/>
                <a:ea typeface="微软雅黑" panose="020B0503020204020204" pitchFamily="34" charset="-122"/>
              </a:rPr>
              <a:t>大学一年级阶段</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t>大学生在进入大学初期面临着生活自理、学习自觉等一系列自我管理与教育的问题，此时，自我认知和环境认知探索不够，职业生涯理论缺乏，目标和现实之间差距较大。学校应该有针对性地引导其积极适应大学生活，初步了解职业生涯规划的理论的方法，为有计划地进行职业探索打下良好的基础。  </a:t>
            </a:r>
            <a:endParaRPr lang="en-US" altLang="zh-CN" sz="1400" dirty="0"/>
          </a:p>
          <a:p>
            <a:r>
              <a:rPr lang="zh-CN" altLang="en-US" sz="1600" b="1" dirty="0">
                <a:solidFill>
                  <a:schemeClr val="accent2"/>
                </a:solidFill>
                <a:latin typeface="微软雅黑" panose="020B0503020204020204" pitchFamily="34" charset="-122"/>
                <a:ea typeface="微软雅黑" panose="020B0503020204020204" pitchFamily="34" charset="-122"/>
              </a:rPr>
              <a:t>大学二年级阶段</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400" dirty="0"/>
              <a:t>经过一个学年的大学生活、学习和假期社会实践调查，对大学生活和社会环境有了初步的了解，已经具备了初步制定职业生涯规划的能力，而这一阶段的职业探索任务在于明确自身的优势、劣势、兴趣、爱好、性格、能力，根据自我认知和职业能力进行个性化的职业探索、培养职业兴趣、树立职业价值观。</a:t>
            </a:r>
            <a:endParaRPr lang="en-US" altLang="zh-CN" sz="1400" dirty="0"/>
          </a:p>
          <a:p>
            <a:r>
              <a:rPr lang="zh-CN" altLang="en-US" sz="1600" b="1" dirty="0">
                <a:solidFill>
                  <a:schemeClr val="accent1"/>
                </a:solidFill>
                <a:latin typeface="微软雅黑" panose="020B0503020204020204" pitchFamily="34" charset="-122"/>
                <a:ea typeface="微软雅黑" panose="020B0503020204020204" pitchFamily="34" charset="-122"/>
              </a:rPr>
              <a:t>大学三年级阶段</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t>大学生的职业目标逐渐明确，并有计划地开始实施自己所制定的职业生涯规划，这种有意识地进行的职业探索可以避免就业的盲目性。</a:t>
            </a:r>
            <a:endParaRPr lang="en-US" altLang="zh-CN" sz="1400" dirty="0">
              <a:latin typeface="楷体" panose="02010609060101010101" pitchFamily="2" charset="-122"/>
              <a:ea typeface="楷体" panose="02010609060101010101" pitchFamily="2" charset="-122"/>
            </a:endParaRPr>
          </a:p>
        </p:txBody>
      </p:sp>
      <p:sp>
        <p:nvSpPr>
          <p:cNvPr id="7" name="等腰三角形 6"/>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8" name="文本框 7"/>
          <p:cNvSpPr txBox="1"/>
          <p:nvPr/>
        </p:nvSpPr>
        <p:spPr>
          <a:xfrm>
            <a:off x="2412554" y="196280"/>
            <a:ext cx="367240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一、探索目标职业的意义</a:t>
            </a:r>
            <a:endParaRPr lang="zh-CN" altLang="en-US" sz="24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612354" y="856628"/>
            <a:ext cx="8064896" cy="923330"/>
          </a:xfrm>
          <a:prstGeom prst="rect">
            <a:avLst/>
          </a:prstGeom>
          <a:noFill/>
        </p:spPr>
        <p:txBody>
          <a:bodyPr wrap="square">
            <a:spAutoFit/>
          </a:bodyPr>
          <a:lstStyle/>
          <a:p>
            <a:r>
              <a:rPr lang="zh-CN" altLang="en-US" sz="1800" u="sng" dirty="0"/>
              <a:t>  职业探索是个人职业生涯规划中非常重要的一部分，也是职业生涯发展中一个十分重要的阶段，它有利于个体提高自身专业技能和综合素质以适应外界环境的迅速变化。</a:t>
            </a:r>
            <a:endParaRPr lang="en-US" altLang="zh-CN" sz="1800" u="sng" dirty="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0"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43472" y="1044040"/>
            <a:ext cx="8458644" cy="3539430"/>
          </a:xfrm>
          <a:prstGeom prst="rect">
            <a:avLst/>
          </a:prstGeom>
          <a:noFill/>
        </p:spPr>
        <p:txBody>
          <a:bodyPr wrap="square">
            <a:spAutoFit/>
          </a:bodyPr>
          <a:lstStyle/>
          <a:p>
            <a:r>
              <a:rPr lang="zh-CN" altLang="en-US" sz="1600" dirty="0"/>
              <a:t>   美国一家银行打算设计一个新的网站。该银行一名员工的</a:t>
            </a:r>
            <a:r>
              <a:rPr lang="en-US" altLang="zh-CN" sz="1600" dirty="0"/>
              <a:t>17</a:t>
            </a:r>
            <a:r>
              <a:rPr lang="zh-CN" altLang="en-US" sz="1600" dirty="0"/>
              <a:t>岁的儿子</a:t>
            </a:r>
            <a:r>
              <a:rPr lang="en-US" altLang="zh-CN" sz="1600" dirty="0"/>
              <a:t>David</a:t>
            </a:r>
            <a:r>
              <a:rPr lang="zh-CN" altLang="en-US" sz="1600" dirty="0"/>
              <a:t>最后以</a:t>
            </a:r>
            <a:r>
              <a:rPr lang="en-US" altLang="zh-CN" sz="1600" dirty="0"/>
              <a:t>5000</a:t>
            </a:r>
            <a:r>
              <a:rPr lang="zh-CN" altLang="en-US" sz="1600" dirty="0"/>
              <a:t>美元的报价拿下了这个网站设计项目。如果请专业设计人士的话需花费</a:t>
            </a:r>
            <a:r>
              <a:rPr lang="en-US" altLang="zh-CN" sz="1600" dirty="0"/>
              <a:t>25000</a:t>
            </a:r>
            <a:r>
              <a:rPr lang="zh-CN" altLang="en-US" sz="1600" dirty="0"/>
              <a:t>美元。而年轻的  </a:t>
            </a:r>
            <a:endParaRPr lang="en-US" altLang="zh-CN" sz="1600" dirty="0"/>
          </a:p>
          <a:p>
            <a:r>
              <a:rPr lang="en-US" altLang="zh-CN" sz="1600" dirty="0"/>
              <a:t>   David</a:t>
            </a:r>
            <a:r>
              <a:rPr lang="zh-CN" altLang="en-US" sz="1600" dirty="0"/>
              <a:t>并不因报酬低而抱怨，他所看重的是以此为契机小试身手，以求今后发展更大的业务。事实上，不少年轻的业余网页设计者都是从较低的要价开始，走上了专业设计道路。另一个</a:t>
            </a:r>
            <a:r>
              <a:rPr lang="en-US" altLang="zh-CN" sz="1600" dirty="0"/>
              <a:t>17</a:t>
            </a:r>
            <a:r>
              <a:rPr lang="zh-CN" altLang="en-US" sz="1600" dirty="0"/>
              <a:t>岁的少年</a:t>
            </a:r>
            <a:r>
              <a:rPr lang="en-US" altLang="zh-CN" sz="1600" dirty="0"/>
              <a:t>Philip</a:t>
            </a:r>
            <a:r>
              <a:rPr lang="zh-CN" altLang="en-US" sz="1600" dirty="0"/>
              <a:t>由于曾参加网页设计比赛得奖而声名大噪。他现在的网页设计制作业务多得做不完，甚至专门聘请一位成人顾问做经纪人，该顾问则可从中获得</a:t>
            </a:r>
            <a:r>
              <a:rPr lang="en-US" altLang="zh-CN" sz="1600" dirty="0"/>
              <a:t>15%</a:t>
            </a:r>
            <a:r>
              <a:rPr lang="zh-CN" altLang="en-US" sz="1600" dirty="0"/>
              <a:t>的酬劳。</a:t>
            </a:r>
            <a:endParaRPr lang="en-US" altLang="zh-CN" sz="1600" dirty="0"/>
          </a:p>
          <a:p>
            <a:r>
              <a:rPr lang="zh-CN" altLang="en-US" sz="1600" dirty="0"/>
              <a:t>    许多精明的老板现在都逐渐转向青少年市场寻求网页设计师、计算机程序员。据报道，北京一名</a:t>
            </a:r>
            <a:r>
              <a:rPr lang="en-US" altLang="zh-CN" sz="1600" dirty="0"/>
              <a:t>20</a:t>
            </a:r>
            <a:r>
              <a:rPr lang="zh-CN" altLang="en-US" sz="1600" dirty="0"/>
              <a:t>岁出头的在校大学生，从与一名博士生合作开发软件开始，发展到独立为一家从事期货交易信息的公司开发软件，挣了</a:t>
            </a:r>
            <a:r>
              <a:rPr lang="en-US" altLang="zh-CN" sz="1600" dirty="0"/>
              <a:t>20</a:t>
            </a:r>
            <a:r>
              <a:rPr lang="zh-CN" altLang="en-US" sz="1600" dirty="0"/>
              <a:t>万元报酬并获得了一台价值</a:t>
            </a:r>
            <a:r>
              <a:rPr lang="en-US" altLang="zh-CN" sz="1600" dirty="0"/>
              <a:t>3</a:t>
            </a:r>
            <a:r>
              <a:rPr lang="zh-CN" altLang="en-US" sz="1600" dirty="0"/>
              <a:t>万元的笔记本电脑的奖励。</a:t>
            </a:r>
            <a:endParaRPr lang="en-US" altLang="zh-CN" sz="1600" dirty="0"/>
          </a:p>
          <a:p>
            <a:r>
              <a:rPr lang="zh-CN" altLang="en-US" sz="1600" dirty="0"/>
              <a:t>一些富有冒险精神的业余网页设计者不甘心为别人打工，开始了为自己打工的生涯。</a:t>
            </a:r>
            <a:endParaRPr lang="en-US" altLang="zh-CN" sz="1600" dirty="0"/>
          </a:p>
          <a:p>
            <a:r>
              <a:rPr lang="en-US" altLang="zh-CN" sz="1600" dirty="0"/>
              <a:t>   </a:t>
            </a:r>
            <a:r>
              <a:rPr lang="zh-CN" altLang="en-US" sz="1600" dirty="0"/>
              <a:t>小有名气的“蓝河网眼工作室”就是其中的代表。创办伊始，为企业制作网页是他们的主要业务，由于他们所做的网页在当地的企业网页中特色鲜明，加上低成本的运作方式，使工作室有了很强的竞争力。不久，一家属于一个国际公司亚洲总部的中文网站也看上了他们，工作室为这个网站担负起客户服务的工作。</a:t>
            </a:r>
            <a:endParaRPr lang="en-US" altLang="zh-CN" sz="16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案例故事</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72394" y="1331692"/>
            <a:ext cx="8410562"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用人单位的基本情况</a:t>
            </a:r>
            <a:endParaRPr lang="zh-CN" altLang="en-US"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984737" y="1780456"/>
            <a:ext cx="8052553" cy="2619948"/>
          </a:xfrm>
          <a:prstGeom prst="rect">
            <a:avLst/>
          </a:prstGeom>
          <a:noFill/>
        </p:spPr>
        <p:txBody>
          <a:bodyPr wrap="square">
            <a:spAutoFit/>
          </a:bodyPr>
          <a:lstStyle/>
          <a:p>
            <a:pPr>
              <a:lnSpc>
                <a:spcPct val="150000"/>
              </a:lnSpc>
            </a:pPr>
            <a:r>
              <a:rPr lang="zh-CN" altLang="en-US" sz="1600" dirty="0"/>
              <a:t>在步入职场之前，对于用人单位的相关信息和基本情况应做到基本了解。大学生可以通过企业的名称了解到该组织所在地区、所属行业、经营性质、业务范围、组织级别等信息。此外，也可以通过职业介绍机构、新闻媒体、招聘会、网络、校园就业指导中心了解到相关内容。</a:t>
            </a:r>
            <a:endParaRPr lang="en-US" altLang="zh-CN" sz="1600" dirty="0"/>
          </a:p>
          <a:p>
            <a:pPr>
              <a:lnSpc>
                <a:spcPct val="150000"/>
              </a:lnSpc>
            </a:pPr>
            <a:r>
              <a:rPr lang="zh-CN" altLang="en-US" sz="1600" dirty="0"/>
              <a:t>对于求职者而言，招聘单位的发展前景会直接影响到个人的前途。工作单位的资产实力、行业前景、科技含量、人员组成、管理水平等方面都会潜移默化地影响一个人的发展，因此也需要对其进行了解和判断。</a:t>
            </a:r>
            <a:endParaRPr lang="zh-CN" altLang="en-US" sz="1400" dirty="0">
              <a:latin typeface="楷体" panose="02010609060101010101" pitchFamily="2" charset="-122"/>
              <a:ea typeface="楷体" panose="02010609060101010101" pitchFamily="2"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2196530" y="221367"/>
            <a:ext cx="424847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二、大学生应掌握的职业信息</a:t>
            </a:r>
            <a:endParaRPr lang="zh-CN" altLang="en-US" sz="2400" b="1" dirty="0">
              <a:latin typeface="微软雅黑" panose="020B0503020204020204" pitchFamily="34" charset="-122"/>
              <a:ea typeface="微软雅黑" panose="020B0503020204020204" pitchFamily="34" charset="-122"/>
            </a:endParaRPr>
          </a:p>
        </p:txBody>
      </p:sp>
      <p:sp>
        <p:nvSpPr>
          <p:cNvPr id="11" name="任意多边形: 形状 10"/>
          <p:cNvSpPr/>
          <p:nvPr/>
        </p:nvSpPr>
        <p:spPr bwMode="auto">
          <a:xfrm>
            <a:off x="252314" y="1276400"/>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2" name="任意多边形: 形状 11"/>
          <p:cNvSpPr/>
          <p:nvPr/>
        </p:nvSpPr>
        <p:spPr bwMode="auto">
          <a:xfrm>
            <a:off x="427546" y="1441344"/>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ppt_x"/>
                                          </p:val>
                                        </p:tav>
                                        <p:tav tm="100000">
                                          <p:val>
                                            <p:strVal val="#ppt_x"/>
                                          </p:val>
                                        </p:tav>
                                      </p:tavLst>
                                    </p:anim>
                                    <p:anim calcmode="lin" valueType="num">
                                      <p:cBhvr additive="base">
                                        <p:cTn id="8" dur="500" fill="hold"/>
                                        <p:tgtEl>
                                          <p:spTgt spid="5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randombar(horizontal)">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2"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72394" y="1331692"/>
            <a:ext cx="8410562"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用人单位的招聘条件、需求岗位和招聘数量</a:t>
            </a:r>
            <a:endParaRPr lang="zh-CN" altLang="en-US" sz="20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984737" y="1780456"/>
            <a:ext cx="8052553" cy="2619948"/>
          </a:xfrm>
          <a:prstGeom prst="rect">
            <a:avLst/>
          </a:prstGeom>
          <a:noFill/>
        </p:spPr>
        <p:txBody>
          <a:bodyPr wrap="square">
            <a:spAutoFit/>
          </a:bodyPr>
          <a:lstStyle/>
          <a:p>
            <a:pPr>
              <a:lnSpc>
                <a:spcPct val="150000"/>
              </a:lnSpc>
            </a:pPr>
            <a:r>
              <a:rPr lang="zh-CN" altLang="en-US" sz="1600" dirty="0"/>
              <a:t>在步入职场之前，对于用人单位的相关信息和基本情况应做到基本了解。大学生可以通过企业的名称了解到该组织所在地区、所属行业、经营性质、业务范围、组织级别等信息。此外，也可以通过职业介绍机构、新闻媒体、招聘会、网络、校园就业指导中心了解到相关内容。</a:t>
            </a:r>
            <a:endParaRPr lang="en-US" altLang="zh-CN" sz="1600" dirty="0"/>
          </a:p>
          <a:p>
            <a:pPr>
              <a:lnSpc>
                <a:spcPct val="150000"/>
              </a:lnSpc>
            </a:pPr>
            <a:r>
              <a:rPr lang="zh-CN" altLang="en-US" sz="1600" dirty="0"/>
              <a:t>对于求职者而言，招聘单位的发展前景会直接影响到个人的前途。工作单位的资产实力、行业前景、科技含量、人员组成、管理水平等方面都会潜移默化地影响一个人的发展，因此也需要对其进行了解和判断。</a:t>
            </a:r>
            <a:endParaRPr lang="zh-CN" altLang="en-US" sz="1400" dirty="0">
              <a:latin typeface="楷体" panose="02010609060101010101" pitchFamily="2" charset="-122"/>
              <a:ea typeface="楷体" panose="02010609060101010101" pitchFamily="2"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2196530" y="221367"/>
            <a:ext cx="424847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二、大学生应掌握的职业信息</a:t>
            </a:r>
            <a:endParaRPr lang="zh-CN" altLang="en-US" sz="2400" b="1" dirty="0">
              <a:latin typeface="微软雅黑" panose="020B0503020204020204" pitchFamily="34" charset="-122"/>
              <a:ea typeface="微软雅黑" panose="020B0503020204020204" pitchFamily="34" charset="-122"/>
            </a:endParaRPr>
          </a:p>
        </p:txBody>
      </p:sp>
      <p:sp>
        <p:nvSpPr>
          <p:cNvPr id="13" name="任意多边形: 形状 12"/>
          <p:cNvSpPr/>
          <p:nvPr/>
        </p:nvSpPr>
        <p:spPr bwMode="auto">
          <a:xfrm>
            <a:off x="348239" y="1276400"/>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 name="任意多边形: 形状 13"/>
          <p:cNvSpPr/>
          <p:nvPr/>
        </p:nvSpPr>
        <p:spPr bwMode="auto">
          <a:xfrm>
            <a:off x="460759" y="1419675"/>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3"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59" name="文本框 58"/>
          <p:cNvSpPr txBox="1"/>
          <p:nvPr/>
        </p:nvSpPr>
        <p:spPr>
          <a:xfrm>
            <a:off x="613203" y="772355"/>
            <a:ext cx="7406475" cy="4191818"/>
          </a:xfrm>
          <a:prstGeom prst="rect">
            <a:avLst/>
          </a:prstGeom>
          <a:noFill/>
        </p:spPr>
        <p:txBody>
          <a:bodyPr wrap="square">
            <a:noAutofit/>
          </a:bodyPr>
          <a:lstStyle/>
          <a:p>
            <a:pPr algn="l"/>
            <a:endParaRPr sz="1800" b="1" dirty="0">
              <a:solidFill>
                <a:srgbClr val="00B0F0"/>
              </a:solidFill>
              <a:latin typeface="楷体" panose="02010609060101010101" pitchFamily="2" charset="-122"/>
              <a:ea typeface="楷体" panose="02010609060101010101" pitchFamily="2" charset="-122"/>
            </a:endParaRPr>
          </a:p>
          <a:p>
            <a:pPr algn="l"/>
            <a:r>
              <a:rPr sz="1800" b="1" dirty="0">
                <a:solidFill>
                  <a:srgbClr val="00B0F0"/>
                </a:solidFill>
                <a:latin typeface="微软雅黑" panose="020B0503020204020204" pitchFamily="34" charset="-122"/>
                <a:ea typeface="微软雅黑" panose="020B0503020204020204" pitchFamily="34" charset="-122"/>
              </a:rPr>
              <a:t>问题讨论</a:t>
            </a:r>
            <a:endParaRPr sz="1600" dirty="0">
              <a:latin typeface="楷体" panose="02010609060101010101" pitchFamily="2" charset="-122"/>
              <a:ea typeface="楷体" panose="02010609060101010101" pitchFamily="2" charset="-122"/>
            </a:endParaRPr>
          </a:p>
          <a:p>
            <a:pPr algn="l"/>
            <a:endParaRPr sz="1600" dirty="0">
              <a:latin typeface="楷体" panose="02010609060101010101" pitchFamily="2" charset="-122"/>
              <a:ea typeface="楷体" panose="02010609060101010101" pitchFamily="2" charset="-122"/>
            </a:endParaRPr>
          </a:p>
          <a:p>
            <a:pPr algn="l"/>
            <a:r>
              <a:rPr lang="en-US" sz="1600" dirty="0">
                <a:latin typeface="楷体" panose="02010609060101010101" pitchFamily="2" charset="-122"/>
                <a:ea typeface="楷体" panose="02010609060101010101" pitchFamily="2" charset="-122"/>
              </a:rPr>
              <a:t>    </a:t>
            </a:r>
            <a:r>
              <a:rPr sz="1600" dirty="0">
                <a:latin typeface="楷体" panose="02010609060101010101" pitchFamily="2" charset="-122"/>
                <a:ea typeface="楷体" panose="02010609060101010101" pitchFamily="2" charset="-122"/>
              </a:rPr>
              <a:t>青年作为社会的新鲜血液，其就业观念也与时俱进。近年来，新职业呈现出什么趋势，又有哪些特征？当踏上新职业这条创新征途时，广大从业者该如何行稳致远？</a:t>
            </a:r>
            <a:endParaRPr sz="1600" dirty="0">
              <a:latin typeface="楷体" panose="02010609060101010101" pitchFamily="2" charset="-122"/>
              <a:ea typeface="楷体" panose="02010609060101010101" pitchFamily="2" charset="-122"/>
            </a:endParaRPr>
          </a:p>
          <a:p>
            <a:pPr algn="l"/>
            <a:r>
              <a:rPr lang="en-US" sz="1600" dirty="0">
                <a:latin typeface="楷体" panose="02010609060101010101" pitchFamily="2" charset="-122"/>
                <a:ea typeface="楷体" panose="02010609060101010101" pitchFamily="2" charset="-122"/>
              </a:rPr>
              <a:t>__________________________________________________________</a:t>
            </a:r>
            <a:endParaRPr lang="en-US" sz="1600" dirty="0">
              <a:latin typeface="楷体" panose="02010609060101010101" pitchFamily="2" charset="-122"/>
              <a:ea typeface="楷体" panose="02010609060101010101" pitchFamily="2" charset="-122"/>
            </a:endParaRPr>
          </a:p>
          <a:p>
            <a:pPr algn="l"/>
            <a:r>
              <a:rPr lang="en-US" sz="1600" dirty="0">
                <a:latin typeface="楷体" panose="02010609060101010101" pitchFamily="2" charset="-122"/>
                <a:ea typeface="楷体" panose="02010609060101010101" pitchFamily="2" charset="-122"/>
              </a:rPr>
              <a:t>__________________________________________________________</a:t>
            </a:r>
            <a:endParaRPr lang="en-US" sz="1600" dirty="0">
              <a:latin typeface="楷体" panose="02010609060101010101" pitchFamily="2" charset="-122"/>
              <a:ea typeface="楷体" panose="02010609060101010101" pitchFamily="2" charset="-122"/>
            </a:endParaRPr>
          </a:p>
          <a:p>
            <a:pPr algn="l"/>
            <a:r>
              <a:rPr lang="en-US" sz="1600" dirty="0">
                <a:latin typeface="楷体" panose="02010609060101010101" pitchFamily="2" charset="-122"/>
                <a:ea typeface="楷体" panose="02010609060101010101" pitchFamily="2" charset="-122"/>
              </a:rPr>
              <a:t>__________________________________________________________</a:t>
            </a:r>
            <a:endParaRPr lang="en-US" sz="1600" dirty="0">
              <a:latin typeface="楷体" panose="02010609060101010101" pitchFamily="2" charset="-122"/>
              <a:ea typeface="楷体" panose="02010609060101010101" pitchFamily="2" charset="-122"/>
            </a:endParaRPr>
          </a:p>
          <a:p>
            <a:pPr algn="l"/>
            <a:r>
              <a:rPr lang="en-US" sz="1600" dirty="0">
                <a:latin typeface="楷体" panose="02010609060101010101" pitchFamily="2" charset="-122"/>
                <a:ea typeface="楷体" panose="02010609060101010101" pitchFamily="2" charset="-122"/>
                <a:sym typeface="+mn-ea"/>
              </a:rPr>
              <a:t>__________________________________________________________</a:t>
            </a:r>
            <a:endParaRPr lang="en-US" sz="1600" dirty="0">
              <a:latin typeface="楷体" panose="02010609060101010101" pitchFamily="2" charset="-122"/>
              <a:ea typeface="楷体" panose="02010609060101010101" pitchFamily="2" charset="-122"/>
              <a:sym typeface="+mn-ea"/>
            </a:endParaRPr>
          </a:p>
          <a:p>
            <a:pPr algn="l"/>
            <a:r>
              <a:rPr lang="en-US" sz="1600" dirty="0">
                <a:latin typeface="楷体" panose="02010609060101010101" pitchFamily="2" charset="-122"/>
                <a:ea typeface="楷体" panose="02010609060101010101" pitchFamily="2" charset="-122"/>
                <a:sym typeface="+mn-ea"/>
              </a:rPr>
              <a:t>__________________________________________________________</a:t>
            </a:r>
            <a:endParaRPr lang="en-US" sz="1600" dirty="0">
              <a:latin typeface="楷体" panose="02010609060101010101" pitchFamily="2" charset="-122"/>
              <a:ea typeface="楷体" panose="02010609060101010101" pitchFamily="2" charset="-122"/>
              <a:sym typeface="+mn-ea"/>
            </a:endParaRPr>
          </a:p>
          <a:p>
            <a:pPr algn="l"/>
            <a:r>
              <a:rPr lang="en-US" sz="1600" dirty="0">
                <a:latin typeface="楷体" panose="02010609060101010101" pitchFamily="2" charset="-122"/>
                <a:ea typeface="楷体" panose="02010609060101010101" pitchFamily="2" charset="-122"/>
                <a:sym typeface="+mn-ea"/>
              </a:rPr>
              <a:t>__________________________________________________________</a:t>
            </a:r>
            <a:endParaRPr lang="en-US" sz="1600" dirty="0">
              <a:latin typeface="楷体" panose="02010609060101010101" pitchFamily="2" charset="-122"/>
              <a:ea typeface="楷体" panose="02010609060101010101" pitchFamily="2" charset="-122"/>
              <a:sym typeface="+mn-ea"/>
            </a:endParaRPr>
          </a:p>
          <a:p>
            <a:pPr algn="l"/>
            <a:endParaRPr sz="1600" dirty="0">
              <a:latin typeface="楷体" panose="02010609060101010101" pitchFamily="2" charset="-122"/>
              <a:ea typeface="楷体" panose="02010609060101010101" pitchFamily="2" charset="-122"/>
            </a:endParaRPr>
          </a:p>
          <a:p>
            <a:pPr algn="l"/>
            <a:endParaRPr sz="16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0786" y="124539"/>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F0"/>
          </a:solidFill>
          <a:ln>
            <a:noFill/>
          </a:ln>
        </p:spPr>
        <p:txBody>
          <a:bodyPr anchor="ctr" anchorCtr="1">
            <a:scene3d>
              <a:camera prst="orthographicFront"/>
              <a:lightRig rig="threePt" dir="t"/>
            </a:scene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solidFill>
                <a:schemeClr val="accent1"/>
              </a:solidFill>
              <a:effectLst>
                <a:outerShdw blurRad="38100" dist="25400" dir="5400000" algn="ctr" rotWithShape="0">
                  <a:srgbClr val="6E747A">
                    <a:alpha val="43000"/>
                  </a:srgbClr>
                </a:outerShdw>
              </a:effectLst>
              <a:latin typeface="楷体" panose="02010609060101010101" pitchFamily="2" charset="-122"/>
            </a:endParaRPr>
          </a:p>
        </p:txBody>
      </p:sp>
      <p:sp>
        <p:nvSpPr>
          <p:cNvPr id="8" name="文本框 7"/>
          <p:cNvSpPr txBox="1"/>
          <p:nvPr/>
        </p:nvSpPr>
        <p:spPr>
          <a:xfrm>
            <a:off x="599893" y="67679"/>
            <a:ext cx="6912022" cy="460375"/>
          </a:xfrm>
          <a:prstGeom prst="rect">
            <a:avLst/>
          </a:prstGeom>
          <a:noFill/>
        </p:spPr>
        <p:txBody>
          <a:bodyPr wrap="square" rtlCol="0">
            <a:spAutoFit/>
          </a:bodyPr>
          <a:lstStyle/>
          <a:p>
            <a:r>
              <a:rPr lang="zh-CN" altLang="en-US" sz="2400" b="1" dirty="0">
                <a:solidFill>
                  <a:srgbClr val="00B0F0"/>
                </a:solidFill>
                <a:latin typeface="微软雅黑" panose="020B0503020204020204" pitchFamily="34" charset="-122"/>
                <a:ea typeface="微软雅黑" panose="020B0503020204020204" pitchFamily="34" charset="-122"/>
              </a:rPr>
              <a:t>课程导入</a:t>
            </a:r>
            <a:endParaRPr lang="zh-CN" altLang="en-US" sz="2400" b="1" dirty="0">
              <a:solidFill>
                <a:srgbClr val="00B0F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494" y="556538"/>
            <a:ext cx="914460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3" name="图片 2"/>
          <p:cNvPicPr>
            <a:picLocks noChangeAspect="1"/>
          </p:cNvPicPr>
          <p:nvPr>
            <p:custDataLst>
              <p:tags r:id="rId2"/>
            </p:custDataLst>
          </p:nvPr>
        </p:nvPicPr>
        <p:blipFill>
          <a:blip r:embed="rId3"/>
          <a:stretch>
            <a:fillRect/>
          </a:stretch>
        </p:blipFill>
        <p:spPr>
          <a:xfrm>
            <a:off x="6876801" y="3076520"/>
            <a:ext cx="2230514" cy="205908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72394" y="1331692"/>
            <a:ext cx="8410562"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用人单位提供的薪金待遇</a:t>
            </a:r>
            <a:endParaRPr lang="zh-CN" altLang="en-US" sz="20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984737" y="1780456"/>
            <a:ext cx="7764521" cy="1511952"/>
          </a:xfrm>
          <a:prstGeom prst="rect">
            <a:avLst/>
          </a:prstGeom>
          <a:noFill/>
        </p:spPr>
        <p:txBody>
          <a:bodyPr wrap="square">
            <a:spAutoFit/>
          </a:bodyPr>
          <a:lstStyle/>
          <a:p>
            <a:pPr>
              <a:lnSpc>
                <a:spcPct val="150000"/>
              </a:lnSpc>
            </a:pPr>
            <a:r>
              <a:rPr lang="zh-CN" altLang="en-US" sz="1600" dirty="0"/>
              <a:t> 用人单位在发布招聘信息时，有时会说明所招聘职位的薪金待遇，诸如工资、奖金、福利、津贴以及医疗、养老保险等事项。</a:t>
            </a:r>
            <a:endParaRPr lang="en-US" altLang="zh-CN" sz="1600" dirty="0"/>
          </a:p>
          <a:p>
            <a:pPr>
              <a:lnSpc>
                <a:spcPct val="150000"/>
              </a:lnSpc>
            </a:pPr>
            <a:r>
              <a:rPr lang="zh-CN" altLang="en-US" sz="1600" dirty="0"/>
              <a:t>然而，部分招聘单位并不会将薪金待遇明示在招聘信息中，此时，如果对该单位较有意向，可以通过向知晓该单位某些信息的亲朋好友或其他熟人询问而获得所需信息。</a:t>
            </a:r>
            <a:endParaRPr lang="zh-CN" altLang="en-US" sz="1400" dirty="0">
              <a:latin typeface="楷体" panose="02010609060101010101" pitchFamily="2" charset="-122"/>
              <a:ea typeface="楷体" panose="02010609060101010101" pitchFamily="2"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2196530" y="221367"/>
            <a:ext cx="424847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二、大学生应掌握的职业信息</a:t>
            </a:r>
            <a:endParaRPr lang="zh-CN" altLang="en-US" sz="2400" b="1" dirty="0">
              <a:latin typeface="微软雅黑" panose="020B0503020204020204" pitchFamily="34" charset="-122"/>
              <a:ea typeface="微软雅黑" panose="020B0503020204020204" pitchFamily="34" charset="-122"/>
            </a:endParaRPr>
          </a:p>
        </p:txBody>
      </p:sp>
      <p:sp>
        <p:nvSpPr>
          <p:cNvPr id="11" name="椭圆 10"/>
          <p:cNvSpPr/>
          <p:nvPr/>
        </p:nvSpPr>
        <p:spPr>
          <a:xfrm>
            <a:off x="308963" y="1238401"/>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任意多边形: 形状 11"/>
          <p:cNvSpPr/>
          <p:nvPr/>
        </p:nvSpPr>
        <p:spPr bwMode="auto">
          <a:xfrm>
            <a:off x="477501" y="1388301"/>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2"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64"/>
          <p:cNvGrpSpPr/>
          <p:nvPr/>
        </p:nvGrpSpPr>
        <p:grpSpPr>
          <a:xfrm>
            <a:off x="1555707" y="3634552"/>
            <a:ext cx="101962" cy="356848"/>
            <a:chOff x="2752726" y="4344988"/>
            <a:chExt cx="184150" cy="644525"/>
          </a:xfrm>
          <a:solidFill>
            <a:schemeClr val="accent1"/>
          </a:solidFill>
        </p:grpSpPr>
        <p:sp>
          <p:nvSpPr>
            <p:cNvPr id="66" name="Freeform 101"/>
            <p:cNvSpPr/>
            <p:nvPr/>
          </p:nvSpPr>
          <p:spPr bwMode="auto">
            <a:xfrm>
              <a:off x="2762251" y="4427538"/>
              <a:ext cx="174625" cy="519113"/>
            </a:xfrm>
            <a:custGeom>
              <a:avLst/>
              <a:gdLst>
                <a:gd name="T0" fmla="*/ 34 w 110"/>
                <a:gd name="T1" fmla="*/ 267 h 327"/>
                <a:gd name="T2" fmla="*/ 67 w 110"/>
                <a:gd name="T3" fmla="*/ 327 h 327"/>
                <a:gd name="T4" fmla="*/ 95 w 110"/>
                <a:gd name="T5" fmla="*/ 323 h 327"/>
                <a:gd name="T6" fmla="*/ 110 w 110"/>
                <a:gd name="T7" fmla="*/ 256 h 327"/>
                <a:gd name="T8" fmla="*/ 76 w 110"/>
                <a:gd name="T9" fmla="*/ 0 h 327"/>
                <a:gd name="T10" fmla="*/ 0 w 110"/>
                <a:gd name="T11" fmla="*/ 10 h 327"/>
                <a:gd name="T12" fmla="*/ 34 w 110"/>
                <a:gd name="T13" fmla="*/ 267 h 327"/>
              </a:gdLst>
              <a:ahLst/>
              <a:cxnLst>
                <a:cxn ang="0">
                  <a:pos x="T0" y="T1"/>
                </a:cxn>
                <a:cxn ang="0">
                  <a:pos x="T2" y="T3"/>
                </a:cxn>
                <a:cxn ang="0">
                  <a:pos x="T4" y="T5"/>
                </a:cxn>
                <a:cxn ang="0">
                  <a:pos x="T6" y="T7"/>
                </a:cxn>
                <a:cxn ang="0">
                  <a:pos x="T8" y="T9"/>
                </a:cxn>
                <a:cxn ang="0">
                  <a:pos x="T10" y="T11"/>
                </a:cxn>
                <a:cxn ang="0">
                  <a:pos x="T12" y="T13"/>
                </a:cxn>
              </a:cxnLst>
              <a:rect l="0" t="0" r="r" b="b"/>
              <a:pathLst>
                <a:path w="110" h="327">
                  <a:moveTo>
                    <a:pt x="34" y="267"/>
                  </a:moveTo>
                  <a:lnTo>
                    <a:pt x="67" y="327"/>
                  </a:lnTo>
                  <a:lnTo>
                    <a:pt x="95" y="323"/>
                  </a:lnTo>
                  <a:lnTo>
                    <a:pt x="110" y="256"/>
                  </a:lnTo>
                  <a:lnTo>
                    <a:pt x="76" y="0"/>
                  </a:lnTo>
                  <a:lnTo>
                    <a:pt x="0" y="10"/>
                  </a:lnTo>
                  <a:lnTo>
                    <a:pt x="34" y="26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7" name="Freeform 102"/>
            <p:cNvSpPr/>
            <p:nvPr/>
          </p:nvSpPr>
          <p:spPr bwMode="auto">
            <a:xfrm>
              <a:off x="2754313" y="4344988"/>
              <a:ext cx="128588" cy="146050"/>
            </a:xfrm>
            <a:custGeom>
              <a:avLst/>
              <a:gdLst>
                <a:gd name="T0" fmla="*/ 5 w 81"/>
                <a:gd name="T1" fmla="*/ 58 h 92"/>
                <a:gd name="T2" fmla="*/ 5 w 81"/>
                <a:gd name="T3" fmla="*/ 58 h 92"/>
                <a:gd name="T4" fmla="*/ 7 w 81"/>
                <a:gd name="T5" fmla="*/ 66 h 92"/>
                <a:gd name="T6" fmla="*/ 10 w 81"/>
                <a:gd name="T7" fmla="*/ 73 h 92"/>
                <a:gd name="T8" fmla="*/ 15 w 81"/>
                <a:gd name="T9" fmla="*/ 78 h 92"/>
                <a:gd name="T10" fmla="*/ 20 w 81"/>
                <a:gd name="T11" fmla="*/ 84 h 92"/>
                <a:gd name="T12" fmla="*/ 26 w 81"/>
                <a:gd name="T13" fmla="*/ 88 h 92"/>
                <a:gd name="T14" fmla="*/ 33 w 81"/>
                <a:gd name="T15" fmla="*/ 90 h 92"/>
                <a:gd name="T16" fmla="*/ 39 w 81"/>
                <a:gd name="T17" fmla="*/ 92 h 92"/>
                <a:gd name="T18" fmla="*/ 47 w 81"/>
                <a:gd name="T19" fmla="*/ 90 h 92"/>
                <a:gd name="T20" fmla="*/ 49 w 81"/>
                <a:gd name="T21" fmla="*/ 90 h 92"/>
                <a:gd name="T22" fmla="*/ 49 w 81"/>
                <a:gd name="T23" fmla="*/ 90 h 92"/>
                <a:gd name="T24" fmla="*/ 56 w 81"/>
                <a:gd name="T25" fmla="*/ 89 h 92"/>
                <a:gd name="T26" fmla="*/ 62 w 81"/>
                <a:gd name="T27" fmla="*/ 86 h 92"/>
                <a:gd name="T28" fmla="*/ 69 w 81"/>
                <a:gd name="T29" fmla="*/ 81 h 92"/>
                <a:gd name="T30" fmla="*/ 73 w 81"/>
                <a:gd name="T31" fmla="*/ 77 h 92"/>
                <a:gd name="T32" fmla="*/ 77 w 81"/>
                <a:gd name="T33" fmla="*/ 70 h 92"/>
                <a:gd name="T34" fmla="*/ 80 w 81"/>
                <a:gd name="T35" fmla="*/ 63 h 92"/>
                <a:gd name="T36" fmla="*/ 81 w 81"/>
                <a:gd name="T37" fmla="*/ 56 h 92"/>
                <a:gd name="T38" fmla="*/ 81 w 81"/>
                <a:gd name="T39" fmla="*/ 48 h 92"/>
                <a:gd name="T40" fmla="*/ 76 w 81"/>
                <a:gd name="T41" fmla="*/ 13 h 92"/>
                <a:gd name="T42" fmla="*/ 76 w 81"/>
                <a:gd name="T43" fmla="*/ 13 h 92"/>
                <a:gd name="T44" fmla="*/ 75 w 81"/>
                <a:gd name="T45" fmla="*/ 8 h 92"/>
                <a:gd name="T46" fmla="*/ 72 w 81"/>
                <a:gd name="T47" fmla="*/ 2 h 92"/>
                <a:gd name="T48" fmla="*/ 68 w 81"/>
                <a:gd name="T49" fmla="*/ 1 h 92"/>
                <a:gd name="T50" fmla="*/ 64 w 81"/>
                <a:gd name="T51" fmla="*/ 0 h 92"/>
                <a:gd name="T52" fmla="*/ 51 w 81"/>
                <a:gd name="T53" fmla="*/ 0 h 92"/>
                <a:gd name="T54" fmla="*/ 37 w 81"/>
                <a:gd name="T55" fmla="*/ 2 h 92"/>
                <a:gd name="T56" fmla="*/ 35 w 81"/>
                <a:gd name="T57" fmla="*/ 2 h 92"/>
                <a:gd name="T58" fmla="*/ 35 w 81"/>
                <a:gd name="T59" fmla="*/ 2 h 92"/>
                <a:gd name="T60" fmla="*/ 22 w 81"/>
                <a:gd name="T61" fmla="*/ 4 h 92"/>
                <a:gd name="T62" fmla="*/ 10 w 81"/>
                <a:gd name="T63" fmla="*/ 6 h 92"/>
                <a:gd name="T64" fmla="*/ 5 w 81"/>
                <a:gd name="T65" fmla="*/ 9 h 92"/>
                <a:gd name="T66" fmla="*/ 3 w 81"/>
                <a:gd name="T67" fmla="*/ 12 h 92"/>
                <a:gd name="T68" fmla="*/ 0 w 81"/>
                <a:gd name="T69" fmla="*/ 17 h 92"/>
                <a:gd name="T70" fmla="*/ 0 w 81"/>
                <a:gd name="T71" fmla="*/ 24 h 92"/>
                <a:gd name="T72" fmla="*/ 5 w 81"/>
                <a:gd name="T73"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 h="92">
                  <a:moveTo>
                    <a:pt x="5" y="58"/>
                  </a:moveTo>
                  <a:lnTo>
                    <a:pt x="5" y="58"/>
                  </a:lnTo>
                  <a:lnTo>
                    <a:pt x="7" y="66"/>
                  </a:lnTo>
                  <a:lnTo>
                    <a:pt x="10" y="73"/>
                  </a:lnTo>
                  <a:lnTo>
                    <a:pt x="15" y="78"/>
                  </a:lnTo>
                  <a:lnTo>
                    <a:pt x="20" y="84"/>
                  </a:lnTo>
                  <a:lnTo>
                    <a:pt x="26" y="88"/>
                  </a:lnTo>
                  <a:lnTo>
                    <a:pt x="33" y="90"/>
                  </a:lnTo>
                  <a:lnTo>
                    <a:pt x="39" y="92"/>
                  </a:lnTo>
                  <a:lnTo>
                    <a:pt x="47" y="90"/>
                  </a:lnTo>
                  <a:lnTo>
                    <a:pt x="49" y="90"/>
                  </a:lnTo>
                  <a:lnTo>
                    <a:pt x="49" y="90"/>
                  </a:lnTo>
                  <a:lnTo>
                    <a:pt x="56" y="89"/>
                  </a:lnTo>
                  <a:lnTo>
                    <a:pt x="62" y="86"/>
                  </a:lnTo>
                  <a:lnTo>
                    <a:pt x="69" y="81"/>
                  </a:lnTo>
                  <a:lnTo>
                    <a:pt x="73" y="77"/>
                  </a:lnTo>
                  <a:lnTo>
                    <a:pt x="77" y="70"/>
                  </a:lnTo>
                  <a:lnTo>
                    <a:pt x="80" y="63"/>
                  </a:lnTo>
                  <a:lnTo>
                    <a:pt x="81" y="56"/>
                  </a:lnTo>
                  <a:lnTo>
                    <a:pt x="81" y="48"/>
                  </a:lnTo>
                  <a:lnTo>
                    <a:pt x="76" y="13"/>
                  </a:lnTo>
                  <a:lnTo>
                    <a:pt x="76" y="13"/>
                  </a:lnTo>
                  <a:lnTo>
                    <a:pt x="75" y="8"/>
                  </a:lnTo>
                  <a:lnTo>
                    <a:pt x="72" y="2"/>
                  </a:lnTo>
                  <a:lnTo>
                    <a:pt x="68" y="1"/>
                  </a:lnTo>
                  <a:lnTo>
                    <a:pt x="64" y="0"/>
                  </a:lnTo>
                  <a:lnTo>
                    <a:pt x="51" y="0"/>
                  </a:lnTo>
                  <a:lnTo>
                    <a:pt x="37" y="2"/>
                  </a:lnTo>
                  <a:lnTo>
                    <a:pt x="35" y="2"/>
                  </a:lnTo>
                  <a:lnTo>
                    <a:pt x="35" y="2"/>
                  </a:lnTo>
                  <a:lnTo>
                    <a:pt x="22" y="4"/>
                  </a:lnTo>
                  <a:lnTo>
                    <a:pt x="10" y="6"/>
                  </a:lnTo>
                  <a:lnTo>
                    <a:pt x="5" y="9"/>
                  </a:lnTo>
                  <a:lnTo>
                    <a:pt x="3" y="12"/>
                  </a:lnTo>
                  <a:lnTo>
                    <a:pt x="0" y="17"/>
                  </a:lnTo>
                  <a:lnTo>
                    <a:pt x="0" y="24"/>
                  </a:lnTo>
                  <a:lnTo>
                    <a:pt x="5" y="5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8" name="Freeform 103"/>
            <p:cNvSpPr/>
            <p:nvPr/>
          </p:nvSpPr>
          <p:spPr bwMode="auto">
            <a:xfrm>
              <a:off x="2752726" y="4394200"/>
              <a:ext cx="149225" cy="142875"/>
            </a:xfrm>
            <a:custGeom>
              <a:avLst/>
              <a:gdLst>
                <a:gd name="T0" fmla="*/ 11 w 94"/>
                <a:gd name="T1" fmla="*/ 90 h 90"/>
                <a:gd name="T2" fmla="*/ 94 w 94"/>
                <a:gd name="T3" fmla="*/ 80 h 90"/>
                <a:gd name="T4" fmla="*/ 84 w 94"/>
                <a:gd name="T5" fmla="*/ 0 h 90"/>
                <a:gd name="T6" fmla="*/ 0 w 94"/>
                <a:gd name="T7" fmla="*/ 11 h 90"/>
                <a:gd name="T8" fmla="*/ 11 w 94"/>
                <a:gd name="T9" fmla="*/ 90 h 90"/>
              </a:gdLst>
              <a:ahLst/>
              <a:cxnLst>
                <a:cxn ang="0">
                  <a:pos x="T0" y="T1"/>
                </a:cxn>
                <a:cxn ang="0">
                  <a:pos x="T2" y="T3"/>
                </a:cxn>
                <a:cxn ang="0">
                  <a:pos x="T4" y="T5"/>
                </a:cxn>
                <a:cxn ang="0">
                  <a:pos x="T6" y="T7"/>
                </a:cxn>
                <a:cxn ang="0">
                  <a:pos x="T8" y="T9"/>
                </a:cxn>
              </a:cxnLst>
              <a:rect l="0" t="0" r="r" b="b"/>
              <a:pathLst>
                <a:path w="94" h="90">
                  <a:moveTo>
                    <a:pt x="11" y="90"/>
                  </a:moveTo>
                  <a:lnTo>
                    <a:pt x="94" y="80"/>
                  </a:lnTo>
                  <a:lnTo>
                    <a:pt x="84" y="0"/>
                  </a:lnTo>
                  <a:lnTo>
                    <a:pt x="0" y="11"/>
                  </a:lnTo>
                  <a:lnTo>
                    <a:pt x="11" y="9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9" name="Freeform 104"/>
            <p:cNvSpPr/>
            <p:nvPr/>
          </p:nvSpPr>
          <p:spPr bwMode="auto">
            <a:xfrm>
              <a:off x="2868613" y="4933950"/>
              <a:ext cx="44450" cy="55563"/>
            </a:xfrm>
            <a:custGeom>
              <a:avLst/>
              <a:gdLst>
                <a:gd name="T0" fmla="*/ 28 w 28"/>
                <a:gd name="T1" fmla="*/ 2 h 35"/>
                <a:gd name="T2" fmla="*/ 28 w 28"/>
                <a:gd name="T3" fmla="*/ 2 h 35"/>
                <a:gd name="T4" fmla="*/ 27 w 28"/>
                <a:gd name="T5" fmla="*/ 14 h 35"/>
                <a:gd name="T6" fmla="*/ 21 w 28"/>
                <a:gd name="T7" fmla="*/ 31 h 35"/>
                <a:gd name="T8" fmla="*/ 21 w 28"/>
                <a:gd name="T9" fmla="*/ 31 h 35"/>
                <a:gd name="T10" fmla="*/ 20 w 28"/>
                <a:gd name="T11" fmla="*/ 35 h 35"/>
                <a:gd name="T12" fmla="*/ 19 w 28"/>
                <a:gd name="T13" fmla="*/ 35 h 35"/>
                <a:gd name="T14" fmla="*/ 16 w 28"/>
                <a:gd name="T15" fmla="*/ 35 h 35"/>
                <a:gd name="T16" fmla="*/ 13 w 28"/>
                <a:gd name="T17" fmla="*/ 32 h 35"/>
                <a:gd name="T18" fmla="*/ 11 w 28"/>
                <a:gd name="T19" fmla="*/ 27 h 35"/>
                <a:gd name="T20" fmla="*/ 0 w 28"/>
                <a:gd name="T21" fmla="*/ 8 h 35"/>
                <a:gd name="T22" fmla="*/ 0 w 28"/>
                <a:gd name="T23" fmla="*/ 8 h 35"/>
                <a:gd name="T24" fmla="*/ 3 w 28"/>
                <a:gd name="T25" fmla="*/ 5 h 35"/>
                <a:gd name="T26" fmla="*/ 8 w 28"/>
                <a:gd name="T27" fmla="*/ 2 h 35"/>
                <a:gd name="T28" fmla="*/ 12 w 28"/>
                <a:gd name="T29" fmla="*/ 1 h 35"/>
                <a:gd name="T30" fmla="*/ 16 w 28"/>
                <a:gd name="T31" fmla="*/ 0 h 35"/>
                <a:gd name="T32" fmla="*/ 23 w 28"/>
                <a:gd name="T33" fmla="*/ 0 h 35"/>
                <a:gd name="T34" fmla="*/ 28 w 28"/>
                <a:gd name="T35" fmla="*/ 2 h 35"/>
                <a:gd name="T36" fmla="*/ 28 w 28"/>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35">
                  <a:moveTo>
                    <a:pt x="28" y="2"/>
                  </a:moveTo>
                  <a:lnTo>
                    <a:pt x="28" y="2"/>
                  </a:lnTo>
                  <a:lnTo>
                    <a:pt x="27" y="14"/>
                  </a:lnTo>
                  <a:lnTo>
                    <a:pt x="21" y="31"/>
                  </a:lnTo>
                  <a:lnTo>
                    <a:pt x="21" y="31"/>
                  </a:lnTo>
                  <a:lnTo>
                    <a:pt x="20" y="35"/>
                  </a:lnTo>
                  <a:lnTo>
                    <a:pt x="19" y="35"/>
                  </a:lnTo>
                  <a:lnTo>
                    <a:pt x="16" y="35"/>
                  </a:lnTo>
                  <a:lnTo>
                    <a:pt x="13" y="32"/>
                  </a:lnTo>
                  <a:lnTo>
                    <a:pt x="11" y="27"/>
                  </a:lnTo>
                  <a:lnTo>
                    <a:pt x="0" y="8"/>
                  </a:lnTo>
                  <a:lnTo>
                    <a:pt x="0" y="8"/>
                  </a:lnTo>
                  <a:lnTo>
                    <a:pt x="3" y="5"/>
                  </a:lnTo>
                  <a:lnTo>
                    <a:pt x="8" y="2"/>
                  </a:lnTo>
                  <a:lnTo>
                    <a:pt x="12" y="1"/>
                  </a:lnTo>
                  <a:lnTo>
                    <a:pt x="16" y="0"/>
                  </a:lnTo>
                  <a:lnTo>
                    <a:pt x="23" y="0"/>
                  </a:lnTo>
                  <a:lnTo>
                    <a:pt x="28" y="2"/>
                  </a:lnTo>
                  <a:lnTo>
                    <a:pt x="28" y="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4" name="组合 69"/>
          <p:cNvGrpSpPr/>
          <p:nvPr/>
        </p:nvGrpSpPr>
        <p:grpSpPr>
          <a:xfrm>
            <a:off x="1218178" y="3958879"/>
            <a:ext cx="783174" cy="853445"/>
            <a:chOff x="2143126" y="4930775"/>
            <a:chExt cx="1414463" cy="1541463"/>
          </a:xfrm>
          <a:solidFill>
            <a:schemeClr val="tx2"/>
          </a:solidFill>
        </p:grpSpPr>
        <p:sp>
          <p:nvSpPr>
            <p:cNvPr id="71" name="Freeform 5"/>
            <p:cNvSpPr/>
            <p:nvPr/>
          </p:nvSpPr>
          <p:spPr bwMode="auto">
            <a:xfrm>
              <a:off x="2143126" y="5083175"/>
              <a:ext cx="1414463" cy="1257300"/>
            </a:xfrm>
            <a:custGeom>
              <a:avLst/>
              <a:gdLst>
                <a:gd name="T0" fmla="*/ 334 w 891"/>
                <a:gd name="T1" fmla="*/ 790 h 792"/>
                <a:gd name="T2" fmla="*/ 228 w 891"/>
                <a:gd name="T3" fmla="*/ 775 h 792"/>
                <a:gd name="T4" fmla="*/ 212 w 891"/>
                <a:gd name="T5" fmla="*/ 764 h 792"/>
                <a:gd name="T6" fmla="*/ 190 w 891"/>
                <a:gd name="T7" fmla="*/ 734 h 792"/>
                <a:gd name="T8" fmla="*/ 110 w 891"/>
                <a:gd name="T9" fmla="*/ 683 h 792"/>
                <a:gd name="T10" fmla="*/ 65 w 891"/>
                <a:gd name="T11" fmla="*/ 631 h 792"/>
                <a:gd name="T12" fmla="*/ 56 w 891"/>
                <a:gd name="T13" fmla="*/ 597 h 792"/>
                <a:gd name="T14" fmla="*/ 61 w 891"/>
                <a:gd name="T15" fmla="*/ 560 h 792"/>
                <a:gd name="T16" fmla="*/ 45 w 891"/>
                <a:gd name="T17" fmla="*/ 545 h 792"/>
                <a:gd name="T18" fmla="*/ 26 w 891"/>
                <a:gd name="T19" fmla="*/ 528 h 792"/>
                <a:gd name="T20" fmla="*/ 48 w 891"/>
                <a:gd name="T21" fmla="*/ 513 h 792"/>
                <a:gd name="T22" fmla="*/ 61 w 891"/>
                <a:gd name="T23" fmla="*/ 501 h 792"/>
                <a:gd name="T24" fmla="*/ 56 w 891"/>
                <a:gd name="T25" fmla="*/ 465 h 792"/>
                <a:gd name="T26" fmla="*/ 65 w 891"/>
                <a:gd name="T27" fmla="*/ 442 h 792"/>
                <a:gd name="T28" fmla="*/ 48 w 891"/>
                <a:gd name="T29" fmla="*/ 435 h 792"/>
                <a:gd name="T30" fmla="*/ 23 w 891"/>
                <a:gd name="T31" fmla="*/ 425 h 792"/>
                <a:gd name="T32" fmla="*/ 34 w 891"/>
                <a:gd name="T33" fmla="*/ 405 h 792"/>
                <a:gd name="T34" fmla="*/ 56 w 891"/>
                <a:gd name="T35" fmla="*/ 393 h 792"/>
                <a:gd name="T36" fmla="*/ 55 w 891"/>
                <a:gd name="T37" fmla="*/ 365 h 792"/>
                <a:gd name="T38" fmla="*/ 56 w 891"/>
                <a:gd name="T39" fmla="*/ 343 h 792"/>
                <a:gd name="T40" fmla="*/ 53 w 891"/>
                <a:gd name="T41" fmla="*/ 320 h 792"/>
                <a:gd name="T42" fmla="*/ 32 w 891"/>
                <a:gd name="T43" fmla="*/ 310 h 792"/>
                <a:gd name="T44" fmla="*/ 36 w 891"/>
                <a:gd name="T45" fmla="*/ 291 h 792"/>
                <a:gd name="T46" fmla="*/ 60 w 891"/>
                <a:gd name="T47" fmla="*/ 281 h 792"/>
                <a:gd name="T48" fmla="*/ 64 w 891"/>
                <a:gd name="T49" fmla="*/ 262 h 792"/>
                <a:gd name="T50" fmla="*/ 61 w 891"/>
                <a:gd name="T51" fmla="*/ 245 h 792"/>
                <a:gd name="T52" fmla="*/ 71 w 891"/>
                <a:gd name="T53" fmla="*/ 218 h 792"/>
                <a:gd name="T54" fmla="*/ 59 w 891"/>
                <a:gd name="T55" fmla="*/ 214 h 792"/>
                <a:gd name="T56" fmla="*/ 34 w 891"/>
                <a:gd name="T57" fmla="*/ 203 h 792"/>
                <a:gd name="T58" fmla="*/ 0 w 891"/>
                <a:gd name="T59" fmla="*/ 0 h 792"/>
                <a:gd name="T60" fmla="*/ 873 w 891"/>
                <a:gd name="T61" fmla="*/ 147 h 792"/>
                <a:gd name="T62" fmla="*/ 854 w 891"/>
                <a:gd name="T63" fmla="*/ 164 h 792"/>
                <a:gd name="T64" fmla="*/ 835 w 891"/>
                <a:gd name="T65" fmla="*/ 168 h 792"/>
                <a:gd name="T66" fmla="*/ 832 w 891"/>
                <a:gd name="T67" fmla="*/ 180 h 792"/>
                <a:gd name="T68" fmla="*/ 839 w 891"/>
                <a:gd name="T69" fmla="*/ 205 h 792"/>
                <a:gd name="T70" fmla="*/ 832 w 891"/>
                <a:gd name="T71" fmla="*/ 228 h 792"/>
                <a:gd name="T72" fmla="*/ 848 w 891"/>
                <a:gd name="T73" fmla="*/ 237 h 792"/>
                <a:gd name="T74" fmla="*/ 871 w 891"/>
                <a:gd name="T75" fmla="*/ 254 h 792"/>
                <a:gd name="T76" fmla="*/ 854 w 891"/>
                <a:gd name="T77" fmla="*/ 271 h 792"/>
                <a:gd name="T78" fmla="*/ 841 w 891"/>
                <a:gd name="T79" fmla="*/ 281 h 792"/>
                <a:gd name="T80" fmla="*/ 845 w 891"/>
                <a:gd name="T81" fmla="*/ 310 h 792"/>
                <a:gd name="T82" fmla="*/ 841 w 891"/>
                <a:gd name="T83" fmla="*/ 336 h 792"/>
                <a:gd name="T84" fmla="*/ 856 w 891"/>
                <a:gd name="T85" fmla="*/ 355 h 792"/>
                <a:gd name="T86" fmla="*/ 877 w 891"/>
                <a:gd name="T87" fmla="*/ 369 h 792"/>
                <a:gd name="T88" fmla="*/ 863 w 891"/>
                <a:gd name="T89" fmla="*/ 386 h 792"/>
                <a:gd name="T90" fmla="*/ 836 w 891"/>
                <a:gd name="T91" fmla="*/ 390 h 792"/>
                <a:gd name="T92" fmla="*/ 843 w 891"/>
                <a:gd name="T93" fmla="*/ 411 h 792"/>
                <a:gd name="T94" fmla="*/ 841 w 891"/>
                <a:gd name="T95" fmla="*/ 435 h 792"/>
                <a:gd name="T96" fmla="*/ 844 w 891"/>
                <a:gd name="T97" fmla="*/ 463 h 792"/>
                <a:gd name="T98" fmla="*/ 867 w 891"/>
                <a:gd name="T99" fmla="*/ 474 h 792"/>
                <a:gd name="T100" fmla="*/ 870 w 891"/>
                <a:gd name="T101" fmla="*/ 490 h 792"/>
                <a:gd name="T102" fmla="*/ 845 w 891"/>
                <a:gd name="T103" fmla="*/ 503 h 792"/>
                <a:gd name="T104" fmla="*/ 841 w 891"/>
                <a:gd name="T105" fmla="*/ 535 h 792"/>
                <a:gd name="T106" fmla="*/ 844 w 891"/>
                <a:gd name="T107" fmla="*/ 554 h 792"/>
                <a:gd name="T108" fmla="*/ 858 w 891"/>
                <a:gd name="T109" fmla="*/ 572 h 792"/>
                <a:gd name="T110" fmla="*/ 856 w 891"/>
                <a:gd name="T111" fmla="*/ 595 h 792"/>
                <a:gd name="T112" fmla="*/ 820 w 891"/>
                <a:gd name="T113" fmla="*/ 653 h 792"/>
                <a:gd name="T114" fmla="*/ 776 w 891"/>
                <a:gd name="T115" fmla="*/ 695 h 792"/>
                <a:gd name="T116" fmla="*/ 711 w 891"/>
                <a:gd name="T117" fmla="*/ 742 h 792"/>
                <a:gd name="T118" fmla="*/ 695 w 891"/>
                <a:gd name="T119" fmla="*/ 764 h 792"/>
                <a:gd name="T120" fmla="*/ 675 w 891"/>
                <a:gd name="T121" fmla="*/ 775 h 792"/>
                <a:gd name="T122" fmla="*/ 548 w 891"/>
                <a:gd name="T123" fmla="*/ 790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91" h="792">
                  <a:moveTo>
                    <a:pt x="435" y="792"/>
                  </a:moveTo>
                  <a:lnTo>
                    <a:pt x="435" y="792"/>
                  </a:lnTo>
                  <a:lnTo>
                    <a:pt x="370" y="791"/>
                  </a:lnTo>
                  <a:lnTo>
                    <a:pt x="334" y="790"/>
                  </a:lnTo>
                  <a:lnTo>
                    <a:pt x="298" y="787"/>
                  </a:lnTo>
                  <a:lnTo>
                    <a:pt x="266" y="783"/>
                  </a:lnTo>
                  <a:lnTo>
                    <a:pt x="237" y="778"/>
                  </a:lnTo>
                  <a:lnTo>
                    <a:pt x="228" y="775"/>
                  </a:lnTo>
                  <a:lnTo>
                    <a:pt x="220" y="772"/>
                  </a:lnTo>
                  <a:lnTo>
                    <a:pt x="213" y="768"/>
                  </a:lnTo>
                  <a:lnTo>
                    <a:pt x="212" y="764"/>
                  </a:lnTo>
                  <a:lnTo>
                    <a:pt x="212" y="764"/>
                  </a:lnTo>
                  <a:lnTo>
                    <a:pt x="209" y="756"/>
                  </a:lnTo>
                  <a:lnTo>
                    <a:pt x="205" y="749"/>
                  </a:lnTo>
                  <a:lnTo>
                    <a:pt x="198" y="741"/>
                  </a:lnTo>
                  <a:lnTo>
                    <a:pt x="190" y="734"/>
                  </a:lnTo>
                  <a:lnTo>
                    <a:pt x="164" y="717"/>
                  </a:lnTo>
                  <a:lnTo>
                    <a:pt x="129" y="695"/>
                  </a:lnTo>
                  <a:lnTo>
                    <a:pt x="129" y="695"/>
                  </a:lnTo>
                  <a:lnTo>
                    <a:pt x="110" y="683"/>
                  </a:lnTo>
                  <a:lnTo>
                    <a:pt x="95" y="669"/>
                  </a:lnTo>
                  <a:lnTo>
                    <a:pt x="82" y="657"/>
                  </a:lnTo>
                  <a:lnTo>
                    <a:pt x="72" y="643"/>
                  </a:lnTo>
                  <a:lnTo>
                    <a:pt x="65" y="631"/>
                  </a:lnTo>
                  <a:lnTo>
                    <a:pt x="60" y="619"/>
                  </a:lnTo>
                  <a:lnTo>
                    <a:pt x="57" y="608"/>
                  </a:lnTo>
                  <a:lnTo>
                    <a:pt x="56" y="597"/>
                  </a:lnTo>
                  <a:lnTo>
                    <a:pt x="56" y="597"/>
                  </a:lnTo>
                  <a:lnTo>
                    <a:pt x="57" y="589"/>
                  </a:lnTo>
                  <a:lnTo>
                    <a:pt x="59" y="581"/>
                  </a:lnTo>
                  <a:lnTo>
                    <a:pt x="61" y="566"/>
                  </a:lnTo>
                  <a:lnTo>
                    <a:pt x="61" y="560"/>
                  </a:lnTo>
                  <a:lnTo>
                    <a:pt x="59" y="554"/>
                  </a:lnTo>
                  <a:lnTo>
                    <a:pt x="55" y="549"/>
                  </a:lnTo>
                  <a:lnTo>
                    <a:pt x="45" y="545"/>
                  </a:lnTo>
                  <a:lnTo>
                    <a:pt x="45" y="545"/>
                  </a:lnTo>
                  <a:lnTo>
                    <a:pt x="36" y="541"/>
                  </a:lnTo>
                  <a:lnTo>
                    <a:pt x="30" y="537"/>
                  </a:lnTo>
                  <a:lnTo>
                    <a:pt x="28" y="532"/>
                  </a:lnTo>
                  <a:lnTo>
                    <a:pt x="26" y="528"/>
                  </a:lnTo>
                  <a:lnTo>
                    <a:pt x="29" y="524"/>
                  </a:lnTo>
                  <a:lnTo>
                    <a:pt x="33" y="522"/>
                  </a:lnTo>
                  <a:lnTo>
                    <a:pt x="40" y="518"/>
                  </a:lnTo>
                  <a:lnTo>
                    <a:pt x="48" y="513"/>
                  </a:lnTo>
                  <a:lnTo>
                    <a:pt x="48" y="513"/>
                  </a:lnTo>
                  <a:lnTo>
                    <a:pt x="55" y="511"/>
                  </a:lnTo>
                  <a:lnTo>
                    <a:pt x="59" y="505"/>
                  </a:lnTo>
                  <a:lnTo>
                    <a:pt x="61" y="501"/>
                  </a:lnTo>
                  <a:lnTo>
                    <a:pt x="61" y="496"/>
                  </a:lnTo>
                  <a:lnTo>
                    <a:pt x="59" y="482"/>
                  </a:lnTo>
                  <a:lnTo>
                    <a:pt x="57" y="474"/>
                  </a:lnTo>
                  <a:lnTo>
                    <a:pt x="56" y="465"/>
                  </a:lnTo>
                  <a:lnTo>
                    <a:pt x="56" y="465"/>
                  </a:lnTo>
                  <a:lnTo>
                    <a:pt x="57" y="457"/>
                  </a:lnTo>
                  <a:lnTo>
                    <a:pt x="60" y="450"/>
                  </a:lnTo>
                  <a:lnTo>
                    <a:pt x="65" y="442"/>
                  </a:lnTo>
                  <a:lnTo>
                    <a:pt x="65" y="439"/>
                  </a:lnTo>
                  <a:lnTo>
                    <a:pt x="64" y="436"/>
                  </a:lnTo>
                  <a:lnTo>
                    <a:pt x="59" y="435"/>
                  </a:lnTo>
                  <a:lnTo>
                    <a:pt x="48" y="435"/>
                  </a:lnTo>
                  <a:lnTo>
                    <a:pt x="48" y="435"/>
                  </a:lnTo>
                  <a:lnTo>
                    <a:pt x="36" y="432"/>
                  </a:lnTo>
                  <a:lnTo>
                    <a:pt x="28" y="430"/>
                  </a:lnTo>
                  <a:lnTo>
                    <a:pt x="23" y="425"/>
                  </a:lnTo>
                  <a:lnTo>
                    <a:pt x="22" y="420"/>
                  </a:lnTo>
                  <a:lnTo>
                    <a:pt x="23" y="415"/>
                  </a:lnTo>
                  <a:lnTo>
                    <a:pt x="28" y="409"/>
                  </a:lnTo>
                  <a:lnTo>
                    <a:pt x="34" y="405"/>
                  </a:lnTo>
                  <a:lnTo>
                    <a:pt x="42" y="401"/>
                  </a:lnTo>
                  <a:lnTo>
                    <a:pt x="42" y="401"/>
                  </a:lnTo>
                  <a:lnTo>
                    <a:pt x="51" y="397"/>
                  </a:lnTo>
                  <a:lnTo>
                    <a:pt x="56" y="393"/>
                  </a:lnTo>
                  <a:lnTo>
                    <a:pt x="59" y="389"/>
                  </a:lnTo>
                  <a:lnTo>
                    <a:pt x="59" y="384"/>
                  </a:lnTo>
                  <a:lnTo>
                    <a:pt x="56" y="371"/>
                  </a:lnTo>
                  <a:lnTo>
                    <a:pt x="55" y="365"/>
                  </a:lnTo>
                  <a:lnTo>
                    <a:pt x="55" y="356"/>
                  </a:lnTo>
                  <a:lnTo>
                    <a:pt x="55" y="356"/>
                  </a:lnTo>
                  <a:lnTo>
                    <a:pt x="55" y="350"/>
                  </a:lnTo>
                  <a:lnTo>
                    <a:pt x="56" y="343"/>
                  </a:lnTo>
                  <a:lnTo>
                    <a:pt x="59" y="332"/>
                  </a:lnTo>
                  <a:lnTo>
                    <a:pt x="59" y="328"/>
                  </a:lnTo>
                  <a:lnTo>
                    <a:pt x="57" y="324"/>
                  </a:lnTo>
                  <a:lnTo>
                    <a:pt x="53" y="320"/>
                  </a:lnTo>
                  <a:lnTo>
                    <a:pt x="45" y="317"/>
                  </a:lnTo>
                  <a:lnTo>
                    <a:pt x="45" y="317"/>
                  </a:lnTo>
                  <a:lnTo>
                    <a:pt x="37" y="314"/>
                  </a:lnTo>
                  <a:lnTo>
                    <a:pt x="32" y="310"/>
                  </a:lnTo>
                  <a:lnTo>
                    <a:pt x="29" y="305"/>
                  </a:lnTo>
                  <a:lnTo>
                    <a:pt x="29" y="301"/>
                  </a:lnTo>
                  <a:lnTo>
                    <a:pt x="30" y="296"/>
                  </a:lnTo>
                  <a:lnTo>
                    <a:pt x="36" y="291"/>
                  </a:lnTo>
                  <a:lnTo>
                    <a:pt x="42" y="287"/>
                  </a:lnTo>
                  <a:lnTo>
                    <a:pt x="52" y="283"/>
                  </a:lnTo>
                  <a:lnTo>
                    <a:pt x="52" y="283"/>
                  </a:lnTo>
                  <a:lnTo>
                    <a:pt x="60" y="281"/>
                  </a:lnTo>
                  <a:lnTo>
                    <a:pt x="65" y="278"/>
                  </a:lnTo>
                  <a:lnTo>
                    <a:pt x="68" y="275"/>
                  </a:lnTo>
                  <a:lnTo>
                    <a:pt x="68" y="271"/>
                  </a:lnTo>
                  <a:lnTo>
                    <a:pt x="64" y="262"/>
                  </a:lnTo>
                  <a:lnTo>
                    <a:pt x="63" y="256"/>
                  </a:lnTo>
                  <a:lnTo>
                    <a:pt x="61" y="251"/>
                  </a:lnTo>
                  <a:lnTo>
                    <a:pt x="61" y="251"/>
                  </a:lnTo>
                  <a:lnTo>
                    <a:pt x="61" y="245"/>
                  </a:lnTo>
                  <a:lnTo>
                    <a:pt x="63" y="239"/>
                  </a:lnTo>
                  <a:lnTo>
                    <a:pt x="68" y="228"/>
                  </a:lnTo>
                  <a:lnTo>
                    <a:pt x="70" y="222"/>
                  </a:lnTo>
                  <a:lnTo>
                    <a:pt x="71" y="218"/>
                  </a:lnTo>
                  <a:lnTo>
                    <a:pt x="70" y="216"/>
                  </a:lnTo>
                  <a:lnTo>
                    <a:pt x="65" y="216"/>
                  </a:lnTo>
                  <a:lnTo>
                    <a:pt x="65" y="216"/>
                  </a:lnTo>
                  <a:lnTo>
                    <a:pt x="59" y="214"/>
                  </a:lnTo>
                  <a:lnTo>
                    <a:pt x="53" y="213"/>
                  </a:lnTo>
                  <a:lnTo>
                    <a:pt x="46" y="210"/>
                  </a:lnTo>
                  <a:lnTo>
                    <a:pt x="40" y="207"/>
                  </a:lnTo>
                  <a:lnTo>
                    <a:pt x="34" y="203"/>
                  </a:lnTo>
                  <a:lnTo>
                    <a:pt x="30" y="198"/>
                  </a:lnTo>
                  <a:lnTo>
                    <a:pt x="28" y="193"/>
                  </a:lnTo>
                  <a:lnTo>
                    <a:pt x="25" y="187"/>
                  </a:lnTo>
                  <a:lnTo>
                    <a:pt x="0" y="0"/>
                  </a:lnTo>
                  <a:lnTo>
                    <a:pt x="891" y="0"/>
                  </a:lnTo>
                  <a:lnTo>
                    <a:pt x="874" y="140"/>
                  </a:lnTo>
                  <a:lnTo>
                    <a:pt x="874" y="140"/>
                  </a:lnTo>
                  <a:lnTo>
                    <a:pt x="873" y="147"/>
                  </a:lnTo>
                  <a:lnTo>
                    <a:pt x="870" y="152"/>
                  </a:lnTo>
                  <a:lnTo>
                    <a:pt x="864" y="157"/>
                  </a:lnTo>
                  <a:lnTo>
                    <a:pt x="859" y="161"/>
                  </a:lnTo>
                  <a:lnTo>
                    <a:pt x="854" y="164"/>
                  </a:lnTo>
                  <a:lnTo>
                    <a:pt x="847" y="167"/>
                  </a:lnTo>
                  <a:lnTo>
                    <a:pt x="840" y="168"/>
                  </a:lnTo>
                  <a:lnTo>
                    <a:pt x="835" y="168"/>
                  </a:lnTo>
                  <a:lnTo>
                    <a:pt x="835" y="168"/>
                  </a:lnTo>
                  <a:lnTo>
                    <a:pt x="831" y="170"/>
                  </a:lnTo>
                  <a:lnTo>
                    <a:pt x="829" y="172"/>
                  </a:lnTo>
                  <a:lnTo>
                    <a:pt x="829" y="176"/>
                  </a:lnTo>
                  <a:lnTo>
                    <a:pt x="832" y="180"/>
                  </a:lnTo>
                  <a:lnTo>
                    <a:pt x="837" y="193"/>
                  </a:lnTo>
                  <a:lnTo>
                    <a:pt x="839" y="198"/>
                  </a:lnTo>
                  <a:lnTo>
                    <a:pt x="839" y="205"/>
                  </a:lnTo>
                  <a:lnTo>
                    <a:pt x="839" y="205"/>
                  </a:lnTo>
                  <a:lnTo>
                    <a:pt x="837" y="210"/>
                  </a:lnTo>
                  <a:lnTo>
                    <a:pt x="835" y="216"/>
                  </a:lnTo>
                  <a:lnTo>
                    <a:pt x="832" y="224"/>
                  </a:lnTo>
                  <a:lnTo>
                    <a:pt x="832" y="228"/>
                  </a:lnTo>
                  <a:lnTo>
                    <a:pt x="833" y="232"/>
                  </a:lnTo>
                  <a:lnTo>
                    <a:pt x="839" y="235"/>
                  </a:lnTo>
                  <a:lnTo>
                    <a:pt x="848" y="237"/>
                  </a:lnTo>
                  <a:lnTo>
                    <a:pt x="848" y="237"/>
                  </a:lnTo>
                  <a:lnTo>
                    <a:pt x="858" y="240"/>
                  </a:lnTo>
                  <a:lnTo>
                    <a:pt x="864" y="244"/>
                  </a:lnTo>
                  <a:lnTo>
                    <a:pt x="868" y="249"/>
                  </a:lnTo>
                  <a:lnTo>
                    <a:pt x="871" y="254"/>
                  </a:lnTo>
                  <a:lnTo>
                    <a:pt x="870" y="259"/>
                  </a:lnTo>
                  <a:lnTo>
                    <a:pt x="867" y="263"/>
                  </a:lnTo>
                  <a:lnTo>
                    <a:pt x="862" y="267"/>
                  </a:lnTo>
                  <a:lnTo>
                    <a:pt x="854" y="271"/>
                  </a:lnTo>
                  <a:lnTo>
                    <a:pt x="854" y="271"/>
                  </a:lnTo>
                  <a:lnTo>
                    <a:pt x="847" y="274"/>
                  </a:lnTo>
                  <a:lnTo>
                    <a:pt x="843" y="277"/>
                  </a:lnTo>
                  <a:lnTo>
                    <a:pt x="841" y="281"/>
                  </a:lnTo>
                  <a:lnTo>
                    <a:pt x="840" y="286"/>
                  </a:lnTo>
                  <a:lnTo>
                    <a:pt x="843" y="297"/>
                  </a:lnTo>
                  <a:lnTo>
                    <a:pt x="844" y="304"/>
                  </a:lnTo>
                  <a:lnTo>
                    <a:pt x="845" y="310"/>
                  </a:lnTo>
                  <a:lnTo>
                    <a:pt x="845" y="310"/>
                  </a:lnTo>
                  <a:lnTo>
                    <a:pt x="844" y="317"/>
                  </a:lnTo>
                  <a:lnTo>
                    <a:pt x="843" y="324"/>
                  </a:lnTo>
                  <a:lnTo>
                    <a:pt x="841" y="336"/>
                  </a:lnTo>
                  <a:lnTo>
                    <a:pt x="841" y="342"/>
                  </a:lnTo>
                  <a:lnTo>
                    <a:pt x="844" y="347"/>
                  </a:lnTo>
                  <a:lnTo>
                    <a:pt x="848" y="351"/>
                  </a:lnTo>
                  <a:lnTo>
                    <a:pt x="856" y="355"/>
                  </a:lnTo>
                  <a:lnTo>
                    <a:pt x="856" y="355"/>
                  </a:lnTo>
                  <a:lnTo>
                    <a:pt x="866" y="359"/>
                  </a:lnTo>
                  <a:lnTo>
                    <a:pt x="873" y="363"/>
                  </a:lnTo>
                  <a:lnTo>
                    <a:pt x="877" y="369"/>
                  </a:lnTo>
                  <a:lnTo>
                    <a:pt x="878" y="374"/>
                  </a:lnTo>
                  <a:lnTo>
                    <a:pt x="877" y="378"/>
                  </a:lnTo>
                  <a:lnTo>
                    <a:pt x="871" y="384"/>
                  </a:lnTo>
                  <a:lnTo>
                    <a:pt x="863" y="386"/>
                  </a:lnTo>
                  <a:lnTo>
                    <a:pt x="852" y="388"/>
                  </a:lnTo>
                  <a:lnTo>
                    <a:pt x="852" y="388"/>
                  </a:lnTo>
                  <a:lnTo>
                    <a:pt x="841" y="389"/>
                  </a:lnTo>
                  <a:lnTo>
                    <a:pt x="836" y="390"/>
                  </a:lnTo>
                  <a:lnTo>
                    <a:pt x="833" y="392"/>
                  </a:lnTo>
                  <a:lnTo>
                    <a:pt x="835" y="396"/>
                  </a:lnTo>
                  <a:lnTo>
                    <a:pt x="840" y="404"/>
                  </a:lnTo>
                  <a:lnTo>
                    <a:pt x="843" y="411"/>
                  </a:lnTo>
                  <a:lnTo>
                    <a:pt x="843" y="419"/>
                  </a:lnTo>
                  <a:lnTo>
                    <a:pt x="843" y="419"/>
                  </a:lnTo>
                  <a:lnTo>
                    <a:pt x="843" y="428"/>
                  </a:lnTo>
                  <a:lnTo>
                    <a:pt x="841" y="435"/>
                  </a:lnTo>
                  <a:lnTo>
                    <a:pt x="839" y="449"/>
                  </a:lnTo>
                  <a:lnTo>
                    <a:pt x="839" y="455"/>
                  </a:lnTo>
                  <a:lnTo>
                    <a:pt x="840" y="459"/>
                  </a:lnTo>
                  <a:lnTo>
                    <a:pt x="844" y="463"/>
                  </a:lnTo>
                  <a:lnTo>
                    <a:pt x="852" y="467"/>
                  </a:lnTo>
                  <a:lnTo>
                    <a:pt x="852" y="467"/>
                  </a:lnTo>
                  <a:lnTo>
                    <a:pt x="860" y="472"/>
                  </a:lnTo>
                  <a:lnTo>
                    <a:pt x="867" y="474"/>
                  </a:lnTo>
                  <a:lnTo>
                    <a:pt x="871" y="478"/>
                  </a:lnTo>
                  <a:lnTo>
                    <a:pt x="873" y="482"/>
                  </a:lnTo>
                  <a:lnTo>
                    <a:pt x="873" y="486"/>
                  </a:lnTo>
                  <a:lnTo>
                    <a:pt x="870" y="490"/>
                  </a:lnTo>
                  <a:lnTo>
                    <a:pt x="863" y="495"/>
                  </a:lnTo>
                  <a:lnTo>
                    <a:pt x="854" y="499"/>
                  </a:lnTo>
                  <a:lnTo>
                    <a:pt x="854" y="499"/>
                  </a:lnTo>
                  <a:lnTo>
                    <a:pt x="845" y="503"/>
                  </a:lnTo>
                  <a:lnTo>
                    <a:pt x="840" y="508"/>
                  </a:lnTo>
                  <a:lnTo>
                    <a:pt x="839" y="513"/>
                  </a:lnTo>
                  <a:lnTo>
                    <a:pt x="837" y="520"/>
                  </a:lnTo>
                  <a:lnTo>
                    <a:pt x="841" y="535"/>
                  </a:lnTo>
                  <a:lnTo>
                    <a:pt x="843" y="543"/>
                  </a:lnTo>
                  <a:lnTo>
                    <a:pt x="843" y="551"/>
                  </a:lnTo>
                  <a:lnTo>
                    <a:pt x="843" y="551"/>
                  </a:lnTo>
                  <a:lnTo>
                    <a:pt x="844" y="554"/>
                  </a:lnTo>
                  <a:lnTo>
                    <a:pt x="845" y="557"/>
                  </a:lnTo>
                  <a:lnTo>
                    <a:pt x="852" y="564"/>
                  </a:lnTo>
                  <a:lnTo>
                    <a:pt x="855" y="568"/>
                  </a:lnTo>
                  <a:lnTo>
                    <a:pt x="858" y="572"/>
                  </a:lnTo>
                  <a:lnTo>
                    <a:pt x="859" y="576"/>
                  </a:lnTo>
                  <a:lnTo>
                    <a:pt x="859" y="581"/>
                  </a:lnTo>
                  <a:lnTo>
                    <a:pt x="859" y="581"/>
                  </a:lnTo>
                  <a:lnTo>
                    <a:pt x="856" y="595"/>
                  </a:lnTo>
                  <a:lnTo>
                    <a:pt x="850" y="610"/>
                  </a:lnTo>
                  <a:lnTo>
                    <a:pt x="841" y="625"/>
                  </a:lnTo>
                  <a:lnTo>
                    <a:pt x="832" y="638"/>
                  </a:lnTo>
                  <a:lnTo>
                    <a:pt x="820" y="653"/>
                  </a:lnTo>
                  <a:lnTo>
                    <a:pt x="806" y="668"/>
                  </a:lnTo>
                  <a:lnTo>
                    <a:pt x="793" y="681"/>
                  </a:lnTo>
                  <a:lnTo>
                    <a:pt x="776" y="695"/>
                  </a:lnTo>
                  <a:lnTo>
                    <a:pt x="776" y="695"/>
                  </a:lnTo>
                  <a:lnTo>
                    <a:pt x="761" y="707"/>
                  </a:lnTo>
                  <a:lnTo>
                    <a:pt x="747" y="718"/>
                  </a:lnTo>
                  <a:lnTo>
                    <a:pt x="722" y="734"/>
                  </a:lnTo>
                  <a:lnTo>
                    <a:pt x="711" y="742"/>
                  </a:lnTo>
                  <a:lnTo>
                    <a:pt x="703" y="749"/>
                  </a:lnTo>
                  <a:lnTo>
                    <a:pt x="698" y="756"/>
                  </a:lnTo>
                  <a:lnTo>
                    <a:pt x="695" y="764"/>
                  </a:lnTo>
                  <a:lnTo>
                    <a:pt x="695" y="764"/>
                  </a:lnTo>
                  <a:lnTo>
                    <a:pt x="694" y="765"/>
                  </a:lnTo>
                  <a:lnTo>
                    <a:pt x="692" y="768"/>
                  </a:lnTo>
                  <a:lnTo>
                    <a:pt x="686" y="772"/>
                  </a:lnTo>
                  <a:lnTo>
                    <a:pt x="675" y="775"/>
                  </a:lnTo>
                  <a:lnTo>
                    <a:pt x="663" y="778"/>
                  </a:lnTo>
                  <a:lnTo>
                    <a:pt x="629" y="783"/>
                  </a:lnTo>
                  <a:lnTo>
                    <a:pt x="590" y="787"/>
                  </a:lnTo>
                  <a:lnTo>
                    <a:pt x="548" y="790"/>
                  </a:lnTo>
                  <a:lnTo>
                    <a:pt x="504" y="791"/>
                  </a:lnTo>
                  <a:lnTo>
                    <a:pt x="435" y="792"/>
                  </a:lnTo>
                  <a:lnTo>
                    <a:pt x="435" y="7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2" name="Freeform 6"/>
            <p:cNvSpPr/>
            <p:nvPr/>
          </p:nvSpPr>
          <p:spPr bwMode="auto">
            <a:xfrm>
              <a:off x="2446338" y="5083175"/>
              <a:ext cx="400050" cy="1257300"/>
            </a:xfrm>
            <a:custGeom>
              <a:avLst/>
              <a:gdLst>
                <a:gd name="T0" fmla="*/ 92 w 252"/>
                <a:gd name="T1" fmla="*/ 790 h 792"/>
                <a:gd name="T2" fmla="*/ 59 w 252"/>
                <a:gd name="T3" fmla="*/ 772 h 792"/>
                <a:gd name="T4" fmla="*/ 55 w 252"/>
                <a:gd name="T5" fmla="*/ 749 h 792"/>
                <a:gd name="T6" fmla="*/ 33 w 252"/>
                <a:gd name="T7" fmla="*/ 695 h 792"/>
                <a:gd name="T8" fmla="*/ 14 w 252"/>
                <a:gd name="T9" fmla="*/ 619 h 792"/>
                <a:gd name="T10" fmla="*/ 14 w 252"/>
                <a:gd name="T11" fmla="*/ 566 h 792"/>
                <a:gd name="T12" fmla="*/ 10 w 252"/>
                <a:gd name="T13" fmla="*/ 545 h 792"/>
                <a:gd name="T14" fmla="*/ 10 w 252"/>
                <a:gd name="T15" fmla="*/ 513 h 792"/>
                <a:gd name="T16" fmla="*/ 14 w 252"/>
                <a:gd name="T17" fmla="*/ 496 h 792"/>
                <a:gd name="T18" fmla="*/ 14 w 252"/>
                <a:gd name="T19" fmla="*/ 450 h 792"/>
                <a:gd name="T20" fmla="*/ 13 w 252"/>
                <a:gd name="T21" fmla="*/ 435 h 792"/>
                <a:gd name="T22" fmla="*/ 4 w 252"/>
                <a:gd name="T23" fmla="*/ 430 h 792"/>
                <a:gd name="T24" fmla="*/ 6 w 252"/>
                <a:gd name="T25" fmla="*/ 405 h 792"/>
                <a:gd name="T26" fmla="*/ 13 w 252"/>
                <a:gd name="T27" fmla="*/ 393 h 792"/>
                <a:gd name="T28" fmla="*/ 13 w 252"/>
                <a:gd name="T29" fmla="*/ 332 h 792"/>
                <a:gd name="T30" fmla="*/ 10 w 252"/>
                <a:gd name="T31" fmla="*/ 317 h 792"/>
                <a:gd name="T32" fmla="*/ 6 w 252"/>
                <a:gd name="T33" fmla="*/ 291 h 792"/>
                <a:gd name="T34" fmla="*/ 14 w 252"/>
                <a:gd name="T35" fmla="*/ 281 h 792"/>
                <a:gd name="T36" fmla="*/ 14 w 252"/>
                <a:gd name="T37" fmla="*/ 251 h 792"/>
                <a:gd name="T38" fmla="*/ 17 w 252"/>
                <a:gd name="T39" fmla="*/ 216 h 792"/>
                <a:gd name="T40" fmla="*/ 7 w 252"/>
                <a:gd name="T41" fmla="*/ 207 h 792"/>
                <a:gd name="T42" fmla="*/ 4 w 252"/>
                <a:gd name="T43" fmla="*/ 174 h 792"/>
                <a:gd name="T44" fmla="*/ 7 w 252"/>
                <a:gd name="T45" fmla="*/ 133 h 792"/>
                <a:gd name="T46" fmla="*/ 7 w 252"/>
                <a:gd name="T47" fmla="*/ 65 h 792"/>
                <a:gd name="T48" fmla="*/ 252 w 252"/>
                <a:gd name="T49" fmla="*/ 0 h 792"/>
                <a:gd name="T50" fmla="*/ 250 w 252"/>
                <a:gd name="T51" fmla="*/ 34 h 792"/>
                <a:gd name="T52" fmla="*/ 244 w 252"/>
                <a:gd name="T53" fmla="*/ 87 h 792"/>
                <a:gd name="T54" fmla="*/ 247 w 252"/>
                <a:gd name="T55" fmla="*/ 140 h 792"/>
                <a:gd name="T56" fmla="*/ 240 w 252"/>
                <a:gd name="T57" fmla="*/ 167 h 792"/>
                <a:gd name="T58" fmla="*/ 235 w 252"/>
                <a:gd name="T59" fmla="*/ 172 h 792"/>
                <a:gd name="T60" fmla="*/ 237 w 252"/>
                <a:gd name="T61" fmla="*/ 205 h 792"/>
                <a:gd name="T62" fmla="*/ 240 w 252"/>
                <a:gd name="T63" fmla="*/ 237 h 792"/>
                <a:gd name="T64" fmla="*/ 247 w 252"/>
                <a:gd name="T65" fmla="*/ 254 h 792"/>
                <a:gd name="T66" fmla="*/ 241 w 252"/>
                <a:gd name="T67" fmla="*/ 271 h 792"/>
                <a:gd name="T68" fmla="*/ 239 w 252"/>
                <a:gd name="T69" fmla="*/ 310 h 792"/>
                <a:gd name="T70" fmla="*/ 240 w 252"/>
                <a:gd name="T71" fmla="*/ 351 h 792"/>
                <a:gd name="T72" fmla="*/ 247 w 252"/>
                <a:gd name="T73" fmla="*/ 363 h 792"/>
                <a:gd name="T74" fmla="*/ 244 w 252"/>
                <a:gd name="T75" fmla="*/ 386 h 792"/>
                <a:gd name="T76" fmla="*/ 236 w 252"/>
                <a:gd name="T77" fmla="*/ 390 h 792"/>
                <a:gd name="T78" fmla="*/ 239 w 252"/>
                <a:gd name="T79" fmla="*/ 419 h 792"/>
                <a:gd name="T80" fmla="*/ 237 w 252"/>
                <a:gd name="T81" fmla="*/ 459 h 792"/>
                <a:gd name="T82" fmla="*/ 245 w 252"/>
                <a:gd name="T83" fmla="*/ 474 h 792"/>
                <a:gd name="T84" fmla="*/ 241 w 252"/>
                <a:gd name="T85" fmla="*/ 499 h 792"/>
                <a:gd name="T86" fmla="*/ 237 w 252"/>
                <a:gd name="T87" fmla="*/ 535 h 792"/>
                <a:gd name="T88" fmla="*/ 241 w 252"/>
                <a:gd name="T89" fmla="*/ 564 h 792"/>
                <a:gd name="T90" fmla="*/ 240 w 252"/>
                <a:gd name="T91" fmla="*/ 610 h 792"/>
                <a:gd name="T92" fmla="*/ 220 w 252"/>
                <a:gd name="T93" fmla="*/ 695 h 792"/>
                <a:gd name="T94" fmla="*/ 197 w 252"/>
                <a:gd name="T95" fmla="*/ 756 h 792"/>
                <a:gd name="T96" fmla="*/ 193 w 252"/>
                <a:gd name="T97" fmla="*/ 772 h 792"/>
                <a:gd name="T98" fmla="*/ 166 w 252"/>
                <a:gd name="T99" fmla="*/ 787 h 792"/>
                <a:gd name="T100" fmla="*/ 121 w 252"/>
                <a:gd name="T101" fmla="*/ 792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2" h="792">
                  <a:moveTo>
                    <a:pt x="121" y="792"/>
                  </a:moveTo>
                  <a:lnTo>
                    <a:pt x="121" y="792"/>
                  </a:lnTo>
                  <a:lnTo>
                    <a:pt x="103" y="791"/>
                  </a:lnTo>
                  <a:lnTo>
                    <a:pt x="92" y="790"/>
                  </a:lnTo>
                  <a:lnTo>
                    <a:pt x="82" y="787"/>
                  </a:lnTo>
                  <a:lnTo>
                    <a:pt x="72" y="783"/>
                  </a:lnTo>
                  <a:lnTo>
                    <a:pt x="64" y="778"/>
                  </a:lnTo>
                  <a:lnTo>
                    <a:pt x="59" y="772"/>
                  </a:lnTo>
                  <a:lnTo>
                    <a:pt x="57" y="768"/>
                  </a:lnTo>
                  <a:lnTo>
                    <a:pt x="57" y="764"/>
                  </a:lnTo>
                  <a:lnTo>
                    <a:pt x="57" y="764"/>
                  </a:lnTo>
                  <a:lnTo>
                    <a:pt x="55" y="749"/>
                  </a:lnTo>
                  <a:lnTo>
                    <a:pt x="50" y="734"/>
                  </a:lnTo>
                  <a:lnTo>
                    <a:pt x="44" y="717"/>
                  </a:lnTo>
                  <a:lnTo>
                    <a:pt x="33" y="695"/>
                  </a:lnTo>
                  <a:lnTo>
                    <a:pt x="33" y="695"/>
                  </a:lnTo>
                  <a:lnTo>
                    <a:pt x="27" y="683"/>
                  </a:lnTo>
                  <a:lnTo>
                    <a:pt x="23" y="669"/>
                  </a:lnTo>
                  <a:lnTo>
                    <a:pt x="17" y="643"/>
                  </a:lnTo>
                  <a:lnTo>
                    <a:pt x="14" y="619"/>
                  </a:lnTo>
                  <a:lnTo>
                    <a:pt x="13" y="597"/>
                  </a:lnTo>
                  <a:lnTo>
                    <a:pt x="13" y="597"/>
                  </a:lnTo>
                  <a:lnTo>
                    <a:pt x="13" y="581"/>
                  </a:lnTo>
                  <a:lnTo>
                    <a:pt x="14" y="566"/>
                  </a:lnTo>
                  <a:lnTo>
                    <a:pt x="13" y="554"/>
                  </a:lnTo>
                  <a:lnTo>
                    <a:pt x="11" y="549"/>
                  </a:lnTo>
                  <a:lnTo>
                    <a:pt x="10" y="545"/>
                  </a:lnTo>
                  <a:lnTo>
                    <a:pt x="10" y="545"/>
                  </a:lnTo>
                  <a:lnTo>
                    <a:pt x="4" y="537"/>
                  </a:lnTo>
                  <a:lnTo>
                    <a:pt x="4" y="528"/>
                  </a:lnTo>
                  <a:lnTo>
                    <a:pt x="6" y="522"/>
                  </a:lnTo>
                  <a:lnTo>
                    <a:pt x="10" y="513"/>
                  </a:lnTo>
                  <a:lnTo>
                    <a:pt x="10" y="513"/>
                  </a:lnTo>
                  <a:lnTo>
                    <a:pt x="13" y="511"/>
                  </a:lnTo>
                  <a:lnTo>
                    <a:pt x="13" y="505"/>
                  </a:lnTo>
                  <a:lnTo>
                    <a:pt x="14" y="496"/>
                  </a:lnTo>
                  <a:lnTo>
                    <a:pt x="13" y="482"/>
                  </a:lnTo>
                  <a:lnTo>
                    <a:pt x="13" y="465"/>
                  </a:lnTo>
                  <a:lnTo>
                    <a:pt x="13" y="465"/>
                  </a:lnTo>
                  <a:lnTo>
                    <a:pt x="14" y="450"/>
                  </a:lnTo>
                  <a:lnTo>
                    <a:pt x="15" y="442"/>
                  </a:lnTo>
                  <a:lnTo>
                    <a:pt x="15" y="439"/>
                  </a:lnTo>
                  <a:lnTo>
                    <a:pt x="14" y="436"/>
                  </a:lnTo>
                  <a:lnTo>
                    <a:pt x="13" y="435"/>
                  </a:lnTo>
                  <a:lnTo>
                    <a:pt x="10" y="435"/>
                  </a:lnTo>
                  <a:lnTo>
                    <a:pt x="10" y="435"/>
                  </a:lnTo>
                  <a:lnTo>
                    <a:pt x="7" y="432"/>
                  </a:lnTo>
                  <a:lnTo>
                    <a:pt x="4" y="430"/>
                  </a:lnTo>
                  <a:lnTo>
                    <a:pt x="3" y="425"/>
                  </a:lnTo>
                  <a:lnTo>
                    <a:pt x="3" y="420"/>
                  </a:lnTo>
                  <a:lnTo>
                    <a:pt x="4" y="409"/>
                  </a:lnTo>
                  <a:lnTo>
                    <a:pt x="6" y="405"/>
                  </a:lnTo>
                  <a:lnTo>
                    <a:pt x="9" y="401"/>
                  </a:lnTo>
                  <a:lnTo>
                    <a:pt x="9" y="401"/>
                  </a:lnTo>
                  <a:lnTo>
                    <a:pt x="11" y="397"/>
                  </a:lnTo>
                  <a:lnTo>
                    <a:pt x="13" y="393"/>
                  </a:lnTo>
                  <a:lnTo>
                    <a:pt x="13" y="384"/>
                  </a:lnTo>
                  <a:lnTo>
                    <a:pt x="11" y="356"/>
                  </a:lnTo>
                  <a:lnTo>
                    <a:pt x="11" y="356"/>
                  </a:lnTo>
                  <a:lnTo>
                    <a:pt x="13" y="332"/>
                  </a:lnTo>
                  <a:lnTo>
                    <a:pt x="13" y="324"/>
                  </a:lnTo>
                  <a:lnTo>
                    <a:pt x="11" y="320"/>
                  </a:lnTo>
                  <a:lnTo>
                    <a:pt x="10" y="317"/>
                  </a:lnTo>
                  <a:lnTo>
                    <a:pt x="10" y="317"/>
                  </a:lnTo>
                  <a:lnTo>
                    <a:pt x="7" y="314"/>
                  </a:lnTo>
                  <a:lnTo>
                    <a:pt x="6" y="310"/>
                  </a:lnTo>
                  <a:lnTo>
                    <a:pt x="4" y="301"/>
                  </a:lnTo>
                  <a:lnTo>
                    <a:pt x="6" y="291"/>
                  </a:lnTo>
                  <a:lnTo>
                    <a:pt x="9" y="287"/>
                  </a:lnTo>
                  <a:lnTo>
                    <a:pt x="11" y="283"/>
                  </a:lnTo>
                  <a:lnTo>
                    <a:pt x="11" y="283"/>
                  </a:lnTo>
                  <a:lnTo>
                    <a:pt x="14" y="281"/>
                  </a:lnTo>
                  <a:lnTo>
                    <a:pt x="15" y="278"/>
                  </a:lnTo>
                  <a:lnTo>
                    <a:pt x="15" y="271"/>
                  </a:lnTo>
                  <a:lnTo>
                    <a:pt x="14" y="251"/>
                  </a:lnTo>
                  <a:lnTo>
                    <a:pt x="14" y="251"/>
                  </a:lnTo>
                  <a:lnTo>
                    <a:pt x="14" y="239"/>
                  </a:lnTo>
                  <a:lnTo>
                    <a:pt x="15" y="228"/>
                  </a:lnTo>
                  <a:lnTo>
                    <a:pt x="17" y="218"/>
                  </a:lnTo>
                  <a:lnTo>
                    <a:pt x="17" y="216"/>
                  </a:lnTo>
                  <a:lnTo>
                    <a:pt x="15" y="216"/>
                  </a:lnTo>
                  <a:lnTo>
                    <a:pt x="15" y="216"/>
                  </a:lnTo>
                  <a:lnTo>
                    <a:pt x="11" y="213"/>
                  </a:lnTo>
                  <a:lnTo>
                    <a:pt x="7" y="207"/>
                  </a:lnTo>
                  <a:lnTo>
                    <a:pt x="4" y="198"/>
                  </a:lnTo>
                  <a:lnTo>
                    <a:pt x="3" y="187"/>
                  </a:lnTo>
                  <a:lnTo>
                    <a:pt x="3" y="187"/>
                  </a:lnTo>
                  <a:lnTo>
                    <a:pt x="4" y="174"/>
                  </a:lnTo>
                  <a:lnTo>
                    <a:pt x="6" y="163"/>
                  </a:lnTo>
                  <a:lnTo>
                    <a:pt x="7" y="149"/>
                  </a:lnTo>
                  <a:lnTo>
                    <a:pt x="7" y="133"/>
                  </a:lnTo>
                  <a:lnTo>
                    <a:pt x="7" y="133"/>
                  </a:lnTo>
                  <a:lnTo>
                    <a:pt x="9" y="96"/>
                  </a:lnTo>
                  <a:lnTo>
                    <a:pt x="7" y="80"/>
                  </a:lnTo>
                  <a:lnTo>
                    <a:pt x="7" y="65"/>
                  </a:lnTo>
                  <a:lnTo>
                    <a:pt x="7" y="65"/>
                  </a:lnTo>
                  <a:lnTo>
                    <a:pt x="3" y="34"/>
                  </a:lnTo>
                  <a:lnTo>
                    <a:pt x="0" y="0"/>
                  </a:lnTo>
                  <a:lnTo>
                    <a:pt x="252" y="0"/>
                  </a:lnTo>
                  <a:lnTo>
                    <a:pt x="252" y="0"/>
                  </a:lnTo>
                  <a:lnTo>
                    <a:pt x="252" y="21"/>
                  </a:lnTo>
                  <a:lnTo>
                    <a:pt x="251" y="27"/>
                  </a:lnTo>
                  <a:lnTo>
                    <a:pt x="250" y="34"/>
                  </a:lnTo>
                  <a:lnTo>
                    <a:pt x="250" y="34"/>
                  </a:lnTo>
                  <a:lnTo>
                    <a:pt x="245" y="46"/>
                  </a:lnTo>
                  <a:lnTo>
                    <a:pt x="244" y="59"/>
                  </a:lnTo>
                  <a:lnTo>
                    <a:pt x="244" y="87"/>
                  </a:lnTo>
                  <a:lnTo>
                    <a:pt x="244" y="87"/>
                  </a:lnTo>
                  <a:lnTo>
                    <a:pt x="244" y="103"/>
                  </a:lnTo>
                  <a:lnTo>
                    <a:pt x="245" y="115"/>
                  </a:lnTo>
                  <a:lnTo>
                    <a:pt x="247" y="128"/>
                  </a:lnTo>
                  <a:lnTo>
                    <a:pt x="247" y="140"/>
                  </a:lnTo>
                  <a:lnTo>
                    <a:pt x="247" y="140"/>
                  </a:lnTo>
                  <a:lnTo>
                    <a:pt x="247" y="152"/>
                  </a:lnTo>
                  <a:lnTo>
                    <a:pt x="243" y="161"/>
                  </a:lnTo>
                  <a:lnTo>
                    <a:pt x="240" y="167"/>
                  </a:lnTo>
                  <a:lnTo>
                    <a:pt x="236" y="168"/>
                  </a:lnTo>
                  <a:lnTo>
                    <a:pt x="236" y="168"/>
                  </a:lnTo>
                  <a:lnTo>
                    <a:pt x="235" y="170"/>
                  </a:lnTo>
                  <a:lnTo>
                    <a:pt x="235" y="172"/>
                  </a:lnTo>
                  <a:lnTo>
                    <a:pt x="235" y="180"/>
                  </a:lnTo>
                  <a:lnTo>
                    <a:pt x="236" y="193"/>
                  </a:lnTo>
                  <a:lnTo>
                    <a:pt x="237" y="205"/>
                  </a:lnTo>
                  <a:lnTo>
                    <a:pt x="237" y="205"/>
                  </a:lnTo>
                  <a:lnTo>
                    <a:pt x="235" y="224"/>
                  </a:lnTo>
                  <a:lnTo>
                    <a:pt x="236" y="232"/>
                  </a:lnTo>
                  <a:lnTo>
                    <a:pt x="237" y="235"/>
                  </a:lnTo>
                  <a:lnTo>
                    <a:pt x="240" y="237"/>
                  </a:lnTo>
                  <a:lnTo>
                    <a:pt x="240" y="237"/>
                  </a:lnTo>
                  <a:lnTo>
                    <a:pt x="243" y="240"/>
                  </a:lnTo>
                  <a:lnTo>
                    <a:pt x="244" y="244"/>
                  </a:lnTo>
                  <a:lnTo>
                    <a:pt x="247" y="254"/>
                  </a:lnTo>
                  <a:lnTo>
                    <a:pt x="245" y="263"/>
                  </a:lnTo>
                  <a:lnTo>
                    <a:pt x="244" y="267"/>
                  </a:lnTo>
                  <a:lnTo>
                    <a:pt x="241" y="271"/>
                  </a:lnTo>
                  <a:lnTo>
                    <a:pt x="241" y="271"/>
                  </a:lnTo>
                  <a:lnTo>
                    <a:pt x="240" y="274"/>
                  </a:lnTo>
                  <a:lnTo>
                    <a:pt x="239" y="277"/>
                  </a:lnTo>
                  <a:lnTo>
                    <a:pt x="237" y="286"/>
                  </a:lnTo>
                  <a:lnTo>
                    <a:pt x="239" y="310"/>
                  </a:lnTo>
                  <a:lnTo>
                    <a:pt x="239" y="310"/>
                  </a:lnTo>
                  <a:lnTo>
                    <a:pt x="237" y="336"/>
                  </a:lnTo>
                  <a:lnTo>
                    <a:pt x="239" y="347"/>
                  </a:lnTo>
                  <a:lnTo>
                    <a:pt x="240" y="351"/>
                  </a:lnTo>
                  <a:lnTo>
                    <a:pt x="243" y="355"/>
                  </a:lnTo>
                  <a:lnTo>
                    <a:pt x="243" y="355"/>
                  </a:lnTo>
                  <a:lnTo>
                    <a:pt x="245" y="359"/>
                  </a:lnTo>
                  <a:lnTo>
                    <a:pt x="247" y="363"/>
                  </a:lnTo>
                  <a:lnTo>
                    <a:pt x="248" y="374"/>
                  </a:lnTo>
                  <a:lnTo>
                    <a:pt x="248" y="378"/>
                  </a:lnTo>
                  <a:lnTo>
                    <a:pt x="247" y="384"/>
                  </a:lnTo>
                  <a:lnTo>
                    <a:pt x="244" y="386"/>
                  </a:lnTo>
                  <a:lnTo>
                    <a:pt x="241" y="388"/>
                  </a:lnTo>
                  <a:lnTo>
                    <a:pt x="241" y="388"/>
                  </a:lnTo>
                  <a:lnTo>
                    <a:pt x="237" y="389"/>
                  </a:lnTo>
                  <a:lnTo>
                    <a:pt x="236" y="390"/>
                  </a:lnTo>
                  <a:lnTo>
                    <a:pt x="236" y="392"/>
                  </a:lnTo>
                  <a:lnTo>
                    <a:pt x="236" y="396"/>
                  </a:lnTo>
                  <a:lnTo>
                    <a:pt x="237" y="404"/>
                  </a:lnTo>
                  <a:lnTo>
                    <a:pt x="239" y="419"/>
                  </a:lnTo>
                  <a:lnTo>
                    <a:pt x="239" y="419"/>
                  </a:lnTo>
                  <a:lnTo>
                    <a:pt x="237" y="435"/>
                  </a:lnTo>
                  <a:lnTo>
                    <a:pt x="237" y="449"/>
                  </a:lnTo>
                  <a:lnTo>
                    <a:pt x="237" y="459"/>
                  </a:lnTo>
                  <a:lnTo>
                    <a:pt x="239" y="463"/>
                  </a:lnTo>
                  <a:lnTo>
                    <a:pt x="241" y="467"/>
                  </a:lnTo>
                  <a:lnTo>
                    <a:pt x="241" y="467"/>
                  </a:lnTo>
                  <a:lnTo>
                    <a:pt x="245" y="474"/>
                  </a:lnTo>
                  <a:lnTo>
                    <a:pt x="247" y="482"/>
                  </a:lnTo>
                  <a:lnTo>
                    <a:pt x="245" y="490"/>
                  </a:lnTo>
                  <a:lnTo>
                    <a:pt x="241" y="499"/>
                  </a:lnTo>
                  <a:lnTo>
                    <a:pt x="241" y="499"/>
                  </a:lnTo>
                  <a:lnTo>
                    <a:pt x="239" y="503"/>
                  </a:lnTo>
                  <a:lnTo>
                    <a:pt x="237" y="508"/>
                  </a:lnTo>
                  <a:lnTo>
                    <a:pt x="237" y="520"/>
                  </a:lnTo>
                  <a:lnTo>
                    <a:pt x="237" y="535"/>
                  </a:lnTo>
                  <a:lnTo>
                    <a:pt x="239" y="551"/>
                  </a:lnTo>
                  <a:lnTo>
                    <a:pt x="239" y="551"/>
                  </a:lnTo>
                  <a:lnTo>
                    <a:pt x="239" y="557"/>
                  </a:lnTo>
                  <a:lnTo>
                    <a:pt x="241" y="564"/>
                  </a:lnTo>
                  <a:lnTo>
                    <a:pt x="243" y="572"/>
                  </a:lnTo>
                  <a:lnTo>
                    <a:pt x="243" y="581"/>
                  </a:lnTo>
                  <a:lnTo>
                    <a:pt x="243" y="581"/>
                  </a:lnTo>
                  <a:lnTo>
                    <a:pt x="240" y="610"/>
                  </a:lnTo>
                  <a:lnTo>
                    <a:pt x="235" y="638"/>
                  </a:lnTo>
                  <a:lnTo>
                    <a:pt x="228" y="668"/>
                  </a:lnTo>
                  <a:lnTo>
                    <a:pt x="220" y="695"/>
                  </a:lnTo>
                  <a:lnTo>
                    <a:pt x="220" y="695"/>
                  </a:lnTo>
                  <a:lnTo>
                    <a:pt x="210" y="718"/>
                  </a:lnTo>
                  <a:lnTo>
                    <a:pt x="204" y="734"/>
                  </a:lnTo>
                  <a:lnTo>
                    <a:pt x="198" y="749"/>
                  </a:lnTo>
                  <a:lnTo>
                    <a:pt x="197" y="756"/>
                  </a:lnTo>
                  <a:lnTo>
                    <a:pt x="195" y="764"/>
                  </a:lnTo>
                  <a:lnTo>
                    <a:pt x="195" y="764"/>
                  </a:lnTo>
                  <a:lnTo>
                    <a:pt x="195" y="768"/>
                  </a:lnTo>
                  <a:lnTo>
                    <a:pt x="193" y="772"/>
                  </a:lnTo>
                  <a:lnTo>
                    <a:pt x="190" y="775"/>
                  </a:lnTo>
                  <a:lnTo>
                    <a:pt x="186" y="778"/>
                  </a:lnTo>
                  <a:lnTo>
                    <a:pt x="176" y="783"/>
                  </a:lnTo>
                  <a:lnTo>
                    <a:pt x="166" y="787"/>
                  </a:lnTo>
                  <a:lnTo>
                    <a:pt x="153" y="790"/>
                  </a:lnTo>
                  <a:lnTo>
                    <a:pt x="141" y="791"/>
                  </a:lnTo>
                  <a:lnTo>
                    <a:pt x="121" y="792"/>
                  </a:lnTo>
                  <a:lnTo>
                    <a:pt x="121" y="7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3" name="Freeform 7"/>
            <p:cNvSpPr/>
            <p:nvPr/>
          </p:nvSpPr>
          <p:spPr bwMode="auto">
            <a:xfrm>
              <a:off x="2700338" y="6330950"/>
              <a:ext cx="322263" cy="141288"/>
            </a:xfrm>
            <a:custGeom>
              <a:avLst/>
              <a:gdLst>
                <a:gd name="T0" fmla="*/ 102 w 203"/>
                <a:gd name="T1" fmla="*/ 0 h 89"/>
                <a:gd name="T2" fmla="*/ 102 w 203"/>
                <a:gd name="T3" fmla="*/ 0 h 89"/>
                <a:gd name="T4" fmla="*/ 122 w 203"/>
                <a:gd name="T5" fmla="*/ 1 h 89"/>
                <a:gd name="T6" fmla="*/ 141 w 203"/>
                <a:gd name="T7" fmla="*/ 4 h 89"/>
                <a:gd name="T8" fmla="*/ 159 w 203"/>
                <a:gd name="T9" fmla="*/ 8 h 89"/>
                <a:gd name="T10" fmla="*/ 174 w 203"/>
                <a:gd name="T11" fmla="*/ 13 h 89"/>
                <a:gd name="T12" fmla="*/ 186 w 203"/>
                <a:gd name="T13" fmla="*/ 20 h 89"/>
                <a:gd name="T14" fmla="*/ 195 w 203"/>
                <a:gd name="T15" fmla="*/ 27 h 89"/>
                <a:gd name="T16" fmla="*/ 199 w 203"/>
                <a:gd name="T17" fmla="*/ 31 h 89"/>
                <a:gd name="T18" fmla="*/ 202 w 203"/>
                <a:gd name="T19" fmla="*/ 36 h 89"/>
                <a:gd name="T20" fmla="*/ 203 w 203"/>
                <a:gd name="T21" fmla="*/ 40 h 89"/>
                <a:gd name="T22" fmla="*/ 203 w 203"/>
                <a:gd name="T23" fmla="*/ 44 h 89"/>
                <a:gd name="T24" fmla="*/ 203 w 203"/>
                <a:gd name="T25" fmla="*/ 44 h 89"/>
                <a:gd name="T26" fmla="*/ 203 w 203"/>
                <a:gd name="T27" fmla="*/ 50 h 89"/>
                <a:gd name="T28" fmla="*/ 202 w 203"/>
                <a:gd name="T29" fmla="*/ 54 h 89"/>
                <a:gd name="T30" fmla="*/ 199 w 203"/>
                <a:gd name="T31" fmla="*/ 58 h 89"/>
                <a:gd name="T32" fmla="*/ 195 w 203"/>
                <a:gd name="T33" fmla="*/ 62 h 89"/>
                <a:gd name="T34" fmla="*/ 186 w 203"/>
                <a:gd name="T35" fmla="*/ 70 h 89"/>
                <a:gd name="T36" fmla="*/ 174 w 203"/>
                <a:gd name="T37" fmla="*/ 77 h 89"/>
                <a:gd name="T38" fmla="*/ 159 w 203"/>
                <a:gd name="T39" fmla="*/ 82 h 89"/>
                <a:gd name="T40" fmla="*/ 141 w 203"/>
                <a:gd name="T41" fmla="*/ 86 h 89"/>
                <a:gd name="T42" fmla="*/ 122 w 203"/>
                <a:gd name="T43" fmla="*/ 89 h 89"/>
                <a:gd name="T44" fmla="*/ 102 w 203"/>
                <a:gd name="T45" fmla="*/ 89 h 89"/>
                <a:gd name="T46" fmla="*/ 102 w 203"/>
                <a:gd name="T47" fmla="*/ 89 h 89"/>
                <a:gd name="T48" fmla="*/ 81 w 203"/>
                <a:gd name="T49" fmla="*/ 89 h 89"/>
                <a:gd name="T50" fmla="*/ 62 w 203"/>
                <a:gd name="T51" fmla="*/ 86 h 89"/>
                <a:gd name="T52" fmla="*/ 45 w 203"/>
                <a:gd name="T53" fmla="*/ 82 h 89"/>
                <a:gd name="T54" fmla="*/ 30 w 203"/>
                <a:gd name="T55" fmla="*/ 77 h 89"/>
                <a:gd name="T56" fmla="*/ 18 w 203"/>
                <a:gd name="T57" fmla="*/ 70 h 89"/>
                <a:gd name="T58" fmla="*/ 8 w 203"/>
                <a:gd name="T59" fmla="*/ 62 h 89"/>
                <a:gd name="T60" fmla="*/ 4 w 203"/>
                <a:gd name="T61" fmla="*/ 58 h 89"/>
                <a:gd name="T62" fmla="*/ 2 w 203"/>
                <a:gd name="T63" fmla="*/ 54 h 89"/>
                <a:gd name="T64" fmla="*/ 0 w 203"/>
                <a:gd name="T65" fmla="*/ 50 h 89"/>
                <a:gd name="T66" fmla="*/ 0 w 203"/>
                <a:gd name="T67" fmla="*/ 44 h 89"/>
                <a:gd name="T68" fmla="*/ 0 w 203"/>
                <a:gd name="T69" fmla="*/ 44 h 89"/>
                <a:gd name="T70" fmla="*/ 0 w 203"/>
                <a:gd name="T71" fmla="*/ 40 h 89"/>
                <a:gd name="T72" fmla="*/ 2 w 203"/>
                <a:gd name="T73" fmla="*/ 36 h 89"/>
                <a:gd name="T74" fmla="*/ 4 w 203"/>
                <a:gd name="T75" fmla="*/ 31 h 89"/>
                <a:gd name="T76" fmla="*/ 8 w 203"/>
                <a:gd name="T77" fmla="*/ 27 h 89"/>
                <a:gd name="T78" fmla="*/ 18 w 203"/>
                <a:gd name="T79" fmla="*/ 20 h 89"/>
                <a:gd name="T80" fmla="*/ 30 w 203"/>
                <a:gd name="T81" fmla="*/ 13 h 89"/>
                <a:gd name="T82" fmla="*/ 45 w 203"/>
                <a:gd name="T83" fmla="*/ 8 h 89"/>
                <a:gd name="T84" fmla="*/ 62 w 203"/>
                <a:gd name="T85" fmla="*/ 4 h 89"/>
                <a:gd name="T86" fmla="*/ 81 w 203"/>
                <a:gd name="T87" fmla="*/ 1 h 89"/>
                <a:gd name="T88" fmla="*/ 102 w 203"/>
                <a:gd name="T89" fmla="*/ 0 h 89"/>
                <a:gd name="T90" fmla="*/ 102 w 203"/>
                <a:gd name="T91"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3" h="89">
                  <a:moveTo>
                    <a:pt x="102" y="0"/>
                  </a:moveTo>
                  <a:lnTo>
                    <a:pt x="102" y="0"/>
                  </a:lnTo>
                  <a:lnTo>
                    <a:pt x="122" y="1"/>
                  </a:lnTo>
                  <a:lnTo>
                    <a:pt x="141" y="4"/>
                  </a:lnTo>
                  <a:lnTo>
                    <a:pt x="159" y="8"/>
                  </a:lnTo>
                  <a:lnTo>
                    <a:pt x="174" y="13"/>
                  </a:lnTo>
                  <a:lnTo>
                    <a:pt x="186" y="20"/>
                  </a:lnTo>
                  <a:lnTo>
                    <a:pt x="195" y="27"/>
                  </a:lnTo>
                  <a:lnTo>
                    <a:pt x="199" y="31"/>
                  </a:lnTo>
                  <a:lnTo>
                    <a:pt x="202" y="36"/>
                  </a:lnTo>
                  <a:lnTo>
                    <a:pt x="203" y="40"/>
                  </a:lnTo>
                  <a:lnTo>
                    <a:pt x="203" y="44"/>
                  </a:lnTo>
                  <a:lnTo>
                    <a:pt x="203" y="44"/>
                  </a:lnTo>
                  <a:lnTo>
                    <a:pt x="203" y="50"/>
                  </a:lnTo>
                  <a:lnTo>
                    <a:pt x="202" y="54"/>
                  </a:lnTo>
                  <a:lnTo>
                    <a:pt x="199" y="58"/>
                  </a:lnTo>
                  <a:lnTo>
                    <a:pt x="195" y="62"/>
                  </a:lnTo>
                  <a:lnTo>
                    <a:pt x="186" y="70"/>
                  </a:lnTo>
                  <a:lnTo>
                    <a:pt x="174" y="77"/>
                  </a:lnTo>
                  <a:lnTo>
                    <a:pt x="159" y="82"/>
                  </a:lnTo>
                  <a:lnTo>
                    <a:pt x="141" y="86"/>
                  </a:lnTo>
                  <a:lnTo>
                    <a:pt x="122" y="89"/>
                  </a:lnTo>
                  <a:lnTo>
                    <a:pt x="102" y="89"/>
                  </a:lnTo>
                  <a:lnTo>
                    <a:pt x="102" y="89"/>
                  </a:lnTo>
                  <a:lnTo>
                    <a:pt x="81" y="89"/>
                  </a:lnTo>
                  <a:lnTo>
                    <a:pt x="62" y="86"/>
                  </a:lnTo>
                  <a:lnTo>
                    <a:pt x="45" y="82"/>
                  </a:lnTo>
                  <a:lnTo>
                    <a:pt x="30" y="77"/>
                  </a:lnTo>
                  <a:lnTo>
                    <a:pt x="18" y="70"/>
                  </a:lnTo>
                  <a:lnTo>
                    <a:pt x="8" y="62"/>
                  </a:lnTo>
                  <a:lnTo>
                    <a:pt x="4" y="58"/>
                  </a:lnTo>
                  <a:lnTo>
                    <a:pt x="2" y="54"/>
                  </a:lnTo>
                  <a:lnTo>
                    <a:pt x="0" y="50"/>
                  </a:lnTo>
                  <a:lnTo>
                    <a:pt x="0" y="44"/>
                  </a:lnTo>
                  <a:lnTo>
                    <a:pt x="0" y="44"/>
                  </a:lnTo>
                  <a:lnTo>
                    <a:pt x="0" y="40"/>
                  </a:lnTo>
                  <a:lnTo>
                    <a:pt x="2" y="36"/>
                  </a:lnTo>
                  <a:lnTo>
                    <a:pt x="4" y="31"/>
                  </a:lnTo>
                  <a:lnTo>
                    <a:pt x="8" y="27"/>
                  </a:lnTo>
                  <a:lnTo>
                    <a:pt x="18" y="20"/>
                  </a:lnTo>
                  <a:lnTo>
                    <a:pt x="30" y="13"/>
                  </a:lnTo>
                  <a:lnTo>
                    <a:pt x="45" y="8"/>
                  </a:lnTo>
                  <a:lnTo>
                    <a:pt x="62" y="4"/>
                  </a:lnTo>
                  <a:lnTo>
                    <a:pt x="81" y="1"/>
                  </a:lnTo>
                  <a:lnTo>
                    <a:pt x="102" y="0"/>
                  </a:lnTo>
                  <a:lnTo>
                    <a:pt x="10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4" name="Freeform 8"/>
            <p:cNvSpPr/>
            <p:nvPr/>
          </p:nvSpPr>
          <p:spPr bwMode="auto">
            <a:xfrm>
              <a:off x="2579688" y="6265863"/>
              <a:ext cx="563563" cy="157163"/>
            </a:xfrm>
            <a:custGeom>
              <a:avLst/>
              <a:gdLst>
                <a:gd name="T0" fmla="*/ 178 w 355"/>
                <a:gd name="T1" fmla="*/ 0 h 99"/>
                <a:gd name="T2" fmla="*/ 178 w 355"/>
                <a:gd name="T3" fmla="*/ 0 h 99"/>
                <a:gd name="T4" fmla="*/ 213 w 355"/>
                <a:gd name="T5" fmla="*/ 1 h 99"/>
                <a:gd name="T6" fmla="*/ 247 w 355"/>
                <a:gd name="T7" fmla="*/ 4 h 99"/>
                <a:gd name="T8" fmla="*/ 277 w 355"/>
                <a:gd name="T9" fmla="*/ 8 h 99"/>
                <a:gd name="T10" fmla="*/ 302 w 355"/>
                <a:gd name="T11" fmla="*/ 15 h 99"/>
                <a:gd name="T12" fmla="*/ 324 w 355"/>
                <a:gd name="T13" fmla="*/ 22 h 99"/>
                <a:gd name="T14" fmla="*/ 333 w 355"/>
                <a:gd name="T15" fmla="*/ 26 h 99"/>
                <a:gd name="T16" fmla="*/ 340 w 355"/>
                <a:gd name="T17" fmla="*/ 30 h 99"/>
                <a:gd name="T18" fmla="*/ 347 w 355"/>
                <a:gd name="T19" fmla="*/ 34 h 99"/>
                <a:gd name="T20" fmla="*/ 351 w 355"/>
                <a:gd name="T21" fmla="*/ 39 h 99"/>
                <a:gd name="T22" fmla="*/ 354 w 355"/>
                <a:gd name="T23" fmla="*/ 45 h 99"/>
                <a:gd name="T24" fmla="*/ 355 w 355"/>
                <a:gd name="T25" fmla="*/ 49 h 99"/>
                <a:gd name="T26" fmla="*/ 355 w 355"/>
                <a:gd name="T27" fmla="*/ 49 h 99"/>
                <a:gd name="T28" fmla="*/ 354 w 355"/>
                <a:gd name="T29" fmla="*/ 54 h 99"/>
                <a:gd name="T30" fmla="*/ 351 w 355"/>
                <a:gd name="T31" fmla="*/ 60 h 99"/>
                <a:gd name="T32" fmla="*/ 347 w 355"/>
                <a:gd name="T33" fmla="*/ 64 h 99"/>
                <a:gd name="T34" fmla="*/ 340 w 355"/>
                <a:gd name="T35" fmla="*/ 68 h 99"/>
                <a:gd name="T36" fmla="*/ 333 w 355"/>
                <a:gd name="T37" fmla="*/ 73 h 99"/>
                <a:gd name="T38" fmla="*/ 324 w 355"/>
                <a:gd name="T39" fmla="*/ 77 h 99"/>
                <a:gd name="T40" fmla="*/ 302 w 355"/>
                <a:gd name="T41" fmla="*/ 84 h 99"/>
                <a:gd name="T42" fmla="*/ 277 w 355"/>
                <a:gd name="T43" fmla="*/ 89 h 99"/>
                <a:gd name="T44" fmla="*/ 247 w 355"/>
                <a:gd name="T45" fmla="*/ 95 h 99"/>
                <a:gd name="T46" fmla="*/ 213 w 355"/>
                <a:gd name="T47" fmla="*/ 98 h 99"/>
                <a:gd name="T48" fmla="*/ 178 w 355"/>
                <a:gd name="T49" fmla="*/ 99 h 99"/>
                <a:gd name="T50" fmla="*/ 178 w 355"/>
                <a:gd name="T51" fmla="*/ 99 h 99"/>
                <a:gd name="T52" fmla="*/ 143 w 355"/>
                <a:gd name="T53" fmla="*/ 98 h 99"/>
                <a:gd name="T54" fmla="*/ 109 w 355"/>
                <a:gd name="T55" fmla="*/ 95 h 99"/>
                <a:gd name="T56" fmla="*/ 79 w 355"/>
                <a:gd name="T57" fmla="*/ 89 h 99"/>
                <a:gd name="T58" fmla="*/ 53 w 355"/>
                <a:gd name="T59" fmla="*/ 84 h 99"/>
                <a:gd name="T60" fmla="*/ 31 w 355"/>
                <a:gd name="T61" fmla="*/ 77 h 99"/>
                <a:gd name="T62" fmla="*/ 22 w 355"/>
                <a:gd name="T63" fmla="*/ 73 h 99"/>
                <a:gd name="T64" fmla="*/ 15 w 355"/>
                <a:gd name="T65" fmla="*/ 68 h 99"/>
                <a:gd name="T66" fmla="*/ 8 w 355"/>
                <a:gd name="T67" fmla="*/ 64 h 99"/>
                <a:gd name="T68" fmla="*/ 4 w 355"/>
                <a:gd name="T69" fmla="*/ 60 h 99"/>
                <a:gd name="T70" fmla="*/ 2 w 355"/>
                <a:gd name="T71" fmla="*/ 54 h 99"/>
                <a:gd name="T72" fmla="*/ 0 w 355"/>
                <a:gd name="T73" fmla="*/ 49 h 99"/>
                <a:gd name="T74" fmla="*/ 0 w 355"/>
                <a:gd name="T75" fmla="*/ 49 h 99"/>
                <a:gd name="T76" fmla="*/ 2 w 355"/>
                <a:gd name="T77" fmla="*/ 45 h 99"/>
                <a:gd name="T78" fmla="*/ 4 w 355"/>
                <a:gd name="T79" fmla="*/ 39 h 99"/>
                <a:gd name="T80" fmla="*/ 8 w 355"/>
                <a:gd name="T81" fmla="*/ 34 h 99"/>
                <a:gd name="T82" fmla="*/ 15 w 355"/>
                <a:gd name="T83" fmla="*/ 30 h 99"/>
                <a:gd name="T84" fmla="*/ 22 w 355"/>
                <a:gd name="T85" fmla="*/ 26 h 99"/>
                <a:gd name="T86" fmla="*/ 31 w 355"/>
                <a:gd name="T87" fmla="*/ 22 h 99"/>
                <a:gd name="T88" fmla="*/ 53 w 355"/>
                <a:gd name="T89" fmla="*/ 15 h 99"/>
                <a:gd name="T90" fmla="*/ 79 w 355"/>
                <a:gd name="T91" fmla="*/ 8 h 99"/>
                <a:gd name="T92" fmla="*/ 109 w 355"/>
                <a:gd name="T93" fmla="*/ 4 h 99"/>
                <a:gd name="T94" fmla="*/ 143 w 355"/>
                <a:gd name="T95" fmla="*/ 1 h 99"/>
                <a:gd name="T96" fmla="*/ 178 w 355"/>
                <a:gd name="T97" fmla="*/ 0 h 99"/>
                <a:gd name="T98" fmla="*/ 178 w 355"/>
                <a:gd name="T9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5" h="99">
                  <a:moveTo>
                    <a:pt x="178" y="0"/>
                  </a:moveTo>
                  <a:lnTo>
                    <a:pt x="178" y="0"/>
                  </a:lnTo>
                  <a:lnTo>
                    <a:pt x="213" y="1"/>
                  </a:lnTo>
                  <a:lnTo>
                    <a:pt x="247" y="4"/>
                  </a:lnTo>
                  <a:lnTo>
                    <a:pt x="277" y="8"/>
                  </a:lnTo>
                  <a:lnTo>
                    <a:pt x="302" y="15"/>
                  </a:lnTo>
                  <a:lnTo>
                    <a:pt x="324" y="22"/>
                  </a:lnTo>
                  <a:lnTo>
                    <a:pt x="333" y="26"/>
                  </a:lnTo>
                  <a:lnTo>
                    <a:pt x="340" y="30"/>
                  </a:lnTo>
                  <a:lnTo>
                    <a:pt x="347" y="34"/>
                  </a:lnTo>
                  <a:lnTo>
                    <a:pt x="351" y="39"/>
                  </a:lnTo>
                  <a:lnTo>
                    <a:pt x="354" y="45"/>
                  </a:lnTo>
                  <a:lnTo>
                    <a:pt x="355" y="49"/>
                  </a:lnTo>
                  <a:lnTo>
                    <a:pt x="355" y="49"/>
                  </a:lnTo>
                  <a:lnTo>
                    <a:pt x="354" y="54"/>
                  </a:lnTo>
                  <a:lnTo>
                    <a:pt x="351" y="60"/>
                  </a:lnTo>
                  <a:lnTo>
                    <a:pt x="347" y="64"/>
                  </a:lnTo>
                  <a:lnTo>
                    <a:pt x="340" y="68"/>
                  </a:lnTo>
                  <a:lnTo>
                    <a:pt x="333" y="73"/>
                  </a:lnTo>
                  <a:lnTo>
                    <a:pt x="324" y="77"/>
                  </a:lnTo>
                  <a:lnTo>
                    <a:pt x="302" y="84"/>
                  </a:lnTo>
                  <a:lnTo>
                    <a:pt x="277" y="89"/>
                  </a:lnTo>
                  <a:lnTo>
                    <a:pt x="247" y="95"/>
                  </a:lnTo>
                  <a:lnTo>
                    <a:pt x="213" y="98"/>
                  </a:lnTo>
                  <a:lnTo>
                    <a:pt x="178" y="99"/>
                  </a:lnTo>
                  <a:lnTo>
                    <a:pt x="178" y="99"/>
                  </a:lnTo>
                  <a:lnTo>
                    <a:pt x="143" y="98"/>
                  </a:lnTo>
                  <a:lnTo>
                    <a:pt x="109" y="95"/>
                  </a:lnTo>
                  <a:lnTo>
                    <a:pt x="79" y="89"/>
                  </a:lnTo>
                  <a:lnTo>
                    <a:pt x="53" y="84"/>
                  </a:lnTo>
                  <a:lnTo>
                    <a:pt x="31" y="77"/>
                  </a:lnTo>
                  <a:lnTo>
                    <a:pt x="22" y="73"/>
                  </a:lnTo>
                  <a:lnTo>
                    <a:pt x="15" y="68"/>
                  </a:lnTo>
                  <a:lnTo>
                    <a:pt x="8" y="64"/>
                  </a:lnTo>
                  <a:lnTo>
                    <a:pt x="4" y="60"/>
                  </a:lnTo>
                  <a:lnTo>
                    <a:pt x="2" y="54"/>
                  </a:lnTo>
                  <a:lnTo>
                    <a:pt x="0" y="49"/>
                  </a:lnTo>
                  <a:lnTo>
                    <a:pt x="0" y="49"/>
                  </a:lnTo>
                  <a:lnTo>
                    <a:pt x="2" y="45"/>
                  </a:lnTo>
                  <a:lnTo>
                    <a:pt x="4" y="39"/>
                  </a:lnTo>
                  <a:lnTo>
                    <a:pt x="8" y="34"/>
                  </a:lnTo>
                  <a:lnTo>
                    <a:pt x="15" y="30"/>
                  </a:lnTo>
                  <a:lnTo>
                    <a:pt x="22" y="26"/>
                  </a:lnTo>
                  <a:lnTo>
                    <a:pt x="31" y="22"/>
                  </a:lnTo>
                  <a:lnTo>
                    <a:pt x="53" y="15"/>
                  </a:lnTo>
                  <a:lnTo>
                    <a:pt x="79" y="8"/>
                  </a:lnTo>
                  <a:lnTo>
                    <a:pt x="109" y="4"/>
                  </a:lnTo>
                  <a:lnTo>
                    <a:pt x="143" y="1"/>
                  </a:lnTo>
                  <a:lnTo>
                    <a:pt x="178" y="0"/>
                  </a:lnTo>
                  <a:lnTo>
                    <a:pt x="17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5" name="Freeform 9"/>
            <p:cNvSpPr/>
            <p:nvPr/>
          </p:nvSpPr>
          <p:spPr bwMode="auto">
            <a:xfrm>
              <a:off x="2505076" y="6310313"/>
              <a:ext cx="714375" cy="58738"/>
            </a:xfrm>
            <a:custGeom>
              <a:avLst/>
              <a:gdLst>
                <a:gd name="T0" fmla="*/ 207 w 450"/>
                <a:gd name="T1" fmla="*/ 37 h 37"/>
                <a:gd name="T2" fmla="*/ 207 w 450"/>
                <a:gd name="T3" fmla="*/ 37 h 37"/>
                <a:gd name="T4" fmla="*/ 149 w 450"/>
                <a:gd name="T5" fmla="*/ 37 h 37"/>
                <a:gd name="T6" fmla="*/ 115 w 450"/>
                <a:gd name="T7" fmla="*/ 34 h 37"/>
                <a:gd name="T8" fmla="*/ 83 w 450"/>
                <a:gd name="T9" fmla="*/ 32 h 37"/>
                <a:gd name="T10" fmla="*/ 53 w 450"/>
                <a:gd name="T11" fmla="*/ 29 h 37"/>
                <a:gd name="T12" fmla="*/ 27 w 450"/>
                <a:gd name="T13" fmla="*/ 23 h 37"/>
                <a:gd name="T14" fmla="*/ 18 w 450"/>
                <a:gd name="T15" fmla="*/ 21 h 37"/>
                <a:gd name="T16" fmla="*/ 9 w 450"/>
                <a:gd name="T17" fmla="*/ 18 h 37"/>
                <a:gd name="T18" fmla="*/ 5 w 450"/>
                <a:gd name="T19" fmla="*/ 15 h 37"/>
                <a:gd name="T20" fmla="*/ 3 w 450"/>
                <a:gd name="T21" fmla="*/ 11 h 37"/>
                <a:gd name="T22" fmla="*/ 3 w 450"/>
                <a:gd name="T23" fmla="*/ 11 h 37"/>
                <a:gd name="T24" fmla="*/ 0 w 450"/>
                <a:gd name="T25" fmla="*/ 2 h 37"/>
                <a:gd name="T26" fmla="*/ 0 w 450"/>
                <a:gd name="T27" fmla="*/ 2 h 37"/>
                <a:gd name="T28" fmla="*/ 19 w 450"/>
                <a:gd name="T29" fmla="*/ 7 h 37"/>
                <a:gd name="T30" fmla="*/ 42 w 450"/>
                <a:gd name="T31" fmla="*/ 10 h 37"/>
                <a:gd name="T32" fmla="*/ 69 w 450"/>
                <a:gd name="T33" fmla="*/ 14 h 37"/>
                <a:gd name="T34" fmla="*/ 97 w 450"/>
                <a:gd name="T35" fmla="*/ 15 h 37"/>
                <a:gd name="T36" fmla="*/ 156 w 450"/>
                <a:gd name="T37" fmla="*/ 19 h 37"/>
                <a:gd name="T38" fmla="*/ 206 w 450"/>
                <a:gd name="T39" fmla="*/ 19 h 37"/>
                <a:gd name="T40" fmla="*/ 206 w 450"/>
                <a:gd name="T41" fmla="*/ 19 h 37"/>
                <a:gd name="T42" fmla="*/ 263 w 450"/>
                <a:gd name="T43" fmla="*/ 18 h 37"/>
                <a:gd name="T44" fmla="*/ 332 w 450"/>
                <a:gd name="T45" fmla="*/ 15 h 37"/>
                <a:gd name="T46" fmla="*/ 367 w 450"/>
                <a:gd name="T47" fmla="*/ 13 h 37"/>
                <a:gd name="T48" fmla="*/ 399 w 450"/>
                <a:gd name="T49" fmla="*/ 10 h 37"/>
                <a:gd name="T50" fmla="*/ 428 w 450"/>
                <a:gd name="T51" fmla="*/ 6 h 37"/>
                <a:gd name="T52" fmla="*/ 450 w 450"/>
                <a:gd name="T53" fmla="*/ 0 h 37"/>
                <a:gd name="T54" fmla="*/ 450 w 450"/>
                <a:gd name="T55" fmla="*/ 0 h 37"/>
                <a:gd name="T56" fmla="*/ 447 w 450"/>
                <a:gd name="T57" fmla="*/ 11 h 37"/>
                <a:gd name="T58" fmla="*/ 447 w 450"/>
                <a:gd name="T59" fmla="*/ 11 h 37"/>
                <a:gd name="T60" fmla="*/ 444 w 450"/>
                <a:gd name="T61" fmla="*/ 15 h 37"/>
                <a:gd name="T62" fmla="*/ 437 w 450"/>
                <a:gd name="T63" fmla="*/ 18 h 37"/>
                <a:gd name="T64" fmla="*/ 429 w 450"/>
                <a:gd name="T65" fmla="*/ 21 h 37"/>
                <a:gd name="T66" fmla="*/ 417 w 450"/>
                <a:gd name="T67" fmla="*/ 23 h 37"/>
                <a:gd name="T68" fmla="*/ 386 w 450"/>
                <a:gd name="T69" fmla="*/ 29 h 37"/>
                <a:gd name="T70" fmla="*/ 351 w 450"/>
                <a:gd name="T71" fmla="*/ 32 h 37"/>
                <a:gd name="T72" fmla="*/ 311 w 450"/>
                <a:gd name="T73" fmla="*/ 34 h 37"/>
                <a:gd name="T74" fmla="*/ 272 w 450"/>
                <a:gd name="T75" fmla="*/ 37 h 37"/>
                <a:gd name="T76" fmla="*/ 207 w 450"/>
                <a:gd name="T77" fmla="*/ 37 h 37"/>
                <a:gd name="T78" fmla="*/ 207 w 450"/>
                <a:gd name="T7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 h="37">
                  <a:moveTo>
                    <a:pt x="207" y="37"/>
                  </a:moveTo>
                  <a:lnTo>
                    <a:pt x="207" y="37"/>
                  </a:lnTo>
                  <a:lnTo>
                    <a:pt x="149" y="37"/>
                  </a:lnTo>
                  <a:lnTo>
                    <a:pt x="115" y="34"/>
                  </a:lnTo>
                  <a:lnTo>
                    <a:pt x="83" y="32"/>
                  </a:lnTo>
                  <a:lnTo>
                    <a:pt x="53" y="29"/>
                  </a:lnTo>
                  <a:lnTo>
                    <a:pt x="27" y="23"/>
                  </a:lnTo>
                  <a:lnTo>
                    <a:pt x="18" y="21"/>
                  </a:lnTo>
                  <a:lnTo>
                    <a:pt x="9" y="18"/>
                  </a:lnTo>
                  <a:lnTo>
                    <a:pt x="5" y="15"/>
                  </a:lnTo>
                  <a:lnTo>
                    <a:pt x="3" y="11"/>
                  </a:lnTo>
                  <a:lnTo>
                    <a:pt x="3" y="11"/>
                  </a:lnTo>
                  <a:lnTo>
                    <a:pt x="0" y="2"/>
                  </a:lnTo>
                  <a:lnTo>
                    <a:pt x="0" y="2"/>
                  </a:lnTo>
                  <a:lnTo>
                    <a:pt x="19" y="7"/>
                  </a:lnTo>
                  <a:lnTo>
                    <a:pt x="42" y="10"/>
                  </a:lnTo>
                  <a:lnTo>
                    <a:pt x="69" y="14"/>
                  </a:lnTo>
                  <a:lnTo>
                    <a:pt x="97" y="15"/>
                  </a:lnTo>
                  <a:lnTo>
                    <a:pt x="156" y="19"/>
                  </a:lnTo>
                  <a:lnTo>
                    <a:pt x="206" y="19"/>
                  </a:lnTo>
                  <a:lnTo>
                    <a:pt x="206" y="19"/>
                  </a:lnTo>
                  <a:lnTo>
                    <a:pt x="263" y="18"/>
                  </a:lnTo>
                  <a:lnTo>
                    <a:pt x="332" y="15"/>
                  </a:lnTo>
                  <a:lnTo>
                    <a:pt x="367" y="13"/>
                  </a:lnTo>
                  <a:lnTo>
                    <a:pt x="399" y="10"/>
                  </a:lnTo>
                  <a:lnTo>
                    <a:pt x="428" y="6"/>
                  </a:lnTo>
                  <a:lnTo>
                    <a:pt x="450" y="0"/>
                  </a:lnTo>
                  <a:lnTo>
                    <a:pt x="450" y="0"/>
                  </a:lnTo>
                  <a:lnTo>
                    <a:pt x="447" y="11"/>
                  </a:lnTo>
                  <a:lnTo>
                    <a:pt x="447" y="11"/>
                  </a:lnTo>
                  <a:lnTo>
                    <a:pt x="444" y="15"/>
                  </a:lnTo>
                  <a:lnTo>
                    <a:pt x="437" y="18"/>
                  </a:lnTo>
                  <a:lnTo>
                    <a:pt x="429" y="21"/>
                  </a:lnTo>
                  <a:lnTo>
                    <a:pt x="417" y="23"/>
                  </a:lnTo>
                  <a:lnTo>
                    <a:pt x="386" y="29"/>
                  </a:lnTo>
                  <a:lnTo>
                    <a:pt x="351" y="32"/>
                  </a:lnTo>
                  <a:lnTo>
                    <a:pt x="311" y="34"/>
                  </a:lnTo>
                  <a:lnTo>
                    <a:pt x="272" y="37"/>
                  </a:lnTo>
                  <a:lnTo>
                    <a:pt x="207" y="37"/>
                  </a:lnTo>
                  <a:lnTo>
                    <a:pt x="207"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6" name="Freeform 10"/>
            <p:cNvSpPr/>
            <p:nvPr/>
          </p:nvSpPr>
          <p:spPr bwMode="auto">
            <a:xfrm>
              <a:off x="2212976" y="5440363"/>
              <a:ext cx="1306513" cy="96838"/>
            </a:xfrm>
            <a:custGeom>
              <a:avLst/>
              <a:gdLst>
                <a:gd name="T0" fmla="*/ 20 w 823"/>
                <a:gd name="T1" fmla="*/ 37 h 61"/>
                <a:gd name="T2" fmla="*/ 788 w 823"/>
                <a:gd name="T3" fmla="*/ 0 h 61"/>
                <a:gd name="T4" fmla="*/ 788 w 823"/>
                <a:gd name="T5" fmla="*/ 0 h 61"/>
                <a:gd name="T6" fmla="*/ 788 w 823"/>
                <a:gd name="T7" fmla="*/ 4 h 61"/>
                <a:gd name="T8" fmla="*/ 791 w 823"/>
                <a:gd name="T9" fmla="*/ 7 h 61"/>
                <a:gd name="T10" fmla="*/ 795 w 823"/>
                <a:gd name="T11" fmla="*/ 10 h 61"/>
                <a:gd name="T12" fmla="*/ 804 w 823"/>
                <a:gd name="T13" fmla="*/ 12 h 61"/>
                <a:gd name="T14" fmla="*/ 804 w 823"/>
                <a:gd name="T15" fmla="*/ 12 h 61"/>
                <a:gd name="T16" fmla="*/ 810 w 823"/>
                <a:gd name="T17" fmla="*/ 15 h 61"/>
                <a:gd name="T18" fmla="*/ 816 w 823"/>
                <a:gd name="T19" fmla="*/ 16 h 61"/>
                <a:gd name="T20" fmla="*/ 820 w 823"/>
                <a:gd name="T21" fmla="*/ 19 h 61"/>
                <a:gd name="T22" fmla="*/ 823 w 823"/>
                <a:gd name="T23" fmla="*/ 23 h 61"/>
                <a:gd name="T24" fmla="*/ 0 w 823"/>
                <a:gd name="T25" fmla="*/ 61 h 61"/>
                <a:gd name="T26" fmla="*/ 0 w 823"/>
                <a:gd name="T27" fmla="*/ 61 h 61"/>
                <a:gd name="T28" fmla="*/ 8 w 823"/>
                <a:gd name="T29" fmla="*/ 58 h 61"/>
                <a:gd name="T30" fmla="*/ 8 w 823"/>
                <a:gd name="T31" fmla="*/ 58 h 61"/>
                <a:gd name="T32" fmla="*/ 15 w 823"/>
                <a:gd name="T33" fmla="*/ 57 h 61"/>
                <a:gd name="T34" fmla="*/ 20 w 823"/>
                <a:gd name="T35" fmla="*/ 54 h 61"/>
                <a:gd name="T36" fmla="*/ 23 w 823"/>
                <a:gd name="T37" fmla="*/ 52 h 61"/>
                <a:gd name="T38" fmla="*/ 24 w 823"/>
                <a:gd name="T39" fmla="*/ 49 h 61"/>
                <a:gd name="T40" fmla="*/ 24 w 823"/>
                <a:gd name="T41" fmla="*/ 46 h 61"/>
                <a:gd name="T42" fmla="*/ 23 w 823"/>
                <a:gd name="T43" fmla="*/ 43 h 61"/>
                <a:gd name="T44" fmla="*/ 20 w 823"/>
                <a:gd name="T45" fmla="*/ 37 h 61"/>
                <a:gd name="T46" fmla="*/ 20 w 823"/>
                <a:gd name="T47"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3" h="61">
                  <a:moveTo>
                    <a:pt x="20" y="37"/>
                  </a:moveTo>
                  <a:lnTo>
                    <a:pt x="788" y="0"/>
                  </a:lnTo>
                  <a:lnTo>
                    <a:pt x="788" y="0"/>
                  </a:lnTo>
                  <a:lnTo>
                    <a:pt x="788" y="4"/>
                  </a:lnTo>
                  <a:lnTo>
                    <a:pt x="791" y="7"/>
                  </a:lnTo>
                  <a:lnTo>
                    <a:pt x="795" y="10"/>
                  </a:lnTo>
                  <a:lnTo>
                    <a:pt x="804" y="12"/>
                  </a:lnTo>
                  <a:lnTo>
                    <a:pt x="804" y="12"/>
                  </a:lnTo>
                  <a:lnTo>
                    <a:pt x="810" y="15"/>
                  </a:lnTo>
                  <a:lnTo>
                    <a:pt x="816" y="16"/>
                  </a:lnTo>
                  <a:lnTo>
                    <a:pt x="820" y="19"/>
                  </a:lnTo>
                  <a:lnTo>
                    <a:pt x="823" y="23"/>
                  </a:lnTo>
                  <a:lnTo>
                    <a:pt x="0" y="61"/>
                  </a:lnTo>
                  <a:lnTo>
                    <a:pt x="0" y="61"/>
                  </a:lnTo>
                  <a:lnTo>
                    <a:pt x="8" y="58"/>
                  </a:lnTo>
                  <a:lnTo>
                    <a:pt x="8" y="58"/>
                  </a:lnTo>
                  <a:lnTo>
                    <a:pt x="15" y="57"/>
                  </a:lnTo>
                  <a:lnTo>
                    <a:pt x="20" y="54"/>
                  </a:lnTo>
                  <a:lnTo>
                    <a:pt x="23" y="52"/>
                  </a:lnTo>
                  <a:lnTo>
                    <a:pt x="24" y="49"/>
                  </a:lnTo>
                  <a:lnTo>
                    <a:pt x="24" y="46"/>
                  </a:lnTo>
                  <a:lnTo>
                    <a:pt x="23" y="43"/>
                  </a:lnTo>
                  <a:lnTo>
                    <a:pt x="20" y="37"/>
                  </a:lnTo>
                  <a:lnTo>
                    <a:pt x="2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7" name="Freeform 11"/>
            <p:cNvSpPr/>
            <p:nvPr/>
          </p:nvSpPr>
          <p:spPr bwMode="auto">
            <a:xfrm>
              <a:off x="2189163" y="5332413"/>
              <a:ext cx="1325563" cy="100013"/>
            </a:xfrm>
            <a:custGeom>
              <a:avLst/>
              <a:gdLst>
                <a:gd name="T0" fmla="*/ 0 w 835"/>
                <a:gd name="T1" fmla="*/ 40 h 63"/>
                <a:gd name="T2" fmla="*/ 835 w 835"/>
                <a:gd name="T3" fmla="*/ 0 h 63"/>
                <a:gd name="T4" fmla="*/ 835 w 835"/>
                <a:gd name="T5" fmla="*/ 0 h 63"/>
                <a:gd name="T6" fmla="*/ 829 w 835"/>
                <a:gd name="T7" fmla="*/ 6 h 63"/>
                <a:gd name="T8" fmla="*/ 821 w 835"/>
                <a:gd name="T9" fmla="*/ 9 h 63"/>
                <a:gd name="T10" fmla="*/ 812 w 835"/>
                <a:gd name="T11" fmla="*/ 11 h 63"/>
                <a:gd name="T12" fmla="*/ 806 w 835"/>
                <a:gd name="T13" fmla="*/ 11 h 63"/>
                <a:gd name="T14" fmla="*/ 806 w 835"/>
                <a:gd name="T15" fmla="*/ 11 h 63"/>
                <a:gd name="T16" fmla="*/ 800 w 835"/>
                <a:gd name="T17" fmla="*/ 13 h 63"/>
                <a:gd name="T18" fmla="*/ 800 w 835"/>
                <a:gd name="T19" fmla="*/ 14 h 63"/>
                <a:gd name="T20" fmla="*/ 800 w 835"/>
                <a:gd name="T21" fmla="*/ 17 h 63"/>
                <a:gd name="T22" fmla="*/ 802 w 835"/>
                <a:gd name="T23" fmla="*/ 21 h 63"/>
                <a:gd name="T24" fmla="*/ 804 w 835"/>
                <a:gd name="T25" fmla="*/ 26 h 63"/>
                <a:gd name="T26" fmla="*/ 42 w 835"/>
                <a:gd name="T27" fmla="*/ 63 h 63"/>
                <a:gd name="T28" fmla="*/ 42 w 835"/>
                <a:gd name="T29" fmla="*/ 63 h 63"/>
                <a:gd name="T30" fmla="*/ 42 w 835"/>
                <a:gd name="T31" fmla="*/ 60 h 63"/>
                <a:gd name="T32" fmla="*/ 41 w 835"/>
                <a:gd name="T33" fmla="*/ 60 h 63"/>
                <a:gd name="T34" fmla="*/ 36 w 835"/>
                <a:gd name="T35" fmla="*/ 59 h 63"/>
                <a:gd name="T36" fmla="*/ 36 w 835"/>
                <a:gd name="T37" fmla="*/ 59 h 63"/>
                <a:gd name="T38" fmla="*/ 27 w 835"/>
                <a:gd name="T39" fmla="*/ 57 h 63"/>
                <a:gd name="T40" fmla="*/ 16 w 835"/>
                <a:gd name="T41" fmla="*/ 53 h 63"/>
                <a:gd name="T42" fmla="*/ 7 w 835"/>
                <a:gd name="T43" fmla="*/ 48 h 63"/>
                <a:gd name="T44" fmla="*/ 3 w 835"/>
                <a:gd name="T45" fmla="*/ 44 h 63"/>
                <a:gd name="T46" fmla="*/ 0 w 835"/>
                <a:gd name="T47" fmla="*/ 40 h 63"/>
                <a:gd name="T48" fmla="*/ 0 w 835"/>
                <a:gd name="T49" fmla="*/ 4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5" h="63">
                  <a:moveTo>
                    <a:pt x="0" y="40"/>
                  </a:moveTo>
                  <a:lnTo>
                    <a:pt x="835" y="0"/>
                  </a:lnTo>
                  <a:lnTo>
                    <a:pt x="835" y="0"/>
                  </a:lnTo>
                  <a:lnTo>
                    <a:pt x="829" y="6"/>
                  </a:lnTo>
                  <a:lnTo>
                    <a:pt x="821" y="9"/>
                  </a:lnTo>
                  <a:lnTo>
                    <a:pt x="812" y="11"/>
                  </a:lnTo>
                  <a:lnTo>
                    <a:pt x="806" y="11"/>
                  </a:lnTo>
                  <a:lnTo>
                    <a:pt x="806" y="11"/>
                  </a:lnTo>
                  <a:lnTo>
                    <a:pt x="800" y="13"/>
                  </a:lnTo>
                  <a:lnTo>
                    <a:pt x="800" y="14"/>
                  </a:lnTo>
                  <a:lnTo>
                    <a:pt x="800" y="17"/>
                  </a:lnTo>
                  <a:lnTo>
                    <a:pt x="802" y="21"/>
                  </a:lnTo>
                  <a:lnTo>
                    <a:pt x="804" y="26"/>
                  </a:lnTo>
                  <a:lnTo>
                    <a:pt x="42" y="63"/>
                  </a:lnTo>
                  <a:lnTo>
                    <a:pt x="42" y="63"/>
                  </a:lnTo>
                  <a:lnTo>
                    <a:pt x="42" y="60"/>
                  </a:lnTo>
                  <a:lnTo>
                    <a:pt x="41" y="60"/>
                  </a:lnTo>
                  <a:lnTo>
                    <a:pt x="36" y="59"/>
                  </a:lnTo>
                  <a:lnTo>
                    <a:pt x="36" y="59"/>
                  </a:lnTo>
                  <a:lnTo>
                    <a:pt x="27" y="57"/>
                  </a:lnTo>
                  <a:lnTo>
                    <a:pt x="16" y="53"/>
                  </a:lnTo>
                  <a:lnTo>
                    <a:pt x="7" y="48"/>
                  </a:lnTo>
                  <a:lnTo>
                    <a:pt x="3" y="44"/>
                  </a:lnTo>
                  <a:lnTo>
                    <a:pt x="0" y="40"/>
                  </a:lnTo>
                  <a:lnTo>
                    <a:pt x="0"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8" name="Freeform 12"/>
            <p:cNvSpPr/>
            <p:nvPr/>
          </p:nvSpPr>
          <p:spPr bwMode="auto">
            <a:xfrm>
              <a:off x="2216151" y="5529263"/>
              <a:ext cx="1268413" cy="96838"/>
            </a:xfrm>
            <a:custGeom>
              <a:avLst/>
              <a:gdLst>
                <a:gd name="T0" fmla="*/ 0 w 799"/>
                <a:gd name="T1" fmla="*/ 36 h 61"/>
                <a:gd name="T2" fmla="*/ 795 w 799"/>
                <a:gd name="T3" fmla="*/ 0 h 61"/>
                <a:gd name="T4" fmla="*/ 795 w 799"/>
                <a:gd name="T5" fmla="*/ 0 h 61"/>
                <a:gd name="T6" fmla="*/ 794 w 799"/>
                <a:gd name="T7" fmla="*/ 4 h 61"/>
                <a:gd name="T8" fmla="*/ 795 w 799"/>
                <a:gd name="T9" fmla="*/ 10 h 61"/>
                <a:gd name="T10" fmla="*/ 799 w 799"/>
                <a:gd name="T11" fmla="*/ 23 h 61"/>
                <a:gd name="T12" fmla="*/ 11 w 799"/>
                <a:gd name="T13" fmla="*/ 61 h 61"/>
                <a:gd name="T14" fmla="*/ 11 w 799"/>
                <a:gd name="T15" fmla="*/ 61 h 61"/>
                <a:gd name="T16" fmla="*/ 13 w 799"/>
                <a:gd name="T17" fmla="*/ 52 h 61"/>
                <a:gd name="T18" fmla="*/ 13 w 799"/>
                <a:gd name="T19" fmla="*/ 46 h 61"/>
                <a:gd name="T20" fmla="*/ 11 w 799"/>
                <a:gd name="T21" fmla="*/ 43 h 61"/>
                <a:gd name="T22" fmla="*/ 10 w 799"/>
                <a:gd name="T23" fmla="*/ 40 h 61"/>
                <a:gd name="T24" fmla="*/ 6 w 799"/>
                <a:gd name="T25" fmla="*/ 39 h 61"/>
                <a:gd name="T26" fmla="*/ 0 w 799"/>
                <a:gd name="T27" fmla="*/ 36 h 61"/>
                <a:gd name="T28" fmla="*/ 0 w 799"/>
                <a:gd name="T2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9" h="61">
                  <a:moveTo>
                    <a:pt x="0" y="36"/>
                  </a:moveTo>
                  <a:lnTo>
                    <a:pt x="795" y="0"/>
                  </a:lnTo>
                  <a:lnTo>
                    <a:pt x="795" y="0"/>
                  </a:lnTo>
                  <a:lnTo>
                    <a:pt x="794" y="4"/>
                  </a:lnTo>
                  <a:lnTo>
                    <a:pt x="795" y="10"/>
                  </a:lnTo>
                  <a:lnTo>
                    <a:pt x="799" y="23"/>
                  </a:lnTo>
                  <a:lnTo>
                    <a:pt x="11" y="61"/>
                  </a:lnTo>
                  <a:lnTo>
                    <a:pt x="11" y="61"/>
                  </a:lnTo>
                  <a:lnTo>
                    <a:pt x="13" y="52"/>
                  </a:lnTo>
                  <a:lnTo>
                    <a:pt x="13" y="46"/>
                  </a:lnTo>
                  <a:lnTo>
                    <a:pt x="11" y="43"/>
                  </a:lnTo>
                  <a:lnTo>
                    <a:pt x="10" y="40"/>
                  </a:lnTo>
                  <a:lnTo>
                    <a:pt x="6" y="39"/>
                  </a:lnTo>
                  <a:lnTo>
                    <a:pt x="0" y="36"/>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9" name="Freeform 13"/>
            <p:cNvSpPr/>
            <p:nvPr/>
          </p:nvSpPr>
          <p:spPr bwMode="auto">
            <a:xfrm>
              <a:off x="2227263" y="5614988"/>
              <a:ext cx="1285875" cy="96838"/>
            </a:xfrm>
            <a:custGeom>
              <a:avLst/>
              <a:gdLst>
                <a:gd name="T0" fmla="*/ 3 w 810"/>
                <a:gd name="T1" fmla="*/ 36 h 61"/>
                <a:gd name="T2" fmla="*/ 788 w 810"/>
                <a:gd name="T3" fmla="*/ 0 h 61"/>
                <a:gd name="T4" fmla="*/ 788 w 810"/>
                <a:gd name="T5" fmla="*/ 0 h 61"/>
                <a:gd name="T6" fmla="*/ 788 w 810"/>
                <a:gd name="T7" fmla="*/ 5 h 61"/>
                <a:gd name="T8" fmla="*/ 790 w 810"/>
                <a:gd name="T9" fmla="*/ 11 h 61"/>
                <a:gd name="T10" fmla="*/ 795 w 810"/>
                <a:gd name="T11" fmla="*/ 16 h 61"/>
                <a:gd name="T12" fmla="*/ 803 w 810"/>
                <a:gd name="T13" fmla="*/ 20 h 61"/>
                <a:gd name="T14" fmla="*/ 803 w 810"/>
                <a:gd name="T15" fmla="*/ 20 h 61"/>
                <a:gd name="T16" fmla="*/ 810 w 810"/>
                <a:gd name="T17" fmla="*/ 23 h 61"/>
                <a:gd name="T18" fmla="*/ 0 w 810"/>
                <a:gd name="T19" fmla="*/ 61 h 61"/>
                <a:gd name="T20" fmla="*/ 0 w 810"/>
                <a:gd name="T21" fmla="*/ 61 h 61"/>
                <a:gd name="T22" fmla="*/ 4 w 810"/>
                <a:gd name="T23" fmla="*/ 55 h 61"/>
                <a:gd name="T24" fmla="*/ 6 w 810"/>
                <a:gd name="T25" fmla="*/ 50 h 61"/>
                <a:gd name="T26" fmla="*/ 4 w 810"/>
                <a:gd name="T27" fmla="*/ 43 h 61"/>
                <a:gd name="T28" fmla="*/ 3 w 810"/>
                <a:gd name="T29" fmla="*/ 36 h 61"/>
                <a:gd name="T30" fmla="*/ 3 w 810"/>
                <a:gd name="T31"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0" h="61">
                  <a:moveTo>
                    <a:pt x="3" y="36"/>
                  </a:moveTo>
                  <a:lnTo>
                    <a:pt x="788" y="0"/>
                  </a:lnTo>
                  <a:lnTo>
                    <a:pt x="788" y="0"/>
                  </a:lnTo>
                  <a:lnTo>
                    <a:pt x="788" y="5"/>
                  </a:lnTo>
                  <a:lnTo>
                    <a:pt x="790" y="11"/>
                  </a:lnTo>
                  <a:lnTo>
                    <a:pt x="795" y="16"/>
                  </a:lnTo>
                  <a:lnTo>
                    <a:pt x="803" y="20"/>
                  </a:lnTo>
                  <a:lnTo>
                    <a:pt x="803" y="20"/>
                  </a:lnTo>
                  <a:lnTo>
                    <a:pt x="810" y="23"/>
                  </a:lnTo>
                  <a:lnTo>
                    <a:pt x="0" y="61"/>
                  </a:lnTo>
                  <a:lnTo>
                    <a:pt x="0" y="61"/>
                  </a:lnTo>
                  <a:lnTo>
                    <a:pt x="4" y="55"/>
                  </a:lnTo>
                  <a:lnTo>
                    <a:pt x="6" y="50"/>
                  </a:lnTo>
                  <a:lnTo>
                    <a:pt x="4" y="43"/>
                  </a:lnTo>
                  <a:lnTo>
                    <a:pt x="3" y="36"/>
                  </a:lnTo>
                  <a:lnTo>
                    <a:pt x="3"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0" name="Freeform 14"/>
            <p:cNvSpPr/>
            <p:nvPr/>
          </p:nvSpPr>
          <p:spPr bwMode="auto">
            <a:xfrm>
              <a:off x="2219326" y="5713413"/>
              <a:ext cx="1262063" cy="96838"/>
            </a:xfrm>
            <a:custGeom>
              <a:avLst/>
              <a:gdLst>
                <a:gd name="T0" fmla="*/ 0 w 795"/>
                <a:gd name="T1" fmla="*/ 38 h 61"/>
                <a:gd name="T2" fmla="*/ 788 w 795"/>
                <a:gd name="T3" fmla="*/ 0 h 61"/>
                <a:gd name="T4" fmla="*/ 788 w 795"/>
                <a:gd name="T5" fmla="*/ 0 h 61"/>
                <a:gd name="T6" fmla="*/ 792 w 795"/>
                <a:gd name="T7" fmla="*/ 8 h 61"/>
                <a:gd name="T8" fmla="*/ 795 w 795"/>
                <a:gd name="T9" fmla="*/ 15 h 61"/>
                <a:gd name="T10" fmla="*/ 795 w 795"/>
                <a:gd name="T11" fmla="*/ 22 h 61"/>
                <a:gd name="T12" fmla="*/ 795 w 795"/>
                <a:gd name="T13" fmla="*/ 22 h 61"/>
                <a:gd name="T14" fmla="*/ 795 w 795"/>
                <a:gd name="T15" fmla="*/ 24 h 61"/>
                <a:gd name="T16" fmla="*/ 9 w 795"/>
                <a:gd name="T17" fmla="*/ 61 h 61"/>
                <a:gd name="T18" fmla="*/ 9 w 795"/>
                <a:gd name="T19" fmla="*/ 61 h 61"/>
                <a:gd name="T20" fmla="*/ 11 w 795"/>
                <a:gd name="T21" fmla="*/ 56 h 61"/>
                <a:gd name="T22" fmla="*/ 13 w 795"/>
                <a:gd name="T23" fmla="*/ 50 h 61"/>
                <a:gd name="T24" fmla="*/ 17 w 795"/>
                <a:gd name="T25" fmla="*/ 43 h 61"/>
                <a:gd name="T26" fmla="*/ 17 w 795"/>
                <a:gd name="T27" fmla="*/ 41 h 61"/>
                <a:gd name="T28" fmla="*/ 15 w 795"/>
                <a:gd name="T29" fmla="*/ 39 h 61"/>
                <a:gd name="T30" fmla="*/ 9 w 795"/>
                <a:gd name="T31" fmla="*/ 38 h 61"/>
                <a:gd name="T32" fmla="*/ 0 w 795"/>
                <a:gd name="T33" fmla="*/ 38 h 61"/>
                <a:gd name="T34" fmla="*/ 0 w 795"/>
                <a:gd name="T3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5" h="61">
                  <a:moveTo>
                    <a:pt x="0" y="38"/>
                  </a:moveTo>
                  <a:lnTo>
                    <a:pt x="788" y="0"/>
                  </a:lnTo>
                  <a:lnTo>
                    <a:pt x="788" y="0"/>
                  </a:lnTo>
                  <a:lnTo>
                    <a:pt x="792" y="8"/>
                  </a:lnTo>
                  <a:lnTo>
                    <a:pt x="795" y="15"/>
                  </a:lnTo>
                  <a:lnTo>
                    <a:pt x="795" y="22"/>
                  </a:lnTo>
                  <a:lnTo>
                    <a:pt x="795" y="22"/>
                  </a:lnTo>
                  <a:lnTo>
                    <a:pt x="795" y="24"/>
                  </a:lnTo>
                  <a:lnTo>
                    <a:pt x="9" y="61"/>
                  </a:lnTo>
                  <a:lnTo>
                    <a:pt x="9" y="61"/>
                  </a:lnTo>
                  <a:lnTo>
                    <a:pt x="11" y="56"/>
                  </a:lnTo>
                  <a:lnTo>
                    <a:pt x="13" y="50"/>
                  </a:lnTo>
                  <a:lnTo>
                    <a:pt x="17" y="43"/>
                  </a:lnTo>
                  <a:lnTo>
                    <a:pt x="17" y="41"/>
                  </a:lnTo>
                  <a:lnTo>
                    <a:pt x="15" y="39"/>
                  </a:lnTo>
                  <a:lnTo>
                    <a:pt x="9" y="38"/>
                  </a:lnTo>
                  <a:lnTo>
                    <a:pt x="0" y="38"/>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1" name="Freeform 15"/>
            <p:cNvSpPr/>
            <p:nvPr/>
          </p:nvSpPr>
          <p:spPr bwMode="auto">
            <a:xfrm>
              <a:off x="2214563" y="5803900"/>
              <a:ext cx="1306513" cy="96838"/>
            </a:xfrm>
            <a:custGeom>
              <a:avLst/>
              <a:gdLst>
                <a:gd name="T0" fmla="*/ 15 w 823"/>
                <a:gd name="T1" fmla="*/ 36 h 61"/>
                <a:gd name="T2" fmla="*/ 794 w 823"/>
                <a:gd name="T3" fmla="*/ 0 h 61"/>
                <a:gd name="T4" fmla="*/ 794 w 823"/>
                <a:gd name="T5" fmla="*/ 0 h 61"/>
                <a:gd name="T6" fmla="*/ 794 w 823"/>
                <a:gd name="T7" fmla="*/ 4 h 61"/>
                <a:gd name="T8" fmla="*/ 796 w 823"/>
                <a:gd name="T9" fmla="*/ 7 h 61"/>
                <a:gd name="T10" fmla="*/ 800 w 823"/>
                <a:gd name="T11" fmla="*/ 11 h 61"/>
                <a:gd name="T12" fmla="*/ 807 w 823"/>
                <a:gd name="T13" fmla="*/ 13 h 61"/>
                <a:gd name="T14" fmla="*/ 807 w 823"/>
                <a:gd name="T15" fmla="*/ 13 h 61"/>
                <a:gd name="T16" fmla="*/ 817 w 823"/>
                <a:gd name="T17" fmla="*/ 18 h 61"/>
                <a:gd name="T18" fmla="*/ 823 w 823"/>
                <a:gd name="T19" fmla="*/ 22 h 61"/>
                <a:gd name="T20" fmla="*/ 0 w 823"/>
                <a:gd name="T21" fmla="*/ 61 h 61"/>
                <a:gd name="T22" fmla="*/ 0 w 823"/>
                <a:gd name="T23" fmla="*/ 61 h 61"/>
                <a:gd name="T24" fmla="*/ 3 w 823"/>
                <a:gd name="T25" fmla="*/ 59 h 61"/>
                <a:gd name="T26" fmla="*/ 3 w 823"/>
                <a:gd name="T27" fmla="*/ 59 h 61"/>
                <a:gd name="T28" fmla="*/ 11 w 823"/>
                <a:gd name="T29" fmla="*/ 55 h 61"/>
                <a:gd name="T30" fmla="*/ 14 w 823"/>
                <a:gd name="T31" fmla="*/ 53 h 61"/>
                <a:gd name="T32" fmla="*/ 15 w 823"/>
                <a:gd name="T33" fmla="*/ 50 h 61"/>
                <a:gd name="T34" fmla="*/ 16 w 823"/>
                <a:gd name="T35" fmla="*/ 43 h 61"/>
                <a:gd name="T36" fmla="*/ 15 w 823"/>
                <a:gd name="T37" fmla="*/ 36 h 61"/>
                <a:gd name="T38" fmla="*/ 15 w 823"/>
                <a:gd name="T3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3" h="61">
                  <a:moveTo>
                    <a:pt x="15" y="36"/>
                  </a:moveTo>
                  <a:lnTo>
                    <a:pt x="794" y="0"/>
                  </a:lnTo>
                  <a:lnTo>
                    <a:pt x="794" y="0"/>
                  </a:lnTo>
                  <a:lnTo>
                    <a:pt x="794" y="4"/>
                  </a:lnTo>
                  <a:lnTo>
                    <a:pt x="796" y="7"/>
                  </a:lnTo>
                  <a:lnTo>
                    <a:pt x="800" y="11"/>
                  </a:lnTo>
                  <a:lnTo>
                    <a:pt x="807" y="13"/>
                  </a:lnTo>
                  <a:lnTo>
                    <a:pt x="807" y="13"/>
                  </a:lnTo>
                  <a:lnTo>
                    <a:pt x="817" y="18"/>
                  </a:lnTo>
                  <a:lnTo>
                    <a:pt x="823" y="22"/>
                  </a:lnTo>
                  <a:lnTo>
                    <a:pt x="0" y="61"/>
                  </a:lnTo>
                  <a:lnTo>
                    <a:pt x="0" y="61"/>
                  </a:lnTo>
                  <a:lnTo>
                    <a:pt x="3" y="59"/>
                  </a:lnTo>
                  <a:lnTo>
                    <a:pt x="3" y="59"/>
                  </a:lnTo>
                  <a:lnTo>
                    <a:pt x="11" y="55"/>
                  </a:lnTo>
                  <a:lnTo>
                    <a:pt x="14" y="53"/>
                  </a:lnTo>
                  <a:lnTo>
                    <a:pt x="15" y="50"/>
                  </a:lnTo>
                  <a:lnTo>
                    <a:pt x="16" y="43"/>
                  </a:lnTo>
                  <a:lnTo>
                    <a:pt x="15" y="36"/>
                  </a:lnTo>
                  <a:lnTo>
                    <a:pt x="15"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2" name="Freeform 16"/>
            <p:cNvSpPr/>
            <p:nvPr/>
          </p:nvSpPr>
          <p:spPr bwMode="auto">
            <a:xfrm>
              <a:off x="2227263" y="5895975"/>
              <a:ext cx="1250950" cy="96838"/>
            </a:xfrm>
            <a:custGeom>
              <a:avLst/>
              <a:gdLst>
                <a:gd name="T0" fmla="*/ 0 w 788"/>
                <a:gd name="T1" fmla="*/ 37 h 61"/>
                <a:gd name="T2" fmla="*/ 786 w 788"/>
                <a:gd name="T3" fmla="*/ 0 h 61"/>
                <a:gd name="T4" fmla="*/ 786 w 788"/>
                <a:gd name="T5" fmla="*/ 0 h 61"/>
                <a:gd name="T6" fmla="*/ 784 w 788"/>
                <a:gd name="T7" fmla="*/ 6 h 61"/>
                <a:gd name="T8" fmla="*/ 786 w 788"/>
                <a:gd name="T9" fmla="*/ 11 h 61"/>
                <a:gd name="T10" fmla="*/ 788 w 788"/>
                <a:gd name="T11" fmla="*/ 25 h 61"/>
                <a:gd name="T12" fmla="*/ 7 w 788"/>
                <a:gd name="T13" fmla="*/ 61 h 61"/>
                <a:gd name="T14" fmla="*/ 7 w 788"/>
                <a:gd name="T15" fmla="*/ 61 h 61"/>
                <a:gd name="T16" fmla="*/ 8 w 788"/>
                <a:gd name="T17" fmla="*/ 54 h 61"/>
                <a:gd name="T18" fmla="*/ 8 w 788"/>
                <a:gd name="T19" fmla="*/ 48 h 61"/>
                <a:gd name="T20" fmla="*/ 6 w 788"/>
                <a:gd name="T21" fmla="*/ 42 h 61"/>
                <a:gd name="T22" fmla="*/ 0 w 788"/>
                <a:gd name="T23" fmla="*/ 37 h 61"/>
                <a:gd name="T24" fmla="*/ 0 w 788"/>
                <a:gd name="T25"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8" h="61">
                  <a:moveTo>
                    <a:pt x="0" y="37"/>
                  </a:moveTo>
                  <a:lnTo>
                    <a:pt x="786" y="0"/>
                  </a:lnTo>
                  <a:lnTo>
                    <a:pt x="786" y="0"/>
                  </a:lnTo>
                  <a:lnTo>
                    <a:pt x="784" y="6"/>
                  </a:lnTo>
                  <a:lnTo>
                    <a:pt x="786" y="11"/>
                  </a:lnTo>
                  <a:lnTo>
                    <a:pt x="788" y="25"/>
                  </a:lnTo>
                  <a:lnTo>
                    <a:pt x="7" y="61"/>
                  </a:lnTo>
                  <a:lnTo>
                    <a:pt x="7" y="61"/>
                  </a:lnTo>
                  <a:lnTo>
                    <a:pt x="8" y="54"/>
                  </a:lnTo>
                  <a:lnTo>
                    <a:pt x="8" y="48"/>
                  </a:lnTo>
                  <a:lnTo>
                    <a:pt x="6" y="42"/>
                  </a:lnTo>
                  <a:lnTo>
                    <a:pt x="0" y="37"/>
                  </a:lnTo>
                  <a:lnTo>
                    <a:pt x="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3" name="Freeform 17"/>
            <p:cNvSpPr/>
            <p:nvPr/>
          </p:nvSpPr>
          <p:spPr bwMode="auto">
            <a:xfrm>
              <a:off x="2246313" y="6029325"/>
              <a:ext cx="1254125" cy="311150"/>
            </a:xfrm>
            <a:custGeom>
              <a:avLst/>
              <a:gdLst>
                <a:gd name="T0" fmla="*/ 370 w 790"/>
                <a:gd name="T1" fmla="*/ 196 h 196"/>
                <a:gd name="T2" fmla="*/ 370 w 790"/>
                <a:gd name="T3" fmla="*/ 196 h 196"/>
                <a:gd name="T4" fmla="*/ 305 w 790"/>
                <a:gd name="T5" fmla="*/ 195 h 196"/>
                <a:gd name="T6" fmla="*/ 269 w 790"/>
                <a:gd name="T7" fmla="*/ 194 h 196"/>
                <a:gd name="T8" fmla="*/ 233 w 790"/>
                <a:gd name="T9" fmla="*/ 191 h 196"/>
                <a:gd name="T10" fmla="*/ 201 w 790"/>
                <a:gd name="T11" fmla="*/ 187 h 196"/>
                <a:gd name="T12" fmla="*/ 172 w 790"/>
                <a:gd name="T13" fmla="*/ 182 h 196"/>
                <a:gd name="T14" fmla="*/ 163 w 790"/>
                <a:gd name="T15" fmla="*/ 179 h 196"/>
                <a:gd name="T16" fmla="*/ 155 w 790"/>
                <a:gd name="T17" fmla="*/ 176 h 196"/>
                <a:gd name="T18" fmla="*/ 148 w 790"/>
                <a:gd name="T19" fmla="*/ 172 h 196"/>
                <a:gd name="T20" fmla="*/ 147 w 790"/>
                <a:gd name="T21" fmla="*/ 168 h 196"/>
                <a:gd name="T22" fmla="*/ 147 w 790"/>
                <a:gd name="T23" fmla="*/ 168 h 196"/>
                <a:gd name="T24" fmla="*/ 144 w 790"/>
                <a:gd name="T25" fmla="*/ 160 h 196"/>
                <a:gd name="T26" fmla="*/ 140 w 790"/>
                <a:gd name="T27" fmla="*/ 153 h 196"/>
                <a:gd name="T28" fmla="*/ 133 w 790"/>
                <a:gd name="T29" fmla="*/ 145 h 196"/>
                <a:gd name="T30" fmla="*/ 125 w 790"/>
                <a:gd name="T31" fmla="*/ 138 h 196"/>
                <a:gd name="T32" fmla="*/ 99 w 790"/>
                <a:gd name="T33" fmla="*/ 121 h 196"/>
                <a:gd name="T34" fmla="*/ 64 w 790"/>
                <a:gd name="T35" fmla="*/ 99 h 196"/>
                <a:gd name="T36" fmla="*/ 64 w 790"/>
                <a:gd name="T37" fmla="*/ 99 h 196"/>
                <a:gd name="T38" fmla="*/ 52 w 790"/>
                <a:gd name="T39" fmla="*/ 92 h 196"/>
                <a:gd name="T40" fmla="*/ 42 w 790"/>
                <a:gd name="T41" fmla="*/ 84 h 196"/>
                <a:gd name="T42" fmla="*/ 33 w 790"/>
                <a:gd name="T43" fmla="*/ 76 h 196"/>
                <a:gd name="T44" fmla="*/ 23 w 790"/>
                <a:gd name="T45" fmla="*/ 68 h 196"/>
                <a:gd name="T46" fmla="*/ 11 w 790"/>
                <a:gd name="T47" fmla="*/ 53 h 196"/>
                <a:gd name="T48" fmla="*/ 0 w 790"/>
                <a:gd name="T49" fmla="*/ 37 h 196"/>
                <a:gd name="T50" fmla="*/ 790 w 790"/>
                <a:gd name="T51" fmla="*/ 0 h 196"/>
                <a:gd name="T52" fmla="*/ 790 w 790"/>
                <a:gd name="T53" fmla="*/ 0 h 196"/>
                <a:gd name="T54" fmla="*/ 786 w 790"/>
                <a:gd name="T55" fmla="*/ 12 h 196"/>
                <a:gd name="T56" fmla="*/ 778 w 790"/>
                <a:gd name="T57" fmla="*/ 24 h 196"/>
                <a:gd name="T58" fmla="*/ 770 w 790"/>
                <a:gd name="T59" fmla="*/ 38 h 196"/>
                <a:gd name="T60" fmla="*/ 760 w 790"/>
                <a:gd name="T61" fmla="*/ 50 h 196"/>
                <a:gd name="T62" fmla="*/ 749 w 790"/>
                <a:gd name="T63" fmla="*/ 62 h 196"/>
                <a:gd name="T64" fmla="*/ 738 w 790"/>
                <a:gd name="T65" fmla="*/ 76 h 196"/>
                <a:gd name="T66" fmla="*/ 711 w 790"/>
                <a:gd name="T67" fmla="*/ 99 h 196"/>
                <a:gd name="T68" fmla="*/ 711 w 790"/>
                <a:gd name="T69" fmla="*/ 99 h 196"/>
                <a:gd name="T70" fmla="*/ 696 w 790"/>
                <a:gd name="T71" fmla="*/ 111 h 196"/>
                <a:gd name="T72" fmla="*/ 682 w 790"/>
                <a:gd name="T73" fmla="*/ 122 h 196"/>
                <a:gd name="T74" fmla="*/ 657 w 790"/>
                <a:gd name="T75" fmla="*/ 138 h 196"/>
                <a:gd name="T76" fmla="*/ 646 w 790"/>
                <a:gd name="T77" fmla="*/ 146 h 196"/>
                <a:gd name="T78" fmla="*/ 638 w 790"/>
                <a:gd name="T79" fmla="*/ 153 h 196"/>
                <a:gd name="T80" fmla="*/ 633 w 790"/>
                <a:gd name="T81" fmla="*/ 160 h 196"/>
                <a:gd name="T82" fmla="*/ 630 w 790"/>
                <a:gd name="T83" fmla="*/ 168 h 196"/>
                <a:gd name="T84" fmla="*/ 630 w 790"/>
                <a:gd name="T85" fmla="*/ 168 h 196"/>
                <a:gd name="T86" fmla="*/ 629 w 790"/>
                <a:gd name="T87" fmla="*/ 169 h 196"/>
                <a:gd name="T88" fmla="*/ 627 w 790"/>
                <a:gd name="T89" fmla="*/ 172 h 196"/>
                <a:gd name="T90" fmla="*/ 621 w 790"/>
                <a:gd name="T91" fmla="*/ 176 h 196"/>
                <a:gd name="T92" fmla="*/ 610 w 790"/>
                <a:gd name="T93" fmla="*/ 179 h 196"/>
                <a:gd name="T94" fmla="*/ 598 w 790"/>
                <a:gd name="T95" fmla="*/ 182 h 196"/>
                <a:gd name="T96" fmla="*/ 564 w 790"/>
                <a:gd name="T97" fmla="*/ 187 h 196"/>
                <a:gd name="T98" fmla="*/ 525 w 790"/>
                <a:gd name="T99" fmla="*/ 191 h 196"/>
                <a:gd name="T100" fmla="*/ 483 w 790"/>
                <a:gd name="T101" fmla="*/ 194 h 196"/>
                <a:gd name="T102" fmla="*/ 439 w 790"/>
                <a:gd name="T103" fmla="*/ 195 h 196"/>
                <a:gd name="T104" fmla="*/ 370 w 790"/>
                <a:gd name="T105" fmla="*/ 196 h 196"/>
                <a:gd name="T106" fmla="*/ 370 w 790"/>
                <a:gd name="T10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0" h="196">
                  <a:moveTo>
                    <a:pt x="370" y="196"/>
                  </a:moveTo>
                  <a:lnTo>
                    <a:pt x="370" y="196"/>
                  </a:lnTo>
                  <a:lnTo>
                    <a:pt x="305" y="195"/>
                  </a:lnTo>
                  <a:lnTo>
                    <a:pt x="269" y="194"/>
                  </a:lnTo>
                  <a:lnTo>
                    <a:pt x="233" y="191"/>
                  </a:lnTo>
                  <a:lnTo>
                    <a:pt x="201" y="187"/>
                  </a:lnTo>
                  <a:lnTo>
                    <a:pt x="172" y="182"/>
                  </a:lnTo>
                  <a:lnTo>
                    <a:pt x="163" y="179"/>
                  </a:lnTo>
                  <a:lnTo>
                    <a:pt x="155" y="176"/>
                  </a:lnTo>
                  <a:lnTo>
                    <a:pt x="148" y="172"/>
                  </a:lnTo>
                  <a:lnTo>
                    <a:pt x="147" y="168"/>
                  </a:lnTo>
                  <a:lnTo>
                    <a:pt x="147" y="168"/>
                  </a:lnTo>
                  <a:lnTo>
                    <a:pt x="144" y="160"/>
                  </a:lnTo>
                  <a:lnTo>
                    <a:pt x="140" y="153"/>
                  </a:lnTo>
                  <a:lnTo>
                    <a:pt x="133" y="145"/>
                  </a:lnTo>
                  <a:lnTo>
                    <a:pt x="125" y="138"/>
                  </a:lnTo>
                  <a:lnTo>
                    <a:pt x="99" y="121"/>
                  </a:lnTo>
                  <a:lnTo>
                    <a:pt x="64" y="99"/>
                  </a:lnTo>
                  <a:lnTo>
                    <a:pt x="64" y="99"/>
                  </a:lnTo>
                  <a:lnTo>
                    <a:pt x="52" y="92"/>
                  </a:lnTo>
                  <a:lnTo>
                    <a:pt x="42" y="84"/>
                  </a:lnTo>
                  <a:lnTo>
                    <a:pt x="33" y="76"/>
                  </a:lnTo>
                  <a:lnTo>
                    <a:pt x="23" y="68"/>
                  </a:lnTo>
                  <a:lnTo>
                    <a:pt x="11" y="53"/>
                  </a:lnTo>
                  <a:lnTo>
                    <a:pt x="0" y="37"/>
                  </a:lnTo>
                  <a:lnTo>
                    <a:pt x="790" y="0"/>
                  </a:lnTo>
                  <a:lnTo>
                    <a:pt x="790" y="0"/>
                  </a:lnTo>
                  <a:lnTo>
                    <a:pt x="786" y="12"/>
                  </a:lnTo>
                  <a:lnTo>
                    <a:pt x="778" y="24"/>
                  </a:lnTo>
                  <a:lnTo>
                    <a:pt x="770" y="38"/>
                  </a:lnTo>
                  <a:lnTo>
                    <a:pt x="760" y="50"/>
                  </a:lnTo>
                  <a:lnTo>
                    <a:pt x="749" y="62"/>
                  </a:lnTo>
                  <a:lnTo>
                    <a:pt x="738" y="76"/>
                  </a:lnTo>
                  <a:lnTo>
                    <a:pt x="711" y="99"/>
                  </a:lnTo>
                  <a:lnTo>
                    <a:pt x="711" y="99"/>
                  </a:lnTo>
                  <a:lnTo>
                    <a:pt x="696" y="111"/>
                  </a:lnTo>
                  <a:lnTo>
                    <a:pt x="682" y="122"/>
                  </a:lnTo>
                  <a:lnTo>
                    <a:pt x="657" y="138"/>
                  </a:lnTo>
                  <a:lnTo>
                    <a:pt x="646" y="146"/>
                  </a:lnTo>
                  <a:lnTo>
                    <a:pt x="638" y="153"/>
                  </a:lnTo>
                  <a:lnTo>
                    <a:pt x="633" y="160"/>
                  </a:lnTo>
                  <a:lnTo>
                    <a:pt x="630" y="168"/>
                  </a:lnTo>
                  <a:lnTo>
                    <a:pt x="630" y="168"/>
                  </a:lnTo>
                  <a:lnTo>
                    <a:pt x="629" y="169"/>
                  </a:lnTo>
                  <a:lnTo>
                    <a:pt x="627" y="172"/>
                  </a:lnTo>
                  <a:lnTo>
                    <a:pt x="621" y="176"/>
                  </a:lnTo>
                  <a:lnTo>
                    <a:pt x="610" y="179"/>
                  </a:lnTo>
                  <a:lnTo>
                    <a:pt x="598" y="182"/>
                  </a:lnTo>
                  <a:lnTo>
                    <a:pt x="564" y="187"/>
                  </a:lnTo>
                  <a:lnTo>
                    <a:pt x="525" y="191"/>
                  </a:lnTo>
                  <a:lnTo>
                    <a:pt x="483" y="194"/>
                  </a:lnTo>
                  <a:lnTo>
                    <a:pt x="439" y="195"/>
                  </a:lnTo>
                  <a:lnTo>
                    <a:pt x="370" y="196"/>
                  </a:lnTo>
                  <a:lnTo>
                    <a:pt x="370" y="1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4" name="Freeform 18"/>
            <p:cNvSpPr/>
            <p:nvPr/>
          </p:nvSpPr>
          <p:spPr bwMode="auto">
            <a:xfrm>
              <a:off x="2470151" y="6061075"/>
              <a:ext cx="361950" cy="279400"/>
            </a:xfrm>
            <a:custGeom>
              <a:avLst/>
              <a:gdLst>
                <a:gd name="T0" fmla="*/ 82 w 228"/>
                <a:gd name="T1" fmla="*/ 170 h 176"/>
                <a:gd name="T2" fmla="*/ 82 w 228"/>
                <a:gd name="T3" fmla="*/ 170 h 176"/>
                <a:gd name="T4" fmla="*/ 73 w 228"/>
                <a:gd name="T5" fmla="*/ 149 h 176"/>
                <a:gd name="T6" fmla="*/ 65 w 228"/>
                <a:gd name="T7" fmla="*/ 130 h 176"/>
                <a:gd name="T8" fmla="*/ 52 w 228"/>
                <a:gd name="T9" fmla="*/ 109 h 176"/>
                <a:gd name="T10" fmla="*/ 34 w 228"/>
                <a:gd name="T11" fmla="*/ 80 h 176"/>
                <a:gd name="T12" fmla="*/ 34 w 228"/>
                <a:gd name="T13" fmla="*/ 80 h 176"/>
                <a:gd name="T14" fmla="*/ 25 w 228"/>
                <a:gd name="T15" fmla="*/ 64 h 176"/>
                <a:gd name="T16" fmla="*/ 15 w 228"/>
                <a:gd name="T17" fmla="*/ 46 h 176"/>
                <a:gd name="T18" fmla="*/ 0 w 228"/>
                <a:gd name="T19" fmla="*/ 10 h 176"/>
                <a:gd name="T20" fmla="*/ 225 w 228"/>
                <a:gd name="T21" fmla="*/ 0 h 176"/>
                <a:gd name="T22" fmla="*/ 225 w 228"/>
                <a:gd name="T23" fmla="*/ 0 h 176"/>
                <a:gd name="T24" fmla="*/ 228 w 228"/>
                <a:gd name="T25" fmla="*/ 41 h 176"/>
                <a:gd name="T26" fmla="*/ 228 w 228"/>
                <a:gd name="T27" fmla="*/ 80 h 176"/>
                <a:gd name="T28" fmla="*/ 228 w 228"/>
                <a:gd name="T29" fmla="*/ 80 h 176"/>
                <a:gd name="T30" fmla="*/ 226 w 228"/>
                <a:gd name="T31" fmla="*/ 110 h 176"/>
                <a:gd name="T32" fmla="*/ 224 w 228"/>
                <a:gd name="T33" fmla="*/ 133 h 176"/>
                <a:gd name="T34" fmla="*/ 224 w 228"/>
                <a:gd name="T35" fmla="*/ 152 h 176"/>
                <a:gd name="T36" fmla="*/ 224 w 228"/>
                <a:gd name="T37" fmla="*/ 162 h 176"/>
                <a:gd name="T38" fmla="*/ 226 w 228"/>
                <a:gd name="T39" fmla="*/ 172 h 176"/>
                <a:gd name="T40" fmla="*/ 226 w 228"/>
                <a:gd name="T41" fmla="*/ 172 h 176"/>
                <a:gd name="T42" fmla="*/ 226 w 228"/>
                <a:gd name="T43" fmla="*/ 176 h 176"/>
                <a:gd name="T44" fmla="*/ 226 w 228"/>
                <a:gd name="T45" fmla="*/ 176 h 176"/>
                <a:gd name="T46" fmla="*/ 157 w 228"/>
                <a:gd name="T47" fmla="*/ 175 h 176"/>
                <a:gd name="T48" fmla="*/ 118 w 228"/>
                <a:gd name="T49" fmla="*/ 172 h 176"/>
                <a:gd name="T50" fmla="*/ 82 w 228"/>
                <a:gd name="T51" fmla="*/ 170 h 176"/>
                <a:gd name="T52" fmla="*/ 82 w 228"/>
                <a:gd name="T53" fmla="*/ 17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176">
                  <a:moveTo>
                    <a:pt x="82" y="170"/>
                  </a:moveTo>
                  <a:lnTo>
                    <a:pt x="82" y="170"/>
                  </a:lnTo>
                  <a:lnTo>
                    <a:pt x="73" y="149"/>
                  </a:lnTo>
                  <a:lnTo>
                    <a:pt x="65" y="130"/>
                  </a:lnTo>
                  <a:lnTo>
                    <a:pt x="52" y="109"/>
                  </a:lnTo>
                  <a:lnTo>
                    <a:pt x="34" y="80"/>
                  </a:lnTo>
                  <a:lnTo>
                    <a:pt x="34" y="80"/>
                  </a:lnTo>
                  <a:lnTo>
                    <a:pt x="25" y="64"/>
                  </a:lnTo>
                  <a:lnTo>
                    <a:pt x="15" y="46"/>
                  </a:lnTo>
                  <a:lnTo>
                    <a:pt x="0" y="10"/>
                  </a:lnTo>
                  <a:lnTo>
                    <a:pt x="225" y="0"/>
                  </a:lnTo>
                  <a:lnTo>
                    <a:pt x="225" y="0"/>
                  </a:lnTo>
                  <a:lnTo>
                    <a:pt x="228" y="41"/>
                  </a:lnTo>
                  <a:lnTo>
                    <a:pt x="228" y="80"/>
                  </a:lnTo>
                  <a:lnTo>
                    <a:pt x="228" y="80"/>
                  </a:lnTo>
                  <a:lnTo>
                    <a:pt x="226" y="110"/>
                  </a:lnTo>
                  <a:lnTo>
                    <a:pt x="224" y="133"/>
                  </a:lnTo>
                  <a:lnTo>
                    <a:pt x="224" y="152"/>
                  </a:lnTo>
                  <a:lnTo>
                    <a:pt x="224" y="162"/>
                  </a:lnTo>
                  <a:lnTo>
                    <a:pt x="226" y="172"/>
                  </a:lnTo>
                  <a:lnTo>
                    <a:pt x="226" y="172"/>
                  </a:lnTo>
                  <a:lnTo>
                    <a:pt x="226" y="176"/>
                  </a:lnTo>
                  <a:lnTo>
                    <a:pt x="226" y="176"/>
                  </a:lnTo>
                  <a:lnTo>
                    <a:pt x="157" y="175"/>
                  </a:lnTo>
                  <a:lnTo>
                    <a:pt x="118" y="172"/>
                  </a:lnTo>
                  <a:lnTo>
                    <a:pt x="82" y="170"/>
                  </a:lnTo>
                  <a:lnTo>
                    <a:pt x="82" y="1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3" name="Freeform 19"/>
            <p:cNvSpPr/>
            <p:nvPr/>
          </p:nvSpPr>
          <p:spPr bwMode="auto">
            <a:xfrm>
              <a:off x="3044826" y="5083175"/>
              <a:ext cx="512763" cy="271463"/>
            </a:xfrm>
            <a:custGeom>
              <a:avLst/>
              <a:gdLst>
                <a:gd name="T0" fmla="*/ 0 w 323"/>
                <a:gd name="T1" fmla="*/ 0 h 171"/>
                <a:gd name="T2" fmla="*/ 323 w 323"/>
                <a:gd name="T3" fmla="*/ 0 h 171"/>
                <a:gd name="T4" fmla="*/ 306 w 323"/>
                <a:gd name="T5" fmla="*/ 140 h 171"/>
                <a:gd name="T6" fmla="*/ 306 w 323"/>
                <a:gd name="T7" fmla="*/ 140 h 171"/>
                <a:gd name="T8" fmla="*/ 305 w 323"/>
                <a:gd name="T9" fmla="*/ 147 h 171"/>
                <a:gd name="T10" fmla="*/ 302 w 323"/>
                <a:gd name="T11" fmla="*/ 152 h 171"/>
                <a:gd name="T12" fmla="*/ 296 w 323"/>
                <a:gd name="T13" fmla="*/ 157 h 171"/>
                <a:gd name="T14" fmla="*/ 291 w 323"/>
                <a:gd name="T15" fmla="*/ 161 h 171"/>
                <a:gd name="T16" fmla="*/ 286 w 323"/>
                <a:gd name="T17" fmla="*/ 164 h 171"/>
                <a:gd name="T18" fmla="*/ 279 w 323"/>
                <a:gd name="T19" fmla="*/ 167 h 171"/>
                <a:gd name="T20" fmla="*/ 272 w 323"/>
                <a:gd name="T21" fmla="*/ 168 h 171"/>
                <a:gd name="T22" fmla="*/ 267 w 323"/>
                <a:gd name="T23" fmla="*/ 168 h 171"/>
                <a:gd name="T24" fmla="*/ 0 w 323"/>
                <a:gd name="T25" fmla="*/ 171 h 171"/>
                <a:gd name="T26" fmla="*/ 0 w 323"/>
                <a:gd name="T27"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171">
                  <a:moveTo>
                    <a:pt x="0" y="0"/>
                  </a:moveTo>
                  <a:lnTo>
                    <a:pt x="323" y="0"/>
                  </a:lnTo>
                  <a:lnTo>
                    <a:pt x="306" y="140"/>
                  </a:lnTo>
                  <a:lnTo>
                    <a:pt x="306" y="140"/>
                  </a:lnTo>
                  <a:lnTo>
                    <a:pt x="305" y="147"/>
                  </a:lnTo>
                  <a:lnTo>
                    <a:pt x="302" y="152"/>
                  </a:lnTo>
                  <a:lnTo>
                    <a:pt x="296" y="157"/>
                  </a:lnTo>
                  <a:lnTo>
                    <a:pt x="291" y="161"/>
                  </a:lnTo>
                  <a:lnTo>
                    <a:pt x="286" y="164"/>
                  </a:lnTo>
                  <a:lnTo>
                    <a:pt x="279" y="167"/>
                  </a:lnTo>
                  <a:lnTo>
                    <a:pt x="272" y="168"/>
                  </a:lnTo>
                  <a:lnTo>
                    <a:pt x="267" y="168"/>
                  </a:lnTo>
                  <a:lnTo>
                    <a:pt x="0" y="17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4" name="Freeform 20"/>
            <p:cNvSpPr/>
            <p:nvPr/>
          </p:nvSpPr>
          <p:spPr bwMode="auto">
            <a:xfrm>
              <a:off x="3049588" y="5083175"/>
              <a:ext cx="508000" cy="269875"/>
            </a:xfrm>
            <a:custGeom>
              <a:avLst/>
              <a:gdLst>
                <a:gd name="T0" fmla="*/ 0 w 320"/>
                <a:gd name="T1" fmla="*/ 0 h 170"/>
                <a:gd name="T2" fmla="*/ 0 w 320"/>
                <a:gd name="T3" fmla="*/ 0 h 170"/>
                <a:gd name="T4" fmla="*/ 320 w 320"/>
                <a:gd name="T5" fmla="*/ 0 h 170"/>
                <a:gd name="T6" fmla="*/ 320 w 320"/>
                <a:gd name="T7" fmla="*/ 0 h 170"/>
                <a:gd name="T8" fmla="*/ 303 w 320"/>
                <a:gd name="T9" fmla="*/ 140 h 170"/>
                <a:gd name="T10" fmla="*/ 303 w 320"/>
                <a:gd name="T11" fmla="*/ 140 h 170"/>
                <a:gd name="T12" fmla="*/ 302 w 320"/>
                <a:gd name="T13" fmla="*/ 147 h 170"/>
                <a:gd name="T14" fmla="*/ 299 w 320"/>
                <a:gd name="T15" fmla="*/ 152 h 170"/>
                <a:gd name="T16" fmla="*/ 293 w 320"/>
                <a:gd name="T17" fmla="*/ 157 h 170"/>
                <a:gd name="T18" fmla="*/ 288 w 320"/>
                <a:gd name="T19" fmla="*/ 161 h 170"/>
                <a:gd name="T20" fmla="*/ 283 w 320"/>
                <a:gd name="T21" fmla="*/ 164 h 170"/>
                <a:gd name="T22" fmla="*/ 276 w 320"/>
                <a:gd name="T23" fmla="*/ 167 h 170"/>
                <a:gd name="T24" fmla="*/ 269 w 320"/>
                <a:gd name="T25" fmla="*/ 168 h 170"/>
                <a:gd name="T26" fmla="*/ 264 w 320"/>
                <a:gd name="T27" fmla="*/ 168 h 170"/>
                <a:gd name="T28" fmla="*/ 264 w 320"/>
                <a:gd name="T29" fmla="*/ 168 h 170"/>
                <a:gd name="T30" fmla="*/ 1 w 320"/>
                <a:gd name="T31" fmla="*/ 170 h 170"/>
                <a:gd name="T32" fmla="*/ 1 w 320"/>
                <a:gd name="T33" fmla="*/ 170 h 170"/>
                <a:gd name="T34" fmla="*/ 0 w 320"/>
                <a:gd name="T35" fmla="*/ 0 h 170"/>
                <a:gd name="T36" fmla="*/ 0 w 320"/>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0" h="170">
                  <a:moveTo>
                    <a:pt x="0" y="0"/>
                  </a:moveTo>
                  <a:lnTo>
                    <a:pt x="0" y="0"/>
                  </a:lnTo>
                  <a:lnTo>
                    <a:pt x="320" y="0"/>
                  </a:lnTo>
                  <a:lnTo>
                    <a:pt x="320" y="0"/>
                  </a:lnTo>
                  <a:lnTo>
                    <a:pt x="303" y="140"/>
                  </a:lnTo>
                  <a:lnTo>
                    <a:pt x="303" y="140"/>
                  </a:lnTo>
                  <a:lnTo>
                    <a:pt x="302" y="147"/>
                  </a:lnTo>
                  <a:lnTo>
                    <a:pt x="299" y="152"/>
                  </a:lnTo>
                  <a:lnTo>
                    <a:pt x="293" y="157"/>
                  </a:lnTo>
                  <a:lnTo>
                    <a:pt x="288" y="161"/>
                  </a:lnTo>
                  <a:lnTo>
                    <a:pt x="283" y="164"/>
                  </a:lnTo>
                  <a:lnTo>
                    <a:pt x="276" y="167"/>
                  </a:lnTo>
                  <a:lnTo>
                    <a:pt x="269" y="168"/>
                  </a:lnTo>
                  <a:lnTo>
                    <a:pt x="264" y="168"/>
                  </a:lnTo>
                  <a:lnTo>
                    <a:pt x="264" y="168"/>
                  </a:lnTo>
                  <a:lnTo>
                    <a:pt x="1" y="170"/>
                  </a:lnTo>
                  <a:lnTo>
                    <a:pt x="1" y="17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5" name="Freeform 21"/>
            <p:cNvSpPr/>
            <p:nvPr/>
          </p:nvSpPr>
          <p:spPr bwMode="auto">
            <a:xfrm>
              <a:off x="3055938" y="5083175"/>
              <a:ext cx="501650" cy="269875"/>
            </a:xfrm>
            <a:custGeom>
              <a:avLst/>
              <a:gdLst>
                <a:gd name="T0" fmla="*/ 0 w 316"/>
                <a:gd name="T1" fmla="*/ 0 h 170"/>
                <a:gd name="T2" fmla="*/ 0 w 316"/>
                <a:gd name="T3" fmla="*/ 0 h 170"/>
                <a:gd name="T4" fmla="*/ 316 w 316"/>
                <a:gd name="T5" fmla="*/ 0 h 170"/>
                <a:gd name="T6" fmla="*/ 316 w 316"/>
                <a:gd name="T7" fmla="*/ 0 h 170"/>
                <a:gd name="T8" fmla="*/ 299 w 316"/>
                <a:gd name="T9" fmla="*/ 140 h 170"/>
                <a:gd name="T10" fmla="*/ 299 w 316"/>
                <a:gd name="T11" fmla="*/ 140 h 170"/>
                <a:gd name="T12" fmla="*/ 298 w 316"/>
                <a:gd name="T13" fmla="*/ 147 h 170"/>
                <a:gd name="T14" fmla="*/ 295 w 316"/>
                <a:gd name="T15" fmla="*/ 152 h 170"/>
                <a:gd name="T16" fmla="*/ 289 w 316"/>
                <a:gd name="T17" fmla="*/ 156 h 170"/>
                <a:gd name="T18" fmla="*/ 284 w 316"/>
                <a:gd name="T19" fmla="*/ 160 h 170"/>
                <a:gd name="T20" fmla="*/ 279 w 316"/>
                <a:gd name="T21" fmla="*/ 164 h 170"/>
                <a:gd name="T22" fmla="*/ 272 w 316"/>
                <a:gd name="T23" fmla="*/ 167 h 170"/>
                <a:gd name="T24" fmla="*/ 266 w 316"/>
                <a:gd name="T25" fmla="*/ 168 h 170"/>
                <a:gd name="T26" fmla="*/ 260 w 316"/>
                <a:gd name="T27" fmla="*/ 168 h 170"/>
                <a:gd name="T28" fmla="*/ 260 w 316"/>
                <a:gd name="T29" fmla="*/ 168 h 170"/>
                <a:gd name="T30" fmla="*/ 1 w 316"/>
                <a:gd name="T31" fmla="*/ 170 h 170"/>
                <a:gd name="T32" fmla="*/ 1 w 316"/>
                <a:gd name="T33" fmla="*/ 170 h 170"/>
                <a:gd name="T34" fmla="*/ 0 w 316"/>
                <a:gd name="T35" fmla="*/ 0 h 170"/>
                <a:gd name="T36" fmla="*/ 0 w 316"/>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6" h="170">
                  <a:moveTo>
                    <a:pt x="0" y="0"/>
                  </a:moveTo>
                  <a:lnTo>
                    <a:pt x="0" y="0"/>
                  </a:lnTo>
                  <a:lnTo>
                    <a:pt x="316" y="0"/>
                  </a:lnTo>
                  <a:lnTo>
                    <a:pt x="316" y="0"/>
                  </a:lnTo>
                  <a:lnTo>
                    <a:pt x="299" y="140"/>
                  </a:lnTo>
                  <a:lnTo>
                    <a:pt x="299" y="140"/>
                  </a:lnTo>
                  <a:lnTo>
                    <a:pt x="298" y="147"/>
                  </a:lnTo>
                  <a:lnTo>
                    <a:pt x="295" y="152"/>
                  </a:lnTo>
                  <a:lnTo>
                    <a:pt x="289" y="156"/>
                  </a:lnTo>
                  <a:lnTo>
                    <a:pt x="284" y="160"/>
                  </a:lnTo>
                  <a:lnTo>
                    <a:pt x="279" y="164"/>
                  </a:lnTo>
                  <a:lnTo>
                    <a:pt x="272" y="167"/>
                  </a:lnTo>
                  <a:lnTo>
                    <a:pt x="266" y="168"/>
                  </a:lnTo>
                  <a:lnTo>
                    <a:pt x="260" y="168"/>
                  </a:lnTo>
                  <a:lnTo>
                    <a:pt x="260" y="168"/>
                  </a:lnTo>
                  <a:lnTo>
                    <a:pt x="1" y="170"/>
                  </a:lnTo>
                  <a:lnTo>
                    <a:pt x="1" y="17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6" name="Freeform 22"/>
            <p:cNvSpPr/>
            <p:nvPr/>
          </p:nvSpPr>
          <p:spPr bwMode="auto">
            <a:xfrm>
              <a:off x="3062288" y="5083175"/>
              <a:ext cx="495300" cy="266700"/>
            </a:xfrm>
            <a:custGeom>
              <a:avLst/>
              <a:gdLst>
                <a:gd name="T0" fmla="*/ 0 w 312"/>
                <a:gd name="T1" fmla="*/ 0 h 168"/>
                <a:gd name="T2" fmla="*/ 0 w 312"/>
                <a:gd name="T3" fmla="*/ 0 h 168"/>
                <a:gd name="T4" fmla="*/ 312 w 312"/>
                <a:gd name="T5" fmla="*/ 0 h 168"/>
                <a:gd name="T6" fmla="*/ 312 w 312"/>
                <a:gd name="T7" fmla="*/ 0 h 168"/>
                <a:gd name="T8" fmla="*/ 295 w 312"/>
                <a:gd name="T9" fmla="*/ 140 h 168"/>
                <a:gd name="T10" fmla="*/ 295 w 312"/>
                <a:gd name="T11" fmla="*/ 140 h 168"/>
                <a:gd name="T12" fmla="*/ 294 w 312"/>
                <a:gd name="T13" fmla="*/ 147 h 168"/>
                <a:gd name="T14" fmla="*/ 291 w 312"/>
                <a:gd name="T15" fmla="*/ 152 h 168"/>
                <a:gd name="T16" fmla="*/ 285 w 312"/>
                <a:gd name="T17" fmla="*/ 156 h 168"/>
                <a:gd name="T18" fmla="*/ 280 w 312"/>
                <a:gd name="T19" fmla="*/ 160 h 168"/>
                <a:gd name="T20" fmla="*/ 275 w 312"/>
                <a:gd name="T21" fmla="*/ 164 h 168"/>
                <a:gd name="T22" fmla="*/ 269 w 312"/>
                <a:gd name="T23" fmla="*/ 167 h 168"/>
                <a:gd name="T24" fmla="*/ 262 w 312"/>
                <a:gd name="T25" fmla="*/ 168 h 168"/>
                <a:gd name="T26" fmla="*/ 257 w 312"/>
                <a:gd name="T27" fmla="*/ 168 h 168"/>
                <a:gd name="T28" fmla="*/ 257 w 312"/>
                <a:gd name="T29" fmla="*/ 168 h 168"/>
                <a:gd name="T30" fmla="*/ 0 w 312"/>
                <a:gd name="T31" fmla="*/ 168 h 168"/>
                <a:gd name="T32" fmla="*/ 0 w 312"/>
                <a:gd name="T33" fmla="*/ 168 h 168"/>
                <a:gd name="T34" fmla="*/ 0 w 312"/>
                <a:gd name="T35" fmla="*/ 0 h 168"/>
                <a:gd name="T36" fmla="*/ 0 w 312"/>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2" h="168">
                  <a:moveTo>
                    <a:pt x="0" y="0"/>
                  </a:moveTo>
                  <a:lnTo>
                    <a:pt x="0" y="0"/>
                  </a:lnTo>
                  <a:lnTo>
                    <a:pt x="312" y="0"/>
                  </a:lnTo>
                  <a:lnTo>
                    <a:pt x="312" y="0"/>
                  </a:lnTo>
                  <a:lnTo>
                    <a:pt x="295" y="140"/>
                  </a:lnTo>
                  <a:lnTo>
                    <a:pt x="295" y="140"/>
                  </a:lnTo>
                  <a:lnTo>
                    <a:pt x="294" y="147"/>
                  </a:lnTo>
                  <a:lnTo>
                    <a:pt x="291" y="152"/>
                  </a:lnTo>
                  <a:lnTo>
                    <a:pt x="285" y="156"/>
                  </a:lnTo>
                  <a:lnTo>
                    <a:pt x="280" y="160"/>
                  </a:lnTo>
                  <a:lnTo>
                    <a:pt x="275" y="164"/>
                  </a:lnTo>
                  <a:lnTo>
                    <a:pt x="269" y="167"/>
                  </a:lnTo>
                  <a:lnTo>
                    <a:pt x="262" y="168"/>
                  </a:lnTo>
                  <a:lnTo>
                    <a:pt x="257" y="168"/>
                  </a:lnTo>
                  <a:lnTo>
                    <a:pt x="257" y="168"/>
                  </a:lnTo>
                  <a:lnTo>
                    <a:pt x="0" y="168"/>
                  </a:lnTo>
                  <a:lnTo>
                    <a:pt x="0" y="168"/>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7" name="Freeform 23"/>
            <p:cNvSpPr/>
            <p:nvPr/>
          </p:nvSpPr>
          <p:spPr bwMode="auto">
            <a:xfrm>
              <a:off x="3068638" y="5083175"/>
              <a:ext cx="488950" cy="266700"/>
            </a:xfrm>
            <a:custGeom>
              <a:avLst/>
              <a:gdLst>
                <a:gd name="T0" fmla="*/ 0 w 308"/>
                <a:gd name="T1" fmla="*/ 0 h 168"/>
                <a:gd name="T2" fmla="*/ 0 w 308"/>
                <a:gd name="T3" fmla="*/ 0 h 168"/>
                <a:gd name="T4" fmla="*/ 308 w 308"/>
                <a:gd name="T5" fmla="*/ 0 h 168"/>
                <a:gd name="T6" fmla="*/ 308 w 308"/>
                <a:gd name="T7" fmla="*/ 0 h 168"/>
                <a:gd name="T8" fmla="*/ 291 w 308"/>
                <a:gd name="T9" fmla="*/ 140 h 168"/>
                <a:gd name="T10" fmla="*/ 291 w 308"/>
                <a:gd name="T11" fmla="*/ 140 h 168"/>
                <a:gd name="T12" fmla="*/ 290 w 308"/>
                <a:gd name="T13" fmla="*/ 147 h 168"/>
                <a:gd name="T14" fmla="*/ 287 w 308"/>
                <a:gd name="T15" fmla="*/ 152 h 168"/>
                <a:gd name="T16" fmla="*/ 281 w 308"/>
                <a:gd name="T17" fmla="*/ 156 h 168"/>
                <a:gd name="T18" fmla="*/ 277 w 308"/>
                <a:gd name="T19" fmla="*/ 160 h 168"/>
                <a:gd name="T20" fmla="*/ 271 w 308"/>
                <a:gd name="T21" fmla="*/ 164 h 168"/>
                <a:gd name="T22" fmla="*/ 265 w 308"/>
                <a:gd name="T23" fmla="*/ 166 h 168"/>
                <a:gd name="T24" fmla="*/ 258 w 308"/>
                <a:gd name="T25" fmla="*/ 168 h 168"/>
                <a:gd name="T26" fmla="*/ 253 w 308"/>
                <a:gd name="T27" fmla="*/ 168 h 168"/>
                <a:gd name="T28" fmla="*/ 253 w 308"/>
                <a:gd name="T29" fmla="*/ 168 h 168"/>
                <a:gd name="T30" fmla="*/ 0 w 308"/>
                <a:gd name="T31" fmla="*/ 167 h 168"/>
                <a:gd name="T32" fmla="*/ 0 w 308"/>
                <a:gd name="T33" fmla="*/ 167 h 168"/>
                <a:gd name="T34" fmla="*/ 0 w 308"/>
                <a:gd name="T35" fmla="*/ 0 h 168"/>
                <a:gd name="T36" fmla="*/ 0 w 308"/>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8" h="168">
                  <a:moveTo>
                    <a:pt x="0" y="0"/>
                  </a:moveTo>
                  <a:lnTo>
                    <a:pt x="0" y="0"/>
                  </a:lnTo>
                  <a:lnTo>
                    <a:pt x="308" y="0"/>
                  </a:lnTo>
                  <a:lnTo>
                    <a:pt x="308" y="0"/>
                  </a:lnTo>
                  <a:lnTo>
                    <a:pt x="291" y="140"/>
                  </a:lnTo>
                  <a:lnTo>
                    <a:pt x="291" y="140"/>
                  </a:lnTo>
                  <a:lnTo>
                    <a:pt x="290" y="147"/>
                  </a:lnTo>
                  <a:lnTo>
                    <a:pt x="287" y="152"/>
                  </a:lnTo>
                  <a:lnTo>
                    <a:pt x="281" y="156"/>
                  </a:lnTo>
                  <a:lnTo>
                    <a:pt x="277" y="160"/>
                  </a:lnTo>
                  <a:lnTo>
                    <a:pt x="271" y="164"/>
                  </a:lnTo>
                  <a:lnTo>
                    <a:pt x="265" y="166"/>
                  </a:lnTo>
                  <a:lnTo>
                    <a:pt x="258" y="168"/>
                  </a:lnTo>
                  <a:lnTo>
                    <a:pt x="253" y="168"/>
                  </a:lnTo>
                  <a:lnTo>
                    <a:pt x="253" y="168"/>
                  </a:lnTo>
                  <a:lnTo>
                    <a:pt x="0" y="167"/>
                  </a:lnTo>
                  <a:lnTo>
                    <a:pt x="0" y="167"/>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8" name="Freeform 24"/>
            <p:cNvSpPr/>
            <p:nvPr/>
          </p:nvSpPr>
          <p:spPr bwMode="auto">
            <a:xfrm>
              <a:off x="3074988" y="5083175"/>
              <a:ext cx="482600" cy="266700"/>
            </a:xfrm>
            <a:custGeom>
              <a:avLst/>
              <a:gdLst>
                <a:gd name="T0" fmla="*/ 0 w 304"/>
                <a:gd name="T1" fmla="*/ 0 h 168"/>
                <a:gd name="T2" fmla="*/ 0 w 304"/>
                <a:gd name="T3" fmla="*/ 0 h 168"/>
                <a:gd name="T4" fmla="*/ 304 w 304"/>
                <a:gd name="T5" fmla="*/ 0 h 168"/>
                <a:gd name="T6" fmla="*/ 304 w 304"/>
                <a:gd name="T7" fmla="*/ 0 h 168"/>
                <a:gd name="T8" fmla="*/ 287 w 304"/>
                <a:gd name="T9" fmla="*/ 140 h 168"/>
                <a:gd name="T10" fmla="*/ 287 w 304"/>
                <a:gd name="T11" fmla="*/ 140 h 168"/>
                <a:gd name="T12" fmla="*/ 286 w 304"/>
                <a:gd name="T13" fmla="*/ 147 h 168"/>
                <a:gd name="T14" fmla="*/ 283 w 304"/>
                <a:gd name="T15" fmla="*/ 152 h 168"/>
                <a:gd name="T16" fmla="*/ 279 w 304"/>
                <a:gd name="T17" fmla="*/ 156 h 168"/>
                <a:gd name="T18" fmla="*/ 273 w 304"/>
                <a:gd name="T19" fmla="*/ 160 h 168"/>
                <a:gd name="T20" fmla="*/ 267 w 304"/>
                <a:gd name="T21" fmla="*/ 164 h 168"/>
                <a:gd name="T22" fmla="*/ 261 w 304"/>
                <a:gd name="T23" fmla="*/ 166 h 168"/>
                <a:gd name="T24" fmla="*/ 254 w 304"/>
                <a:gd name="T25" fmla="*/ 167 h 168"/>
                <a:gd name="T26" fmla="*/ 249 w 304"/>
                <a:gd name="T27" fmla="*/ 168 h 168"/>
                <a:gd name="T28" fmla="*/ 249 w 304"/>
                <a:gd name="T29" fmla="*/ 168 h 168"/>
                <a:gd name="T30" fmla="*/ 0 w 304"/>
                <a:gd name="T31" fmla="*/ 166 h 168"/>
                <a:gd name="T32" fmla="*/ 0 w 304"/>
                <a:gd name="T33" fmla="*/ 166 h 168"/>
                <a:gd name="T34" fmla="*/ 0 w 304"/>
                <a:gd name="T35" fmla="*/ 0 h 168"/>
                <a:gd name="T36" fmla="*/ 0 w 304"/>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4" h="168">
                  <a:moveTo>
                    <a:pt x="0" y="0"/>
                  </a:moveTo>
                  <a:lnTo>
                    <a:pt x="0" y="0"/>
                  </a:lnTo>
                  <a:lnTo>
                    <a:pt x="304" y="0"/>
                  </a:lnTo>
                  <a:lnTo>
                    <a:pt x="304" y="0"/>
                  </a:lnTo>
                  <a:lnTo>
                    <a:pt x="287" y="140"/>
                  </a:lnTo>
                  <a:lnTo>
                    <a:pt x="287" y="140"/>
                  </a:lnTo>
                  <a:lnTo>
                    <a:pt x="286" y="147"/>
                  </a:lnTo>
                  <a:lnTo>
                    <a:pt x="283" y="152"/>
                  </a:lnTo>
                  <a:lnTo>
                    <a:pt x="279" y="156"/>
                  </a:lnTo>
                  <a:lnTo>
                    <a:pt x="273" y="160"/>
                  </a:lnTo>
                  <a:lnTo>
                    <a:pt x="267" y="164"/>
                  </a:lnTo>
                  <a:lnTo>
                    <a:pt x="261" y="166"/>
                  </a:lnTo>
                  <a:lnTo>
                    <a:pt x="254" y="167"/>
                  </a:lnTo>
                  <a:lnTo>
                    <a:pt x="249" y="168"/>
                  </a:lnTo>
                  <a:lnTo>
                    <a:pt x="249" y="168"/>
                  </a:lnTo>
                  <a:lnTo>
                    <a:pt x="0" y="166"/>
                  </a:lnTo>
                  <a:lnTo>
                    <a:pt x="0" y="16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9" name="Freeform 25"/>
            <p:cNvSpPr/>
            <p:nvPr/>
          </p:nvSpPr>
          <p:spPr bwMode="auto">
            <a:xfrm>
              <a:off x="3081338" y="5083175"/>
              <a:ext cx="476250" cy="266700"/>
            </a:xfrm>
            <a:custGeom>
              <a:avLst/>
              <a:gdLst>
                <a:gd name="T0" fmla="*/ 0 w 300"/>
                <a:gd name="T1" fmla="*/ 0 h 168"/>
                <a:gd name="T2" fmla="*/ 0 w 300"/>
                <a:gd name="T3" fmla="*/ 0 h 168"/>
                <a:gd name="T4" fmla="*/ 300 w 300"/>
                <a:gd name="T5" fmla="*/ 0 h 168"/>
                <a:gd name="T6" fmla="*/ 300 w 300"/>
                <a:gd name="T7" fmla="*/ 0 h 168"/>
                <a:gd name="T8" fmla="*/ 283 w 300"/>
                <a:gd name="T9" fmla="*/ 140 h 168"/>
                <a:gd name="T10" fmla="*/ 283 w 300"/>
                <a:gd name="T11" fmla="*/ 140 h 168"/>
                <a:gd name="T12" fmla="*/ 282 w 300"/>
                <a:gd name="T13" fmla="*/ 147 h 168"/>
                <a:gd name="T14" fmla="*/ 279 w 300"/>
                <a:gd name="T15" fmla="*/ 152 h 168"/>
                <a:gd name="T16" fmla="*/ 275 w 300"/>
                <a:gd name="T17" fmla="*/ 156 h 168"/>
                <a:gd name="T18" fmla="*/ 269 w 300"/>
                <a:gd name="T19" fmla="*/ 160 h 168"/>
                <a:gd name="T20" fmla="*/ 264 w 300"/>
                <a:gd name="T21" fmla="*/ 163 h 168"/>
                <a:gd name="T22" fmla="*/ 257 w 300"/>
                <a:gd name="T23" fmla="*/ 166 h 168"/>
                <a:gd name="T24" fmla="*/ 252 w 300"/>
                <a:gd name="T25" fmla="*/ 167 h 168"/>
                <a:gd name="T26" fmla="*/ 245 w 300"/>
                <a:gd name="T27" fmla="*/ 168 h 168"/>
                <a:gd name="T28" fmla="*/ 245 w 300"/>
                <a:gd name="T29" fmla="*/ 168 h 168"/>
                <a:gd name="T30" fmla="*/ 0 w 300"/>
                <a:gd name="T31" fmla="*/ 164 h 168"/>
                <a:gd name="T32" fmla="*/ 0 w 300"/>
                <a:gd name="T33" fmla="*/ 164 h 168"/>
                <a:gd name="T34" fmla="*/ 0 w 300"/>
                <a:gd name="T35" fmla="*/ 0 h 168"/>
                <a:gd name="T36" fmla="*/ 0 w 300"/>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0" h="168">
                  <a:moveTo>
                    <a:pt x="0" y="0"/>
                  </a:moveTo>
                  <a:lnTo>
                    <a:pt x="0" y="0"/>
                  </a:lnTo>
                  <a:lnTo>
                    <a:pt x="300" y="0"/>
                  </a:lnTo>
                  <a:lnTo>
                    <a:pt x="300" y="0"/>
                  </a:lnTo>
                  <a:lnTo>
                    <a:pt x="283" y="140"/>
                  </a:lnTo>
                  <a:lnTo>
                    <a:pt x="283" y="140"/>
                  </a:lnTo>
                  <a:lnTo>
                    <a:pt x="282" y="147"/>
                  </a:lnTo>
                  <a:lnTo>
                    <a:pt x="279" y="152"/>
                  </a:lnTo>
                  <a:lnTo>
                    <a:pt x="275" y="156"/>
                  </a:lnTo>
                  <a:lnTo>
                    <a:pt x="269" y="160"/>
                  </a:lnTo>
                  <a:lnTo>
                    <a:pt x="264" y="163"/>
                  </a:lnTo>
                  <a:lnTo>
                    <a:pt x="257" y="166"/>
                  </a:lnTo>
                  <a:lnTo>
                    <a:pt x="252" y="167"/>
                  </a:lnTo>
                  <a:lnTo>
                    <a:pt x="245" y="168"/>
                  </a:lnTo>
                  <a:lnTo>
                    <a:pt x="245" y="168"/>
                  </a:lnTo>
                  <a:lnTo>
                    <a:pt x="0" y="164"/>
                  </a:lnTo>
                  <a:lnTo>
                    <a:pt x="0" y="164"/>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00" name="Freeform 26"/>
            <p:cNvSpPr/>
            <p:nvPr/>
          </p:nvSpPr>
          <p:spPr bwMode="auto">
            <a:xfrm>
              <a:off x="3086101" y="5083175"/>
              <a:ext cx="471488" cy="266700"/>
            </a:xfrm>
            <a:custGeom>
              <a:avLst/>
              <a:gdLst>
                <a:gd name="T0" fmla="*/ 0 w 297"/>
                <a:gd name="T1" fmla="*/ 0 h 168"/>
                <a:gd name="T2" fmla="*/ 0 w 297"/>
                <a:gd name="T3" fmla="*/ 0 h 168"/>
                <a:gd name="T4" fmla="*/ 297 w 297"/>
                <a:gd name="T5" fmla="*/ 0 h 168"/>
                <a:gd name="T6" fmla="*/ 297 w 297"/>
                <a:gd name="T7" fmla="*/ 0 h 168"/>
                <a:gd name="T8" fmla="*/ 280 w 297"/>
                <a:gd name="T9" fmla="*/ 140 h 168"/>
                <a:gd name="T10" fmla="*/ 280 w 297"/>
                <a:gd name="T11" fmla="*/ 140 h 168"/>
                <a:gd name="T12" fmla="*/ 279 w 297"/>
                <a:gd name="T13" fmla="*/ 147 h 168"/>
                <a:gd name="T14" fmla="*/ 276 w 297"/>
                <a:gd name="T15" fmla="*/ 152 h 168"/>
                <a:gd name="T16" fmla="*/ 272 w 297"/>
                <a:gd name="T17" fmla="*/ 156 h 168"/>
                <a:gd name="T18" fmla="*/ 266 w 297"/>
                <a:gd name="T19" fmla="*/ 160 h 168"/>
                <a:gd name="T20" fmla="*/ 261 w 297"/>
                <a:gd name="T21" fmla="*/ 163 h 168"/>
                <a:gd name="T22" fmla="*/ 254 w 297"/>
                <a:gd name="T23" fmla="*/ 166 h 168"/>
                <a:gd name="T24" fmla="*/ 249 w 297"/>
                <a:gd name="T25" fmla="*/ 167 h 168"/>
                <a:gd name="T26" fmla="*/ 243 w 297"/>
                <a:gd name="T27" fmla="*/ 168 h 168"/>
                <a:gd name="T28" fmla="*/ 243 w 297"/>
                <a:gd name="T29" fmla="*/ 168 h 168"/>
                <a:gd name="T30" fmla="*/ 1 w 297"/>
                <a:gd name="T31" fmla="*/ 163 h 168"/>
                <a:gd name="T32" fmla="*/ 1 w 297"/>
                <a:gd name="T33" fmla="*/ 163 h 168"/>
                <a:gd name="T34" fmla="*/ 0 w 297"/>
                <a:gd name="T35" fmla="*/ 0 h 168"/>
                <a:gd name="T36" fmla="*/ 0 w 297"/>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168">
                  <a:moveTo>
                    <a:pt x="0" y="0"/>
                  </a:moveTo>
                  <a:lnTo>
                    <a:pt x="0" y="0"/>
                  </a:lnTo>
                  <a:lnTo>
                    <a:pt x="297" y="0"/>
                  </a:lnTo>
                  <a:lnTo>
                    <a:pt x="297" y="0"/>
                  </a:lnTo>
                  <a:lnTo>
                    <a:pt x="280" y="140"/>
                  </a:lnTo>
                  <a:lnTo>
                    <a:pt x="280" y="140"/>
                  </a:lnTo>
                  <a:lnTo>
                    <a:pt x="279" y="147"/>
                  </a:lnTo>
                  <a:lnTo>
                    <a:pt x="276" y="152"/>
                  </a:lnTo>
                  <a:lnTo>
                    <a:pt x="272" y="156"/>
                  </a:lnTo>
                  <a:lnTo>
                    <a:pt x="266" y="160"/>
                  </a:lnTo>
                  <a:lnTo>
                    <a:pt x="261" y="163"/>
                  </a:lnTo>
                  <a:lnTo>
                    <a:pt x="254" y="166"/>
                  </a:lnTo>
                  <a:lnTo>
                    <a:pt x="249" y="167"/>
                  </a:lnTo>
                  <a:lnTo>
                    <a:pt x="243" y="168"/>
                  </a:lnTo>
                  <a:lnTo>
                    <a:pt x="243" y="168"/>
                  </a:lnTo>
                  <a:lnTo>
                    <a:pt x="1" y="163"/>
                  </a:lnTo>
                  <a:lnTo>
                    <a:pt x="1" y="16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7" name="Freeform 27"/>
            <p:cNvSpPr/>
            <p:nvPr/>
          </p:nvSpPr>
          <p:spPr bwMode="auto">
            <a:xfrm>
              <a:off x="3092451" y="5083175"/>
              <a:ext cx="465138" cy="266700"/>
            </a:xfrm>
            <a:custGeom>
              <a:avLst/>
              <a:gdLst>
                <a:gd name="T0" fmla="*/ 0 w 293"/>
                <a:gd name="T1" fmla="*/ 0 h 168"/>
                <a:gd name="T2" fmla="*/ 0 w 293"/>
                <a:gd name="T3" fmla="*/ 0 h 168"/>
                <a:gd name="T4" fmla="*/ 293 w 293"/>
                <a:gd name="T5" fmla="*/ 0 h 168"/>
                <a:gd name="T6" fmla="*/ 293 w 293"/>
                <a:gd name="T7" fmla="*/ 0 h 168"/>
                <a:gd name="T8" fmla="*/ 276 w 293"/>
                <a:gd name="T9" fmla="*/ 140 h 168"/>
                <a:gd name="T10" fmla="*/ 276 w 293"/>
                <a:gd name="T11" fmla="*/ 140 h 168"/>
                <a:gd name="T12" fmla="*/ 275 w 293"/>
                <a:gd name="T13" fmla="*/ 147 h 168"/>
                <a:gd name="T14" fmla="*/ 272 w 293"/>
                <a:gd name="T15" fmla="*/ 152 h 168"/>
                <a:gd name="T16" fmla="*/ 268 w 293"/>
                <a:gd name="T17" fmla="*/ 156 h 168"/>
                <a:gd name="T18" fmla="*/ 262 w 293"/>
                <a:gd name="T19" fmla="*/ 160 h 168"/>
                <a:gd name="T20" fmla="*/ 257 w 293"/>
                <a:gd name="T21" fmla="*/ 163 h 168"/>
                <a:gd name="T22" fmla="*/ 250 w 293"/>
                <a:gd name="T23" fmla="*/ 166 h 168"/>
                <a:gd name="T24" fmla="*/ 245 w 293"/>
                <a:gd name="T25" fmla="*/ 167 h 168"/>
                <a:gd name="T26" fmla="*/ 239 w 293"/>
                <a:gd name="T27" fmla="*/ 168 h 168"/>
                <a:gd name="T28" fmla="*/ 239 w 293"/>
                <a:gd name="T29" fmla="*/ 168 h 168"/>
                <a:gd name="T30" fmla="*/ 0 w 293"/>
                <a:gd name="T31" fmla="*/ 163 h 168"/>
                <a:gd name="T32" fmla="*/ 0 w 293"/>
                <a:gd name="T33" fmla="*/ 163 h 168"/>
                <a:gd name="T34" fmla="*/ 0 w 293"/>
                <a:gd name="T35" fmla="*/ 0 h 168"/>
                <a:gd name="T36" fmla="*/ 0 w 293"/>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3" h="168">
                  <a:moveTo>
                    <a:pt x="0" y="0"/>
                  </a:moveTo>
                  <a:lnTo>
                    <a:pt x="0" y="0"/>
                  </a:lnTo>
                  <a:lnTo>
                    <a:pt x="293" y="0"/>
                  </a:lnTo>
                  <a:lnTo>
                    <a:pt x="293" y="0"/>
                  </a:lnTo>
                  <a:lnTo>
                    <a:pt x="276" y="140"/>
                  </a:lnTo>
                  <a:lnTo>
                    <a:pt x="276" y="140"/>
                  </a:lnTo>
                  <a:lnTo>
                    <a:pt x="275" y="147"/>
                  </a:lnTo>
                  <a:lnTo>
                    <a:pt x="272" y="152"/>
                  </a:lnTo>
                  <a:lnTo>
                    <a:pt x="268" y="156"/>
                  </a:lnTo>
                  <a:lnTo>
                    <a:pt x="262" y="160"/>
                  </a:lnTo>
                  <a:lnTo>
                    <a:pt x="257" y="163"/>
                  </a:lnTo>
                  <a:lnTo>
                    <a:pt x="250" y="166"/>
                  </a:lnTo>
                  <a:lnTo>
                    <a:pt x="245" y="167"/>
                  </a:lnTo>
                  <a:lnTo>
                    <a:pt x="239" y="168"/>
                  </a:lnTo>
                  <a:lnTo>
                    <a:pt x="239" y="168"/>
                  </a:lnTo>
                  <a:lnTo>
                    <a:pt x="0" y="163"/>
                  </a:lnTo>
                  <a:lnTo>
                    <a:pt x="0" y="16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8" name="Freeform 28"/>
            <p:cNvSpPr/>
            <p:nvPr/>
          </p:nvSpPr>
          <p:spPr bwMode="auto">
            <a:xfrm>
              <a:off x="3098801" y="5083175"/>
              <a:ext cx="458788" cy="266700"/>
            </a:xfrm>
            <a:custGeom>
              <a:avLst/>
              <a:gdLst>
                <a:gd name="T0" fmla="*/ 0 w 289"/>
                <a:gd name="T1" fmla="*/ 0 h 168"/>
                <a:gd name="T2" fmla="*/ 0 w 289"/>
                <a:gd name="T3" fmla="*/ 0 h 168"/>
                <a:gd name="T4" fmla="*/ 289 w 289"/>
                <a:gd name="T5" fmla="*/ 0 h 168"/>
                <a:gd name="T6" fmla="*/ 289 w 289"/>
                <a:gd name="T7" fmla="*/ 0 h 168"/>
                <a:gd name="T8" fmla="*/ 272 w 289"/>
                <a:gd name="T9" fmla="*/ 140 h 168"/>
                <a:gd name="T10" fmla="*/ 272 w 289"/>
                <a:gd name="T11" fmla="*/ 140 h 168"/>
                <a:gd name="T12" fmla="*/ 271 w 289"/>
                <a:gd name="T13" fmla="*/ 147 h 168"/>
                <a:gd name="T14" fmla="*/ 268 w 289"/>
                <a:gd name="T15" fmla="*/ 151 h 168"/>
                <a:gd name="T16" fmla="*/ 264 w 289"/>
                <a:gd name="T17" fmla="*/ 156 h 168"/>
                <a:gd name="T18" fmla="*/ 258 w 289"/>
                <a:gd name="T19" fmla="*/ 160 h 168"/>
                <a:gd name="T20" fmla="*/ 253 w 289"/>
                <a:gd name="T21" fmla="*/ 163 h 168"/>
                <a:gd name="T22" fmla="*/ 248 w 289"/>
                <a:gd name="T23" fmla="*/ 166 h 168"/>
                <a:gd name="T24" fmla="*/ 235 w 289"/>
                <a:gd name="T25" fmla="*/ 168 h 168"/>
                <a:gd name="T26" fmla="*/ 235 w 289"/>
                <a:gd name="T27" fmla="*/ 168 h 168"/>
                <a:gd name="T28" fmla="*/ 0 w 289"/>
                <a:gd name="T29" fmla="*/ 161 h 168"/>
                <a:gd name="T30" fmla="*/ 0 w 289"/>
                <a:gd name="T31" fmla="*/ 161 h 168"/>
                <a:gd name="T32" fmla="*/ 0 w 289"/>
                <a:gd name="T33" fmla="*/ 0 h 168"/>
                <a:gd name="T34" fmla="*/ 0 w 289"/>
                <a:gd name="T3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9" h="168">
                  <a:moveTo>
                    <a:pt x="0" y="0"/>
                  </a:moveTo>
                  <a:lnTo>
                    <a:pt x="0" y="0"/>
                  </a:lnTo>
                  <a:lnTo>
                    <a:pt x="289" y="0"/>
                  </a:lnTo>
                  <a:lnTo>
                    <a:pt x="289" y="0"/>
                  </a:lnTo>
                  <a:lnTo>
                    <a:pt x="272" y="140"/>
                  </a:lnTo>
                  <a:lnTo>
                    <a:pt x="272" y="140"/>
                  </a:lnTo>
                  <a:lnTo>
                    <a:pt x="271" y="147"/>
                  </a:lnTo>
                  <a:lnTo>
                    <a:pt x="268" y="151"/>
                  </a:lnTo>
                  <a:lnTo>
                    <a:pt x="264" y="156"/>
                  </a:lnTo>
                  <a:lnTo>
                    <a:pt x="258" y="160"/>
                  </a:lnTo>
                  <a:lnTo>
                    <a:pt x="253" y="163"/>
                  </a:lnTo>
                  <a:lnTo>
                    <a:pt x="248" y="166"/>
                  </a:lnTo>
                  <a:lnTo>
                    <a:pt x="235" y="168"/>
                  </a:lnTo>
                  <a:lnTo>
                    <a:pt x="235" y="168"/>
                  </a:lnTo>
                  <a:lnTo>
                    <a:pt x="0" y="161"/>
                  </a:lnTo>
                  <a:lnTo>
                    <a:pt x="0" y="161"/>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9" name="Freeform 29"/>
            <p:cNvSpPr/>
            <p:nvPr/>
          </p:nvSpPr>
          <p:spPr bwMode="auto">
            <a:xfrm>
              <a:off x="3105151" y="5083175"/>
              <a:ext cx="452438" cy="265113"/>
            </a:xfrm>
            <a:custGeom>
              <a:avLst/>
              <a:gdLst>
                <a:gd name="T0" fmla="*/ 0 w 285"/>
                <a:gd name="T1" fmla="*/ 0 h 167"/>
                <a:gd name="T2" fmla="*/ 0 w 285"/>
                <a:gd name="T3" fmla="*/ 0 h 167"/>
                <a:gd name="T4" fmla="*/ 285 w 285"/>
                <a:gd name="T5" fmla="*/ 0 h 167"/>
                <a:gd name="T6" fmla="*/ 285 w 285"/>
                <a:gd name="T7" fmla="*/ 0 h 167"/>
                <a:gd name="T8" fmla="*/ 268 w 285"/>
                <a:gd name="T9" fmla="*/ 140 h 167"/>
                <a:gd name="T10" fmla="*/ 268 w 285"/>
                <a:gd name="T11" fmla="*/ 140 h 167"/>
                <a:gd name="T12" fmla="*/ 267 w 285"/>
                <a:gd name="T13" fmla="*/ 147 h 167"/>
                <a:gd name="T14" fmla="*/ 264 w 285"/>
                <a:gd name="T15" fmla="*/ 151 h 167"/>
                <a:gd name="T16" fmla="*/ 260 w 285"/>
                <a:gd name="T17" fmla="*/ 156 h 167"/>
                <a:gd name="T18" fmla="*/ 254 w 285"/>
                <a:gd name="T19" fmla="*/ 160 h 167"/>
                <a:gd name="T20" fmla="*/ 249 w 285"/>
                <a:gd name="T21" fmla="*/ 163 h 167"/>
                <a:gd name="T22" fmla="*/ 244 w 285"/>
                <a:gd name="T23" fmla="*/ 166 h 167"/>
                <a:gd name="T24" fmla="*/ 231 w 285"/>
                <a:gd name="T25" fmla="*/ 167 h 167"/>
                <a:gd name="T26" fmla="*/ 231 w 285"/>
                <a:gd name="T27" fmla="*/ 167 h 167"/>
                <a:gd name="T28" fmla="*/ 0 w 285"/>
                <a:gd name="T29" fmla="*/ 160 h 167"/>
                <a:gd name="T30" fmla="*/ 0 w 285"/>
                <a:gd name="T31" fmla="*/ 160 h 167"/>
                <a:gd name="T32" fmla="*/ 0 w 285"/>
                <a:gd name="T33" fmla="*/ 0 h 167"/>
                <a:gd name="T34" fmla="*/ 0 w 285"/>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167">
                  <a:moveTo>
                    <a:pt x="0" y="0"/>
                  </a:moveTo>
                  <a:lnTo>
                    <a:pt x="0" y="0"/>
                  </a:lnTo>
                  <a:lnTo>
                    <a:pt x="285" y="0"/>
                  </a:lnTo>
                  <a:lnTo>
                    <a:pt x="285" y="0"/>
                  </a:lnTo>
                  <a:lnTo>
                    <a:pt x="268" y="140"/>
                  </a:lnTo>
                  <a:lnTo>
                    <a:pt x="268" y="140"/>
                  </a:lnTo>
                  <a:lnTo>
                    <a:pt x="267" y="147"/>
                  </a:lnTo>
                  <a:lnTo>
                    <a:pt x="264" y="151"/>
                  </a:lnTo>
                  <a:lnTo>
                    <a:pt x="260" y="156"/>
                  </a:lnTo>
                  <a:lnTo>
                    <a:pt x="254" y="160"/>
                  </a:lnTo>
                  <a:lnTo>
                    <a:pt x="249" y="163"/>
                  </a:lnTo>
                  <a:lnTo>
                    <a:pt x="244" y="166"/>
                  </a:lnTo>
                  <a:lnTo>
                    <a:pt x="231" y="167"/>
                  </a:lnTo>
                  <a:lnTo>
                    <a:pt x="231" y="167"/>
                  </a:lnTo>
                  <a:lnTo>
                    <a:pt x="0" y="160"/>
                  </a:lnTo>
                  <a:lnTo>
                    <a:pt x="0" y="16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0" name="Freeform 30"/>
            <p:cNvSpPr/>
            <p:nvPr/>
          </p:nvSpPr>
          <p:spPr bwMode="auto">
            <a:xfrm>
              <a:off x="3111501" y="5083175"/>
              <a:ext cx="446088" cy="265113"/>
            </a:xfrm>
            <a:custGeom>
              <a:avLst/>
              <a:gdLst>
                <a:gd name="T0" fmla="*/ 0 w 281"/>
                <a:gd name="T1" fmla="*/ 0 h 167"/>
                <a:gd name="T2" fmla="*/ 0 w 281"/>
                <a:gd name="T3" fmla="*/ 0 h 167"/>
                <a:gd name="T4" fmla="*/ 281 w 281"/>
                <a:gd name="T5" fmla="*/ 0 h 167"/>
                <a:gd name="T6" fmla="*/ 281 w 281"/>
                <a:gd name="T7" fmla="*/ 0 h 167"/>
                <a:gd name="T8" fmla="*/ 264 w 281"/>
                <a:gd name="T9" fmla="*/ 140 h 167"/>
                <a:gd name="T10" fmla="*/ 264 w 281"/>
                <a:gd name="T11" fmla="*/ 140 h 167"/>
                <a:gd name="T12" fmla="*/ 263 w 281"/>
                <a:gd name="T13" fmla="*/ 145 h 167"/>
                <a:gd name="T14" fmla="*/ 260 w 281"/>
                <a:gd name="T15" fmla="*/ 151 h 167"/>
                <a:gd name="T16" fmla="*/ 256 w 281"/>
                <a:gd name="T17" fmla="*/ 156 h 167"/>
                <a:gd name="T18" fmla="*/ 250 w 281"/>
                <a:gd name="T19" fmla="*/ 160 h 167"/>
                <a:gd name="T20" fmla="*/ 245 w 281"/>
                <a:gd name="T21" fmla="*/ 163 h 167"/>
                <a:gd name="T22" fmla="*/ 240 w 281"/>
                <a:gd name="T23" fmla="*/ 166 h 167"/>
                <a:gd name="T24" fmla="*/ 229 w 281"/>
                <a:gd name="T25" fmla="*/ 167 h 167"/>
                <a:gd name="T26" fmla="*/ 229 w 281"/>
                <a:gd name="T27" fmla="*/ 167 h 167"/>
                <a:gd name="T28" fmla="*/ 0 w 281"/>
                <a:gd name="T29" fmla="*/ 159 h 167"/>
                <a:gd name="T30" fmla="*/ 0 w 281"/>
                <a:gd name="T31" fmla="*/ 159 h 167"/>
                <a:gd name="T32" fmla="*/ 0 w 281"/>
                <a:gd name="T33" fmla="*/ 0 h 167"/>
                <a:gd name="T34" fmla="*/ 0 w 281"/>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1" h="167">
                  <a:moveTo>
                    <a:pt x="0" y="0"/>
                  </a:moveTo>
                  <a:lnTo>
                    <a:pt x="0" y="0"/>
                  </a:lnTo>
                  <a:lnTo>
                    <a:pt x="281" y="0"/>
                  </a:lnTo>
                  <a:lnTo>
                    <a:pt x="281" y="0"/>
                  </a:lnTo>
                  <a:lnTo>
                    <a:pt x="264" y="140"/>
                  </a:lnTo>
                  <a:lnTo>
                    <a:pt x="264" y="140"/>
                  </a:lnTo>
                  <a:lnTo>
                    <a:pt x="263" y="145"/>
                  </a:lnTo>
                  <a:lnTo>
                    <a:pt x="260" y="151"/>
                  </a:lnTo>
                  <a:lnTo>
                    <a:pt x="256" y="156"/>
                  </a:lnTo>
                  <a:lnTo>
                    <a:pt x="250" y="160"/>
                  </a:lnTo>
                  <a:lnTo>
                    <a:pt x="245" y="163"/>
                  </a:lnTo>
                  <a:lnTo>
                    <a:pt x="240" y="166"/>
                  </a:lnTo>
                  <a:lnTo>
                    <a:pt x="229" y="167"/>
                  </a:lnTo>
                  <a:lnTo>
                    <a:pt x="229" y="167"/>
                  </a:lnTo>
                  <a:lnTo>
                    <a:pt x="0" y="159"/>
                  </a:lnTo>
                  <a:lnTo>
                    <a:pt x="0" y="159"/>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1" name="Freeform 31"/>
            <p:cNvSpPr/>
            <p:nvPr/>
          </p:nvSpPr>
          <p:spPr bwMode="auto">
            <a:xfrm>
              <a:off x="3116263" y="5083175"/>
              <a:ext cx="441325" cy="265113"/>
            </a:xfrm>
            <a:custGeom>
              <a:avLst/>
              <a:gdLst>
                <a:gd name="T0" fmla="*/ 1 w 278"/>
                <a:gd name="T1" fmla="*/ 0 h 167"/>
                <a:gd name="T2" fmla="*/ 1 w 278"/>
                <a:gd name="T3" fmla="*/ 0 h 167"/>
                <a:gd name="T4" fmla="*/ 278 w 278"/>
                <a:gd name="T5" fmla="*/ 0 h 167"/>
                <a:gd name="T6" fmla="*/ 278 w 278"/>
                <a:gd name="T7" fmla="*/ 0 h 167"/>
                <a:gd name="T8" fmla="*/ 261 w 278"/>
                <a:gd name="T9" fmla="*/ 140 h 167"/>
                <a:gd name="T10" fmla="*/ 261 w 278"/>
                <a:gd name="T11" fmla="*/ 140 h 167"/>
                <a:gd name="T12" fmla="*/ 260 w 278"/>
                <a:gd name="T13" fmla="*/ 145 h 167"/>
                <a:gd name="T14" fmla="*/ 257 w 278"/>
                <a:gd name="T15" fmla="*/ 151 h 167"/>
                <a:gd name="T16" fmla="*/ 253 w 278"/>
                <a:gd name="T17" fmla="*/ 156 h 167"/>
                <a:gd name="T18" fmla="*/ 247 w 278"/>
                <a:gd name="T19" fmla="*/ 159 h 167"/>
                <a:gd name="T20" fmla="*/ 242 w 278"/>
                <a:gd name="T21" fmla="*/ 163 h 167"/>
                <a:gd name="T22" fmla="*/ 237 w 278"/>
                <a:gd name="T23" fmla="*/ 166 h 167"/>
                <a:gd name="T24" fmla="*/ 226 w 278"/>
                <a:gd name="T25" fmla="*/ 167 h 167"/>
                <a:gd name="T26" fmla="*/ 226 w 278"/>
                <a:gd name="T27" fmla="*/ 167 h 167"/>
                <a:gd name="T28" fmla="*/ 0 w 278"/>
                <a:gd name="T29" fmla="*/ 157 h 167"/>
                <a:gd name="T30" fmla="*/ 0 w 278"/>
                <a:gd name="T31" fmla="*/ 157 h 167"/>
                <a:gd name="T32" fmla="*/ 1 w 278"/>
                <a:gd name="T33" fmla="*/ 0 h 167"/>
                <a:gd name="T34" fmla="*/ 1 w 278"/>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8" h="167">
                  <a:moveTo>
                    <a:pt x="1" y="0"/>
                  </a:moveTo>
                  <a:lnTo>
                    <a:pt x="1" y="0"/>
                  </a:lnTo>
                  <a:lnTo>
                    <a:pt x="278" y="0"/>
                  </a:lnTo>
                  <a:lnTo>
                    <a:pt x="278" y="0"/>
                  </a:lnTo>
                  <a:lnTo>
                    <a:pt x="261" y="140"/>
                  </a:lnTo>
                  <a:lnTo>
                    <a:pt x="261" y="140"/>
                  </a:lnTo>
                  <a:lnTo>
                    <a:pt x="260" y="145"/>
                  </a:lnTo>
                  <a:lnTo>
                    <a:pt x="257" y="151"/>
                  </a:lnTo>
                  <a:lnTo>
                    <a:pt x="253" y="156"/>
                  </a:lnTo>
                  <a:lnTo>
                    <a:pt x="247" y="159"/>
                  </a:lnTo>
                  <a:lnTo>
                    <a:pt x="242" y="163"/>
                  </a:lnTo>
                  <a:lnTo>
                    <a:pt x="237" y="166"/>
                  </a:lnTo>
                  <a:lnTo>
                    <a:pt x="226" y="167"/>
                  </a:lnTo>
                  <a:lnTo>
                    <a:pt x="226" y="167"/>
                  </a:lnTo>
                  <a:lnTo>
                    <a:pt x="0" y="157"/>
                  </a:lnTo>
                  <a:lnTo>
                    <a:pt x="0" y="157"/>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2" name="Freeform 32"/>
            <p:cNvSpPr/>
            <p:nvPr/>
          </p:nvSpPr>
          <p:spPr bwMode="auto">
            <a:xfrm>
              <a:off x="3122613" y="5083175"/>
              <a:ext cx="434975" cy="265113"/>
            </a:xfrm>
            <a:custGeom>
              <a:avLst/>
              <a:gdLst>
                <a:gd name="T0" fmla="*/ 1 w 274"/>
                <a:gd name="T1" fmla="*/ 0 h 167"/>
                <a:gd name="T2" fmla="*/ 1 w 274"/>
                <a:gd name="T3" fmla="*/ 0 h 167"/>
                <a:gd name="T4" fmla="*/ 274 w 274"/>
                <a:gd name="T5" fmla="*/ 0 h 167"/>
                <a:gd name="T6" fmla="*/ 274 w 274"/>
                <a:gd name="T7" fmla="*/ 0 h 167"/>
                <a:gd name="T8" fmla="*/ 257 w 274"/>
                <a:gd name="T9" fmla="*/ 140 h 167"/>
                <a:gd name="T10" fmla="*/ 257 w 274"/>
                <a:gd name="T11" fmla="*/ 140 h 167"/>
                <a:gd name="T12" fmla="*/ 256 w 274"/>
                <a:gd name="T13" fmla="*/ 145 h 167"/>
                <a:gd name="T14" fmla="*/ 253 w 274"/>
                <a:gd name="T15" fmla="*/ 151 h 167"/>
                <a:gd name="T16" fmla="*/ 249 w 274"/>
                <a:gd name="T17" fmla="*/ 156 h 167"/>
                <a:gd name="T18" fmla="*/ 245 w 274"/>
                <a:gd name="T19" fmla="*/ 159 h 167"/>
                <a:gd name="T20" fmla="*/ 239 w 274"/>
                <a:gd name="T21" fmla="*/ 163 h 167"/>
                <a:gd name="T22" fmla="*/ 233 w 274"/>
                <a:gd name="T23" fmla="*/ 164 h 167"/>
                <a:gd name="T24" fmla="*/ 222 w 274"/>
                <a:gd name="T25" fmla="*/ 167 h 167"/>
                <a:gd name="T26" fmla="*/ 222 w 274"/>
                <a:gd name="T27" fmla="*/ 167 h 167"/>
                <a:gd name="T28" fmla="*/ 0 w 274"/>
                <a:gd name="T29" fmla="*/ 156 h 167"/>
                <a:gd name="T30" fmla="*/ 0 w 274"/>
                <a:gd name="T31" fmla="*/ 156 h 167"/>
                <a:gd name="T32" fmla="*/ 1 w 274"/>
                <a:gd name="T33" fmla="*/ 0 h 167"/>
                <a:gd name="T34" fmla="*/ 1 w 274"/>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4" h="167">
                  <a:moveTo>
                    <a:pt x="1" y="0"/>
                  </a:moveTo>
                  <a:lnTo>
                    <a:pt x="1" y="0"/>
                  </a:lnTo>
                  <a:lnTo>
                    <a:pt x="274" y="0"/>
                  </a:lnTo>
                  <a:lnTo>
                    <a:pt x="274" y="0"/>
                  </a:lnTo>
                  <a:lnTo>
                    <a:pt x="257" y="140"/>
                  </a:lnTo>
                  <a:lnTo>
                    <a:pt x="257" y="140"/>
                  </a:lnTo>
                  <a:lnTo>
                    <a:pt x="256" y="145"/>
                  </a:lnTo>
                  <a:lnTo>
                    <a:pt x="253" y="151"/>
                  </a:lnTo>
                  <a:lnTo>
                    <a:pt x="249" y="156"/>
                  </a:lnTo>
                  <a:lnTo>
                    <a:pt x="245" y="159"/>
                  </a:lnTo>
                  <a:lnTo>
                    <a:pt x="239" y="163"/>
                  </a:lnTo>
                  <a:lnTo>
                    <a:pt x="233" y="164"/>
                  </a:lnTo>
                  <a:lnTo>
                    <a:pt x="222" y="167"/>
                  </a:lnTo>
                  <a:lnTo>
                    <a:pt x="222" y="167"/>
                  </a:lnTo>
                  <a:lnTo>
                    <a:pt x="0" y="156"/>
                  </a:lnTo>
                  <a:lnTo>
                    <a:pt x="0" y="156"/>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4" name="Freeform 33"/>
            <p:cNvSpPr/>
            <p:nvPr/>
          </p:nvSpPr>
          <p:spPr bwMode="auto">
            <a:xfrm>
              <a:off x="3128963" y="5083175"/>
              <a:ext cx="428625" cy="265113"/>
            </a:xfrm>
            <a:custGeom>
              <a:avLst/>
              <a:gdLst>
                <a:gd name="T0" fmla="*/ 0 w 270"/>
                <a:gd name="T1" fmla="*/ 0 h 167"/>
                <a:gd name="T2" fmla="*/ 0 w 270"/>
                <a:gd name="T3" fmla="*/ 0 h 167"/>
                <a:gd name="T4" fmla="*/ 270 w 270"/>
                <a:gd name="T5" fmla="*/ 0 h 167"/>
                <a:gd name="T6" fmla="*/ 270 w 270"/>
                <a:gd name="T7" fmla="*/ 0 h 167"/>
                <a:gd name="T8" fmla="*/ 253 w 270"/>
                <a:gd name="T9" fmla="*/ 140 h 167"/>
                <a:gd name="T10" fmla="*/ 253 w 270"/>
                <a:gd name="T11" fmla="*/ 140 h 167"/>
                <a:gd name="T12" fmla="*/ 252 w 270"/>
                <a:gd name="T13" fmla="*/ 145 h 167"/>
                <a:gd name="T14" fmla="*/ 249 w 270"/>
                <a:gd name="T15" fmla="*/ 151 h 167"/>
                <a:gd name="T16" fmla="*/ 245 w 270"/>
                <a:gd name="T17" fmla="*/ 155 h 167"/>
                <a:gd name="T18" fmla="*/ 241 w 270"/>
                <a:gd name="T19" fmla="*/ 159 h 167"/>
                <a:gd name="T20" fmla="*/ 235 w 270"/>
                <a:gd name="T21" fmla="*/ 163 h 167"/>
                <a:gd name="T22" fmla="*/ 230 w 270"/>
                <a:gd name="T23" fmla="*/ 164 h 167"/>
                <a:gd name="T24" fmla="*/ 219 w 270"/>
                <a:gd name="T25" fmla="*/ 167 h 167"/>
                <a:gd name="T26" fmla="*/ 219 w 270"/>
                <a:gd name="T27" fmla="*/ 167 h 167"/>
                <a:gd name="T28" fmla="*/ 0 w 270"/>
                <a:gd name="T29" fmla="*/ 156 h 167"/>
                <a:gd name="T30" fmla="*/ 0 w 270"/>
                <a:gd name="T31" fmla="*/ 156 h 167"/>
                <a:gd name="T32" fmla="*/ 0 w 270"/>
                <a:gd name="T33" fmla="*/ 0 h 167"/>
                <a:gd name="T34" fmla="*/ 0 w 270"/>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0" h="167">
                  <a:moveTo>
                    <a:pt x="0" y="0"/>
                  </a:moveTo>
                  <a:lnTo>
                    <a:pt x="0" y="0"/>
                  </a:lnTo>
                  <a:lnTo>
                    <a:pt x="270" y="0"/>
                  </a:lnTo>
                  <a:lnTo>
                    <a:pt x="270" y="0"/>
                  </a:lnTo>
                  <a:lnTo>
                    <a:pt x="253" y="140"/>
                  </a:lnTo>
                  <a:lnTo>
                    <a:pt x="253" y="140"/>
                  </a:lnTo>
                  <a:lnTo>
                    <a:pt x="252" y="145"/>
                  </a:lnTo>
                  <a:lnTo>
                    <a:pt x="249" y="151"/>
                  </a:lnTo>
                  <a:lnTo>
                    <a:pt x="245" y="155"/>
                  </a:lnTo>
                  <a:lnTo>
                    <a:pt x="241" y="159"/>
                  </a:lnTo>
                  <a:lnTo>
                    <a:pt x="235" y="163"/>
                  </a:lnTo>
                  <a:lnTo>
                    <a:pt x="230" y="164"/>
                  </a:lnTo>
                  <a:lnTo>
                    <a:pt x="219" y="167"/>
                  </a:lnTo>
                  <a:lnTo>
                    <a:pt x="219" y="167"/>
                  </a:lnTo>
                  <a:lnTo>
                    <a:pt x="0" y="156"/>
                  </a:lnTo>
                  <a:lnTo>
                    <a:pt x="0" y="15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5" name="Freeform 34"/>
            <p:cNvSpPr/>
            <p:nvPr/>
          </p:nvSpPr>
          <p:spPr bwMode="auto">
            <a:xfrm>
              <a:off x="3135313" y="5083175"/>
              <a:ext cx="422275" cy="265113"/>
            </a:xfrm>
            <a:custGeom>
              <a:avLst/>
              <a:gdLst>
                <a:gd name="T0" fmla="*/ 0 w 266"/>
                <a:gd name="T1" fmla="*/ 0 h 167"/>
                <a:gd name="T2" fmla="*/ 0 w 266"/>
                <a:gd name="T3" fmla="*/ 0 h 167"/>
                <a:gd name="T4" fmla="*/ 266 w 266"/>
                <a:gd name="T5" fmla="*/ 0 h 167"/>
                <a:gd name="T6" fmla="*/ 266 w 266"/>
                <a:gd name="T7" fmla="*/ 0 h 167"/>
                <a:gd name="T8" fmla="*/ 249 w 266"/>
                <a:gd name="T9" fmla="*/ 140 h 167"/>
                <a:gd name="T10" fmla="*/ 249 w 266"/>
                <a:gd name="T11" fmla="*/ 140 h 167"/>
                <a:gd name="T12" fmla="*/ 248 w 266"/>
                <a:gd name="T13" fmla="*/ 145 h 167"/>
                <a:gd name="T14" fmla="*/ 245 w 266"/>
                <a:gd name="T15" fmla="*/ 151 h 167"/>
                <a:gd name="T16" fmla="*/ 241 w 266"/>
                <a:gd name="T17" fmla="*/ 155 h 167"/>
                <a:gd name="T18" fmla="*/ 237 w 266"/>
                <a:gd name="T19" fmla="*/ 159 h 167"/>
                <a:gd name="T20" fmla="*/ 226 w 266"/>
                <a:gd name="T21" fmla="*/ 164 h 167"/>
                <a:gd name="T22" fmla="*/ 215 w 266"/>
                <a:gd name="T23" fmla="*/ 167 h 167"/>
                <a:gd name="T24" fmla="*/ 215 w 266"/>
                <a:gd name="T25" fmla="*/ 167 h 167"/>
                <a:gd name="T26" fmla="*/ 0 w 266"/>
                <a:gd name="T27" fmla="*/ 155 h 167"/>
                <a:gd name="T28" fmla="*/ 0 w 266"/>
                <a:gd name="T29" fmla="*/ 155 h 167"/>
                <a:gd name="T30" fmla="*/ 0 w 266"/>
                <a:gd name="T31" fmla="*/ 0 h 167"/>
                <a:gd name="T32" fmla="*/ 0 w 266"/>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 h="167">
                  <a:moveTo>
                    <a:pt x="0" y="0"/>
                  </a:moveTo>
                  <a:lnTo>
                    <a:pt x="0" y="0"/>
                  </a:lnTo>
                  <a:lnTo>
                    <a:pt x="266" y="0"/>
                  </a:lnTo>
                  <a:lnTo>
                    <a:pt x="266" y="0"/>
                  </a:lnTo>
                  <a:lnTo>
                    <a:pt x="249" y="140"/>
                  </a:lnTo>
                  <a:lnTo>
                    <a:pt x="249" y="140"/>
                  </a:lnTo>
                  <a:lnTo>
                    <a:pt x="248" y="145"/>
                  </a:lnTo>
                  <a:lnTo>
                    <a:pt x="245" y="151"/>
                  </a:lnTo>
                  <a:lnTo>
                    <a:pt x="241" y="155"/>
                  </a:lnTo>
                  <a:lnTo>
                    <a:pt x="237" y="159"/>
                  </a:lnTo>
                  <a:lnTo>
                    <a:pt x="226" y="164"/>
                  </a:lnTo>
                  <a:lnTo>
                    <a:pt x="215" y="167"/>
                  </a:lnTo>
                  <a:lnTo>
                    <a:pt x="215" y="167"/>
                  </a:lnTo>
                  <a:lnTo>
                    <a:pt x="0" y="155"/>
                  </a:lnTo>
                  <a:lnTo>
                    <a:pt x="0" y="155"/>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9" name="Freeform 35"/>
            <p:cNvSpPr/>
            <p:nvPr/>
          </p:nvSpPr>
          <p:spPr bwMode="auto">
            <a:xfrm>
              <a:off x="3138488" y="5083175"/>
              <a:ext cx="419100" cy="265113"/>
            </a:xfrm>
            <a:custGeom>
              <a:avLst/>
              <a:gdLst>
                <a:gd name="T0" fmla="*/ 2 w 264"/>
                <a:gd name="T1" fmla="*/ 0 h 167"/>
                <a:gd name="T2" fmla="*/ 2 w 264"/>
                <a:gd name="T3" fmla="*/ 0 h 167"/>
                <a:gd name="T4" fmla="*/ 264 w 264"/>
                <a:gd name="T5" fmla="*/ 0 h 167"/>
                <a:gd name="T6" fmla="*/ 264 w 264"/>
                <a:gd name="T7" fmla="*/ 0 h 167"/>
                <a:gd name="T8" fmla="*/ 247 w 264"/>
                <a:gd name="T9" fmla="*/ 140 h 167"/>
                <a:gd name="T10" fmla="*/ 247 w 264"/>
                <a:gd name="T11" fmla="*/ 140 h 167"/>
                <a:gd name="T12" fmla="*/ 246 w 264"/>
                <a:gd name="T13" fmla="*/ 145 h 167"/>
                <a:gd name="T14" fmla="*/ 243 w 264"/>
                <a:gd name="T15" fmla="*/ 151 h 167"/>
                <a:gd name="T16" fmla="*/ 239 w 264"/>
                <a:gd name="T17" fmla="*/ 155 h 167"/>
                <a:gd name="T18" fmla="*/ 235 w 264"/>
                <a:gd name="T19" fmla="*/ 159 h 167"/>
                <a:gd name="T20" fmla="*/ 224 w 264"/>
                <a:gd name="T21" fmla="*/ 164 h 167"/>
                <a:gd name="T22" fmla="*/ 213 w 264"/>
                <a:gd name="T23" fmla="*/ 167 h 167"/>
                <a:gd name="T24" fmla="*/ 213 w 264"/>
                <a:gd name="T25" fmla="*/ 167 h 167"/>
                <a:gd name="T26" fmla="*/ 0 w 264"/>
                <a:gd name="T27" fmla="*/ 153 h 167"/>
                <a:gd name="T28" fmla="*/ 0 w 264"/>
                <a:gd name="T29" fmla="*/ 153 h 167"/>
                <a:gd name="T30" fmla="*/ 2 w 264"/>
                <a:gd name="T31" fmla="*/ 0 h 167"/>
                <a:gd name="T32" fmla="*/ 2 w 264"/>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4" h="167">
                  <a:moveTo>
                    <a:pt x="2" y="0"/>
                  </a:moveTo>
                  <a:lnTo>
                    <a:pt x="2" y="0"/>
                  </a:lnTo>
                  <a:lnTo>
                    <a:pt x="264" y="0"/>
                  </a:lnTo>
                  <a:lnTo>
                    <a:pt x="264" y="0"/>
                  </a:lnTo>
                  <a:lnTo>
                    <a:pt x="247" y="140"/>
                  </a:lnTo>
                  <a:lnTo>
                    <a:pt x="247" y="140"/>
                  </a:lnTo>
                  <a:lnTo>
                    <a:pt x="246" y="145"/>
                  </a:lnTo>
                  <a:lnTo>
                    <a:pt x="243" y="151"/>
                  </a:lnTo>
                  <a:lnTo>
                    <a:pt x="239" y="155"/>
                  </a:lnTo>
                  <a:lnTo>
                    <a:pt x="235" y="159"/>
                  </a:lnTo>
                  <a:lnTo>
                    <a:pt x="224" y="164"/>
                  </a:lnTo>
                  <a:lnTo>
                    <a:pt x="213" y="167"/>
                  </a:lnTo>
                  <a:lnTo>
                    <a:pt x="213" y="167"/>
                  </a:lnTo>
                  <a:lnTo>
                    <a:pt x="0" y="153"/>
                  </a:lnTo>
                  <a:lnTo>
                    <a:pt x="0" y="153"/>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30" name="Freeform 36"/>
            <p:cNvSpPr/>
            <p:nvPr/>
          </p:nvSpPr>
          <p:spPr bwMode="auto">
            <a:xfrm>
              <a:off x="3144838" y="5083175"/>
              <a:ext cx="412750" cy="265113"/>
            </a:xfrm>
            <a:custGeom>
              <a:avLst/>
              <a:gdLst>
                <a:gd name="T0" fmla="*/ 2 w 260"/>
                <a:gd name="T1" fmla="*/ 0 h 167"/>
                <a:gd name="T2" fmla="*/ 2 w 260"/>
                <a:gd name="T3" fmla="*/ 0 h 167"/>
                <a:gd name="T4" fmla="*/ 260 w 260"/>
                <a:gd name="T5" fmla="*/ 0 h 167"/>
                <a:gd name="T6" fmla="*/ 260 w 260"/>
                <a:gd name="T7" fmla="*/ 0 h 167"/>
                <a:gd name="T8" fmla="*/ 243 w 260"/>
                <a:gd name="T9" fmla="*/ 140 h 167"/>
                <a:gd name="T10" fmla="*/ 243 w 260"/>
                <a:gd name="T11" fmla="*/ 140 h 167"/>
                <a:gd name="T12" fmla="*/ 242 w 260"/>
                <a:gd name="T13" fmla="*/ 145 h 167"/>
                <a:gd name="T14" fmla="*/ 239 w 260"/>
                <a:gd name="T15" fmla="*/ 151 h 167"/>
                <a:gd name="T16" fmla="*/ 235 w 260"/>
                <a:gd name="T17" fmla="*/ 155 h 167"/>
                <a:gd name="T18" fmla="*/ 231 w 260"/>
                <a:gd name="T19" fmla="*/ 159 h 167"/>
                <a:gd name="T20" fmla="*/ 220 w 260"/>
                <a:gd name="T21" fmla="*/ 164 h 167"/>
                <a:gd name="T22" fmla="*/ 209 w 260"/>
                <a:gd name="T23" fmla="*/ 167 h 167"/>
                <a:gd name="T24" fmla="*/ 209 w 260"/>
                <a:gd name="T25" fmla="*/ 167 h 167"/>
                <a:gd name="T26" fmla="*/ 0 w 260"/>
                <a:gd name="T27" fmla="*/ 152 h 167"/>
                <a:gd name="T28" fmla="*/ 0 w 260"/>
                <a:gd name="T29" fmla="*/ 152 h 167"/>
                <a:gd name="T30" fmla="*/ 2 w 260"/>
                <a:gd name="T31" fmla="*/ 0 h 167"/>
                <a:gd name="T32" fmla="*/ 2 w 260"/>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0" h="167">
                  <a:moveTo>
                    <a:pt x="2" y="0"/>
                  </a:moveTo>
                  <a:lnTo>
                    <a:pt x="2" y="0"/>
                  </a:lnTo>
                  <a:lnTo>
                    <a:pt x="260" y="0"/>
                  </a:lnTo>
                  <a:lnTo>
                    <a:pt x="260" y="0"/>
                  </a:lnTo>
                  <a:lnTo>
                    <a:pt x="243" y="140"/>
                  </a:lnTo>
                  <a:lnTo>
                    <a:pt x="243" y="140"/>
                  </a:lnTo>
                  <a:lnTo>
                    <a:pt x="242" y="145"/>
                  </a:lnTo>
                  <a:lnTo>
                    <a:pt x="239" y="151"/>
                  </a:lnTo>
                  <a:lnTo>
                    <a:pt x="235" y="155"/>
                  </a:lnTo>
                  <a:lnTo>
                    <a:pt x="231" y="159"/>
                  </a:lnTo>
                  <a:lnTo>
                    <a:pt x="220" y="164"/>
                  </a:lnTo>
                  <a:lnTo>
                    <a:pt x="209" y="167"/>
                  </a:lnTo>
                  <a:lnTo>
                    <a:pt x="209" y="167"/>
                  </a:lnTo>
                  <a:lnTo>
                    <a:pt x="0" y="152"/>
                  </a:lnTo>
                  <a:lnTo>
                    <a:pt x="0" y="15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39" name="Freeform 37"/>
            <p:cNvSpPr/>
            <p:nvPr/>
          </p:nvSpPr>
          <p:spPr bwMode="auto">
            <a:xfrm>
              <a:off x="3152776" y="5083175"/>
              <a:ext cx="404813" cy="265113"/>
            </a:xfrm>
            <a:custGeom>
              <a:avLst/>
              <a:gdLst>
                <a:gd name="T0" fmla="*/ 1 w 255"/>
                <a:gd name="T1" fmla="*/ 0 h 167"/>
                <a:gd name="T2" fmla="*/ 1 w 255"/>
                <a:gd name="T3" fmla="*/ 0 h 167"/>
                <a:gd name="T4" fmla="*/ 255 w 255"/>
                <a:gd name="T5" fmla="*/ 0 h 167"/>
                <a:gd name="T6" fmla="*/ 255 w 255"/>
                <a:gd name="T7" fmla="*/ 0 h 167"/>
                <a:gd name="T8" fmla="*/ 238 w 255"/>
                <a:gd name="T9" fmla="*/ 140 h 167"/>
                <a:gd name="T10" fmla="*/ 238 w 255"/>
                <a:gd name="T11" fmla="*/ 140 h 167"/>
                <a:gd name="T12" fmla="*/ 237 w 255"/>
                <a:gd name="T13" fmla="*/ 145 h 167"/>
                <a:gd name="T14" fmla="*/ 234 w 255"/>
                <a:gd name="T15" fmla="*/ 151 h 167"/>
                <a:gd name="T16" fmla="*/ 230 w 255"/>
                <a:gd name="T17" fmla="*/ 155 h 167"/>
                <a:gd name="T18" fmla="*/ 226 w 255"/>
                <a:gd name="T19" fmla="*/ 159 h 167"/>
                <a:gd name="T20" fmla="*/ 215 w 255"/>
                <a:gd name="T21" fmla="*/ 164 h 167"/>
                <a:gd name="T22" fmla="*/ 205 w 255"/>
                <a:gd name="T23" fmla="*/ 167 h 167"/>
                <a:gd name="T24" fmla="*/ 205 w 255"/>
                <a:gd name="T25" fmla="*/ 167 h 167"/>
                <a:gd name="T26" fmla="*/ 0 w 255"/>
                <a:gd name="T27" fmla="*/ 151 h 167"/>
                <a:gd name="T28" fmla="*/ 0 w 255"/>
                <a:gd name="T29" fmla="*/ 151 h 167"/>
                <a:gd name="T30" fmla="*/ 1 w 255"/>
                <a:gd name="T31" fmla="*/ 0 h 167"/>
                <a:gd name="T32" fmla="*/ 1 w 255"/>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5" h="167">
                  <a:moveTo>
                    <a:pt x="1" y="0"/>
                  </a:moveTo>
                  <a:lnTo>
                    <a:pt x="1" y="0"/>
                  </a:lnTo>
                  <a:lnTo>
                    <a:pt x="255" y="0"/>
                  </a:lnTo>
                  <a:lnTo>
                    <a:pt x="255" y="0"/>
                  </a:lnTo>
                  <a:lnTo>
                    <a:pt x="238" y="140"/>
                  </a:lnTo>
                  <a:lnTo>
                    <a:pt x="238" y="140"/>
                  </a:lnTo>
                  <a:lnTo>
                    <a:pt x="237" y="145"/>
                  </a:lnTo>
                  <a:lnTo>
                    <a:pt x="234" y="151"/>
                  </a:lnTo>
                  <a:lnTo>
                    <a:pt x="230" y="155"/>
                  </a:lnTo>
                  <a:lnTo>
                    <a:pt x="226" y="159"/>
                  </a:lnTo>
                  <a:lnTo>
                    <a:pt x="215" y="164"/>
                  </a:lnTo>
                  <a:lnTo>
                    <a:pt x="205" y="167"/>
                  </a:lnTo>
                  <a:lnTo>
                    <a:pt x="205" y="167"/>
                  </a:lnTo>
                  <a:lnTo>
                    <a:pt x="0" y="151"/>
                  </a:lnTo>
                  <a:lnTo>
                    <a:pt x="0" y="151"/>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0" name="Freeform 38"/>
            <p:cNvSpPr/>
            <p:nvPr/>
          </p:nvSpPr>
          <p:spPr bwMode="auto">
            <a:xfrm>
              <a:off x="3159126" y="5083175"/>
              <a:ext cx="398463" cy="265113"/>
            </a:xfrm>
            <a:custGeom>
              <a:avLst/>
              <a:gdLst>
                <a:gd name="T0" fmla="*/ 1 w 251"/>
                <a:gd name="T1" fmla="*/ 0 h 167"/>
                <a:gd name="T2" fmla="*/ 1 w 251"/>
                <a:gd name="T3" fmla="*/ 0 h 167"/>
                <a:gd name="T4" fmla="*/ 251 w 251"/>
                <a:gd name="T5" fmla="*/ 0 h 167"/>
                <a:gd name="T6" fmla="*/ 251 w 251"/>
                <a:gd name="T7" fmla="*/ 0 h 167"/>
                <a:gd name="T8" fmla="*/ 234 w 251"/>
                <a:gd name="T9" fmla="*/ 140 h 167"/>
                <a:gd name="T10" fmla="*/ 234 w 251"/>
                <a:gd name="T11" fmla="*/ 140 h 167"/>
                <a:gd name="T12" fmla="*/ 233 w 251"/>
                <a:gd name="T13" fmla="*/ 145 h 167"/>
                <a:gd name="T14" fmla="*/ 230 w 251"/>
                <a:gd name="T15" fmla="*/ 151 h 167"/>
                <a:gd name="T16" fmla="*/ 226 w 251"/>
                <a:gd name="T17" fmla="*/ 155 h 167"/>
                <a:gd name="T18" fmla="*/ 222 w 251"/>
                <a:gd name="T19" fmla="*/ 159 h 167"/>
                <a:gd name="T20" fmla="*/ 212 w 251"/>
                <a:gd name="T21" fmla="*/ 164 h 167"/>
                <a:gd name="T22" fmla="*/ 201 w 251"/>
                <a:gd name="T23" fmla="*/ 167 h 167"/>
                <a:gd name="T24" fmla="*/ 201 w 251"/>
                <a:gd name="T25" fmla="*/ 167 h 167"/>
                <a:gd name="T26" fmla="*/ 0 w 251"/>
                <a:gd name="T27" fmla="*/ 149 h 167"/>
                <a:gd name="T28" fmla="*/ 0 w 251"/>
                <a:gd name="T29" fmla="*/ 149 h 167"/>
                <a:gd name="T30" fmla="*/ 1 w 251"/>
                <a:gd name="T31" fmla="*/ 0 h 167"/>
                <a:gd name="T32" fmla="*/ 1 w 251"/>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1" h="167">
                  <a:moveTo>
                    <a:pt x="1" y="0"/>
                  </a:moveTo>
                  <a:lnTo>
                    <a:pt x="1" y="0"/>
                  </a:lnTo>
                  <a:lnTo>
                    <a:pt x="251" y="0"/>
                  </a:lnTo>
                  <a:lnTo>
                    <a:pt x="251" y="0"/>
                  </a:lnTo>
                  <a:lnTo>
                    <a:pt x="234" y="140"/>
                  </a:lnTo>
                  <a:lnTo>
                    <a:pt x="234" y="140"/>
                  </a:lnTo>
                  <a:lnTo>
                    <a:pt x="233" y="145"/>
                  </a:lnTo>
                  <a:lnTo>
                    <a:pt x="230" y="151"/>
                  </a:lnTo>
                  <a:lnTo>
                    <a:pt x="226" y="155"/>
                  </a:lnTo>
                  <a:lnTo>
                    <a:pt x="222" y="159"/>
                  </a:lnTo>
                  <a:lnTo>
                    <a:pt x="212" y="164"/>
                  </a:lnTo>
                  <a:lnTo>
                    <a:pt x="201" y="167"/>
                  </a:lnTo>
                  <a:lnTo>
                    <a:pt x="201" y="167"/>
                  </a:lnTo>
                  <a:lnTo>
                    <a:pt x="0" y="149"/>
                  </a:lnTo>
                  <a:lnTo>
                    <a:pt x="0" y="149"/>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2" name="Freeform 39"/>
            <p:cNvSpPr/>
            <p:nvPr/>
          </p:nvSpPr>
          <p:spPr bwMode="auto">
            <a:xfrm>
              <a:off x="3162301" y="5083175"/>
              <a:ext cx="395288" cy="263525"/>
            </a:xfrm>
            <a:custGeom>
              <a:avLst/>
              <a:gdLst>
                <a:gd name="T0" fmla="*/ 2 w 249"/>
                <a:gd name="T1" fmla="*/ 0 h 166"/>
                <a:gd name="T2" fmla="*/ 2 w 249"/>
                <a:gd name="T3" fmla="*/ 0 h 166"/>
                <a:gd name="T4" fmla="*/ 249 w 249"/>
                <a:gd name="T5" fmla="*/ 0 h 166"/>
                <a:gd name="T6" fmla="*/ 249 w 249"/>
                <a:gd name="T7" fmla="*/ 0 h 166"/>
                <a:gd name="T8" fmla="*/ 232 w 249"/>
                <a:gd name="T9" fmla="*/ 140 h 166"/>
                <a:gd name="T10" fmla="*/ 232 w 249"/>
                <a:gd name="T11" fmla="*/ 140 h 166"/>
                <a:gd name="T12" fmla="*/ 231 w 249"/>
                <a:gd name="T13" fmla="*/ 145 h 166"/>
                <a:gd name="T14" fmla="*/ 228 w 249"/>
                <a:gd name="T15" fmla="*/ 151 h 166"/>
                <a:gd name="T16" fmla="*/ 225 w 249"/>
                <a:gd name="T17" fmla="*/ 155 h 166"/>
                <a:gd name="T18" fmla="*/ 220 w 249"/>
                <a:gd name="T19" fmla="*/ 159 h 166"/>
                <a:gd name="T20" fmla="*/ 210 w 249"/>
                <a:gd name="T21" fmla="*/ 164 h 166"/>
                <a:gd name="T22" fmla="*/ 199 w 249"/>
                <a:gd name="T23" fmla="*/ 166 h 166"/>
                <a:gd name="T24" fmla="*/ 199 w 249"/>
                <a:gd name="T25" fmla="*/ 166 h 166"/>
                <a:gd name="T26" fmla="*/ 0 w 249"/>
                <a:gd name="T27" fmla="*/ 148 h 166"/>
                <a:gd name="T28" fmla="*/ 0 w 249"/>
                <a:gd name="T29" fmla="*/ 148 h 166"/>
                <a:gd name="T30" fmla="*/ 2 w 249"/>
                <a:gd name="T31" fmla="*/ 0 h 166"/>
                <a:gd name="T32" fmla="*/ 2 w 249"/>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9" h="166">
                  <a:moveTo>
                    <a:pt x="2" y="0"/>
                  </a:moveTo>
                  <a:lnTo>
                    <a:pt x="2" y="0"/>
                  </a:lnTo>
                  <a:lnTo>
                    <a:pt x="249" y="0"/>
                  </a:lnTo>
                  <a:lnTo>
                    <a:pt x="249" y="0"/>
                  </a:lnTo>
                  <a:lnTo>
                    <a:pt x="232" y="140"/>
                  </a:lnTo>
                  <a:lnTo>
                    <a:pt x="232" y="140"/>
                  </a:lnTo>
                  <a:lnTo>
                    <a:pt x="231" y="145"/>
                  </a:lnTo>
                  <a:lnTo>
                    <a:pt x="228" y="151"/>
                  </a:lnTo>
                  <a:lnTo>
                    <a:pt x="225" y="155"/>
                  </a:lnTo>
                  <a:lnTo>
                    <a:pt x="220" y="159"/>
                  </a:lnTo>
                  <a:lnTo>
                    <a:pt x="210" y="164"/>
                  </a:lnTo>
                  <a:lnTo>
                    <a:pt x="199" y="166"/>
                  </a:lnTo>
                  <a:lnTo>
                    <a:pt x="199" y="166"/>
                  </a:lnTo>
                  <a:lnTo>
                    <a:pt x="0" y="148"/>
                  </a:lnTo>
                  <a:lnTo>
                    <a:pt x="0" y="148"/>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3" name="Freeform 40"/>
            <p:cNvSpPr/>
            <p:nvPr/>
          </p:nvSpPr>
          <p:spPr bwMode="auto">
            <a:xfrm>
              <a:off x="3168651" y="5083175"/>
              <a:ext cx="388938" cy="263525"/>
            </a:xfrm>
            <a:custGeom>
              <a:avLst/>
              <a:gdLst>
                <a:gd name="T0" fmla="*/ 2 w 245"/>
                <a:gd name="T1" fmla="*/ 0 h 166"/>
                <a:gd name="T2" fmla="*/ 2 w 245"/>
                <a:gd name="T3" fmla="*/ 0 h 166"/>
                <a:gd name="T4" fmla="*/ 245 w 245"/>
                <a:gd name="T5" fmla="*/ 0 h 166"/>
                <a:gd name="T6" fmla="*/ 245 w 245"/>
                <a:gd name="T7" fmla="*/ 0 h 166"/>
                <a:gd name="T8" fmla="*/ 228 w 245"/>
                <a:gd name="T9" fmla="*/ 140 h 166"/>
                <a:gd name="T10" fmla="*/ 228 w 245"/>
                <a:gd name="T11" fmla="*/ 140 h 166"/>
                <a:gd name="T12" fmla="*/ 227 w 245"/>
                <a:gd name="T13" fmla="*/ 145 h 166"/>
                <a:gd name="T14" fmla="*/ 224 w 245"/>
                <a:gd name="T15" fmla="*/ 151 h 166"/>
                <a:gd name="T16" fmla="*/ 221 w 245"/>
                <a:gd name="T17" fmla="*/ 155 h 166"/>
                <a:gd name="T18" fmla="*/ 216 w 245"/>
                <a:gd name="T19" fmla="*/ 159 h 166"/>
                <a:gd name="T20" fmla="*/ 206 w 245"/>
                <a:gd name="T21" fmla="*/ 163 h 166"/>
                <a:gd name="T22" fmla="*/ 195 w 245"/>
                <a:gd name="T23" fmla="*/ 166 h 166"/>
                <a:gd name="T24" fmla="*/ 195 w 245"/>
                <a:gd name="T25" fmla="*/ 166 h 166"/>
                <a:gd name="T26" fmla="*/ 0 w 245"/>
                <a:gd name="T27" fmla="*/ 148 h 166"/>
                <a:gd name="T28" fmla="*/ 0 w 245"/>
                <a:gd name="T29" fmla="*/ 148 h 166"/>
                <a:gd name="T30" fmla="*/ 2 w 245"/>
                <a:gd name="T31" fmla="*/ 0 h 166"/>
                <a:gd name="T32" fmla="*/ 2 w 245"/>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5" h="166">
                  <a:moveTo>
                    <a:pt x="2" y="0"/>
                  </a:moveTo>
                  <a:lnTo>
                    <a:pt x="2" y="0"/>
                  </a:lnTo>
                  <a:lnTo>
                    <a:pt x="245" y="0"/>
                  </a:lnTo>
                  <a:lnTo>
                    <a:pt x="245" y="0"/>
                  </a:lnTo>
                  <a:lnTo>
                    <a:pt x="228" y="140"/>
                  </a:lnTo>
                  <a:lnTo>
                    <a:pt x="228" y="140"/>
                  </a:lnTo>
                  <a:lnTo>
                    <a:pt x="227" y="145"/>
                  </a:lnTo>
                  <a:lnTo>
                    <a:pt x="224" y="151"/>
                  </a:lnTo>
                  <a:lnTo>
                    <a:pt x="221" y="155"/>
                  </a:lnTo>
                  <a:lnTo>
                    <a:pt x="216" y="159"/>
                  </a:lnTo>
                  <a:lnTo>
                    <a:pt x="206" y="163"/>
                  </a:lnTo>
                  <a:lnTo>
                    <a:pt x="195" y="166"/>
                  </a:lnTo>
                  <a:lnTo>
                    <a:pt x="195" y="166"/>
                  </a:lnTo>
                  <a:lnTo>
                    <a:pt x="0" y="148"/>
                  </a:lnTo>
                  <a:lnTo>
                    <a:pt x="0" y="148"/>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4" name="Freeform 41"/>
            <p:cNvSpPr/>
            <p:nvPr/>
          </p:nvSpPr>
          <p:spPr bwMode="auto">
            <a:xfrm>
              <a:off x="3175001" y="5083175"/>
              <a:ext cx="382588" cy="263525"/>
            </a:xfrm>
            <a:custGeom>
              <a:avLst/>
              <a:gdLst>
                <a:gd name="T0" fmla="*/ 2 w 241"/>
                <a:gd name="T1" fmla="*/ 0 h 166"/>
                <a:gd name="T2" fmla="*/ 2 w 241"/>
                <a:gd name="T3" fmla="*/ 0 h 166"/>
                <a:gd name="T4" fmla="*/ 241 w 241"/>
                <a:gd name="T5" fmla="*/ 0 h 166"/>
                <a:gd name="T6" fmla="*/ 241 w 241"/>
                <a:gd name="T7" fmla="*/ 0 h 166"/>
                <a:gd name="T8" fmla="*/ 224 w 241"/>
                <a:gd name="T9" fmla="*/ 140 h 166"/>
                <a:gd name="T10" fmla="*/ 224 w 241"/>
                <a:gd name="T11" fmla="*/ 140 h 166"/>
                <a:gd name="T12" fmla="*/ 223 w 241"/>
                <a:gd name="T13" fmla="*/ 145 h 166"/>
                <a:gd name="T14" fmla="*/ 220 w 241"/>
                <a:gd name="T15" fmla="*/ 151 h 166"/>
                <a:gd name="T16" fmla="*/ 217 w 241"/>
                <a:gd name="T17" fmla="*/ 155 h 166"/>
                <a:gd name="T18" fmla="*/ 212 w 241"/>
                <a:gd name="T19" fmla="*/ 157 h 166"/>
                <a:gd name="T20" fmla="*/ 202 w 241"/>
                <a:gd name="T21" fmla="*/ 163 h 166"/>
                <a:gd name="T22" fmla="*/ 193 w 241"/>
                <a:gd name="T23" fmla="*/ 166 h 166"/>
                <a:gd name="T24" fmla="*/ 193 w 241"/>
                <a:gd name="T25" fmla="*/ 166 h 166"/>
                <a:gd name="T26" fmla="*/ 0 w 241"/>
                <a:gd name="T27" fmla="*/ 147 h 166"/>
                <a:gd name="T28" fmla="*/ 0 w 241"/>
                <a:gd name="T29" fmla="*/ 147 h 166"/>
                <a:gd name="T30" fmla="*/ 2 w 241"/>
                <a:gd name="T31" fmla="*/ 0 h 166"/>
                <a:gd name="T32" fmla="*/ 2 w 241"/>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166">
                  <a:moveTo>
                    <a:pt x="2" y="0"/>
                  </a:moveTo>
                  <a:lnTo>
                    <a:pt x="2" y="0"/>
                  </a:lnTo>
                  <a:lnTo>
                    <a:pt x="241" y="0"/>
                  </a:lnTo>
                  <a:lnTo>
                    <a:pt x="241" y="0"/>
                  </a:lnTo>
                  <a:lnTo>
                    <a:pt x="224" y="140"/>
                  </a:lnTo>
                  <a:lnTo>
                    <a:pt x="224" y="140"/>
                  </a:lnTo>
                  <a:lnTo>
                    <a:pt x="223" y="145"/>
                  </a:lnTo>
                  <a:lnTo>
                    <a:pt x="220" y="151"/>
                  </a:lnTo>
                  <a:lnTo>
                    <a:pt x="217" y="155"/>
                  </a:lnTo>
                  <a:lnTo>
                    <a:pt x="212" y="157"/>
                  </a:lnTo>
                  <a:lnTo>
                    <a:pt x="202" y="163"/>
                  </a:lnTo>
                  <a:lnTo>
                    <a:pt x="193" y="166"/>
                  </a:lnTo>
                  <a:lnTo>
                    <a:pt x="193" y="166"/>
                  </a:lnTo>
                  <a:lnTo>
                    <a:pt x="0" y="147"/>
                  </a:lnTo>
                  <a:lnTo>
                    <a:pt x="0" y="147"/>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5" name="Freeform 42"/>
            <p:cNvSpPr/>
            <p:nvPr/>
          </p:nvSpPr>
          <p:spPr bwMode="auto">
            <a:xfrm>
              <a:off x="3182938" y="5083175"/>
              <a:ext cx="374650" cy="263525"/>
            </a:xfrm>
            <a:custGeom>
              <a:avLst/>
              <a:gdLst>
                <a:gd name="T0" fmla="*/ 1 w 236"/>
                <a:gd name="T1" fmla="*/ 0 h 166"/>
                <a:gd name="T2" fmla="*/ 1 w 236"/>
                <a:gd name="T3" fmla="*/ 0 h 166"/>
                <a:gd name="T4" fmla="*/ 236 w 236"/>
                <a:gd name="T5" fmla="*/ 0 h 166"/>
                <a:gd name="T6" fmla="*/ 236 w 236"/>
                <a:gd name="T7" fmla="*/ 0 h 166"/>
                <a:gd name="T8" fmla="*/ 219 w 236"/>
                <a:gd name="T9" fmla="*/ 140 h 166"/>
                <a:gd name="T10" fmla="*/ 219 w 236"/>
                <a:gd name="T11" fmla="*/ 140 h 166"/>
                <a:gd name="T12" fmla="*/ 218 w 236"/>
                <a:gd name="T13" fmla="*/ 145 h 166"/>
                <a:gd name="T14" fmla="*/ 215 w 236"/>
                <a:gd name="T15" fmla="*/ 151 h 166"/>
                <a:gd name="T16" fmla="*/ 212 w 236"/>
                <a:gd name="T17" fmla="*/ 155 h 166"/>
                <a:gd name="T18" fmla="*/ 208 w 236"/>
                <a:gd name="T19" fmla="*/ 157 h 166"/>
                <a:gd name="T20" fmla="*/ 197 w 236"/>
                <a:gd name="T21" fmla="*/ 163 h 166"/>
                <a:gd name="T22" fmla="*/ 188 w 236"/>
                <a:gd name="T23" fmla="*/ 166 h 166"/>
                <a:gd name="T24" fmla="*/ 188 w 236"/>
                <a:gd name="T25" fmla="*/ 166 h 166"/>
                <a:gd name="T26" fmla="*/ 0 w 236"/>
                <a:gd name="T27" fmla="*/ 145 h 166"/>
                <a:gd name="T28" fmla="*/ 0 w 236"/>
                <a:gd name="T29" fmla="*/ 145 h 166"/>
                <a:gd name="T30" fmla="*/ 1 w 236"/>
                <a:gd name="T31" fmla="*/ 0 h 166"/>
                <a:gd name="T32" fmla="*/ 1 w 23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6" h="166">
                  <a:moveTo>
                    <a:pt x="1" y="0"/>
                  </a:moveTo>
                  <a:lnTo>
                    <a:pt x="1" y="0"/>
                  </a:lnTo>
                  <a:lnTo>
                    <a:pt x="236" y="0"/>
                  </a:lnTo>
                  <a:lnTo>
                    <a:pt x="236" y="0"/>
                  </a:lnTo>
                  <a:lnTo>
                    <a:pt x="219" y="140"/>
                  </a:lnTo>
                  <a:lnTo>
                    <a:pt x="219" y="140"/>
                  </a:lnTo>
                  <a:lnTo>
                    <a:pt x="218" y="145"/>
                  </a:lnTo>
                  <a:lnTo>
                    <a:pt x="215" y="151"/>
                  </a:lnTo>
                  <a:lnTo>
                    <a:pt x="212" y="155"/>
                  </a:lnTo>
                  <a:lnTo>
                    <a:pt x="208" y="157"/>
                  </a:lnTo>
                  <a:lnTo>
                    <a:pt x="197" y="163"/>
                  </a:lnTo>
                  <a:lnTo>
                    <a:pt x="188" y="166"/>
                  </a:lnTo>
                  <a:lnTo>
                    <a:pt x="188" y="166"/>
                  </a:lnTo>
                  <a:lnTo>
                    <a:pt x="0" y="145"/>
                  </a:lnTo>
                  <a:lnTo>
                    <a:pt x="0" y="145"/>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6" name="Freeform 43"/>
            <p:cNvSpPr/>
            <p:nvPr/>
          </p:nvSpPr>
          <p:spPr bwMode="auto">
            <a:xfrm>
              <a:off x="3189288" y="5083175"/>
              <a:ext cx="368300" cy="263525"/>
            </a:xfrm>
            <a:custGeom>
              <a:avLst/>
              <a:gdLst>
                <a:gd name="T0" fmla="*/ 1 w 232"/>
                <a:gd name="T1" fmla="*/ 0 h 166"/>
                <a:gd name="T2" fmla="*/ 1 w 232"/>
                <a:gd name="T3" fmla="*/ 0 h 166"/>
                <a:gd name="T4" fmla="*/ 232 w 232"/>
                <a:gd name="T5" fmla="*/ 0 h 166"/>
                <a:gd name="T6" fmla="*/ 232 w 232"/>
                <a:gd name="T7" fmla="*/ 0 h 166"/>
                <a:gd name="T8" fmla="*/ 215 w 232"/>
                <a:gd name="T9" fmla="*/ 140 h 166"/>
                <a:gd name="T10" fmla="*/ 215 w 232"/>
                <a:gd name="T11" fmla="*/ 140 h 166"/>
                <a:gd name="T12" fmla="*/ 214 w 232"/>
                <a:gd name="T13" fmla="*/ 145 h 166"/>
                <a:gd name="T14" fmla="*/ 211 w 232"/>
                <a:gd name="T15" fmla="*/ 151 h 166"/>
                <a:gd name="T16" fmla="*/ 208 w 232"/>
                <a:gd name="T17" fmla="*/ 155 h 166"/>
                <a:gd name="T18" fmla="*/ 204 w 232"/>
                <a:gd name="T19" fmla="*/ 157 h 166"/>
                <a:gd name="T20" fmla="*/ 195 w 232"/>
                <a:gd name="T21" fmla="*/ 163 h 166"/>
                <a:gd name="T22" fmla="*/ 184 w 232"/>
                <a:gd name="T23" fmla="*/ 166 h 166"/>
                <a:gd name="T24" fmla="*/ 184 w 232"/>
                <a:gd name="T25" fmla="*/ 166 h 166"/>
                <a:gd name="T26" fmla="*/ 0 w 232"/>
                <a:gd name="T27" fmla="*/ 144 h 166"/>
                <a:gd name="T28" fmla="*/ 0 w 232"/>
                <a:gd name="T29" fmla="*/ 144 h 166"/>
                <a:gd name="T30" fmla="*/ 1 w 232"/>
                <a:gd name="T31" fmla="*/ 0 h 166"/>
                <a:gd name="T32" fmla="*/ 1 w 23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166">
                  <a:moveTo>
                    <a:pt x="1" y="0"/>
                  </a:moveTo>
                  <a:lnTo>
                    <a:pt x="1" y="0"/>
                  </a:lnTo>
                  <a:lnTo>
                    <a:pt x="232" y="0"/>
                  </a:lnTo>
                  <a:lnTo>
                    <a:pt x="232" y="0"/>
                  </a:lnTo>
                  <a:lnTo>
                    <a:pt x="215" y="140"/>
                  </a:lnTo>
                  <a:lnTo>
                    <a:pt x="215" y="140"/>
                  </a:lnTo>
                  <a:lnTo>
                    <a:pt x="214" y="145"/>
                  </a:lnTo>
                  <a:lnTo>
                    <a:pt x="211" y="151"/>
                  </a:lnTo>
                  <a:lnTo>
                    <a:pt x="208" y="155"/>
                  </a:lnTo>
                  <a:lnTo>
                    <a:pt x="204" y="157"/>
                  </a:lnTo>
                  <a:lnTo>
                    <a:pt x="195" y="163"/>
                  </a:lnTo>
                  <a:lnTo>
                    <a:pt x="184" y="166"/>
                  </a:lnTo>
                  <a:lnTo>
                    <a:pt x="184" y="166"/>
                  </a:lnTo>
                  <a:lnTo>
                    <a:pt x="0" y="144"/>
                  </a:lnTo>
                  <a:lnTo>
                    <a:pt x="0" y="144"/>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7" name="Freeform 44"/>
            <p:cNvSpPr/>
            <p:nvPr/>
          </p:nvSpPr>
          <p:spPr bwMode="auto">
            <a:xfrm>
              <a:off x="3192463" y="5083175"/>
              <a:ext cx="365125" cy="263525"/>
            </a:xfrm>
            <a:custGeom>
              <a:avLst/>
              <a:gdLst>
                <a:gd name="T0" fmla="*/ 3 w 230"/>
                <a:gd name="T1" fmla="*/ 0 h 166"/>
                <a:gd name="T2" fmla="*/ 3 w 230"/>
                <a:gd name="T3" fmla="*/ 0 h 166"/>
                <a:gd name="T4" fmla="*/ 230 w 230"/>
                <a:gd name="T5" fmla="*/ 0 h 166"/>
                <a:gd name="T6" fmla="*/ 230 w 230"/>
                <a:gd name="T7" fmla="*/ 0 h 166"/>
                <a:gd name="T8" fmla="*/ 213 w 230"/>
                <a:gd name="T9" fmla="*/ 140 h 166"/>
                <a:gd name="T10" fmla="*/ 213 w 230"/>
                <a:gd name="T11" fmla="*/ 140 h 166"/>
                <a:gd name="T12" fmla="*/ 212 w 230"/>
                <a:gd name="T13" fmla="*/ 145 h 166"/>
                <a:gd name="T14" fmla="*/ 209 w 230"/>
                <a:gd name="T15" fmla="*/ 149 h 166"/>
                <a:gd name="T16" fmla="*/ 206 w 230"/>
                <a:gd name="T17" fmla="*/ 153 h 166"/>
                <a:gd name="T18" fmla="*/ 202 w 230"/>
                <a:gd name="T19" fmla="*/ 157 h 166"/>
                <a:gd name="T20" fmla="*/ 193 w 230"/>
                <a:gd name="T21" fmla="*/ 163 h 166"/>
                <a:gd name="T22" fmla="*/ 183 w 230"/>
                <a:gd name="T23" fmla="*/ 166 h 166"/>
                <a:gd name="T24" fmla="*/ 183 w 230"/>
                <a:gd name="T25" fmla="*/ 166 h 166"/>
                <a:gd name="T26" fmla="*/ 0 w 230"/>
                <a:gd name="T27" fmla="*/ 143 h 166"/>
                <a:gd name="T28" fmla="*/ 0 w 230"/>
                <a:gd name="T29" fmla="*/ 143 h 166"/>
                <a:gd name="T30" fmla="*/ 3 w 230"/>
                <a:gd name="T31" fmla="*/ 0 h 166"/>
                <a:gd name="T32" fmla="*/ 3 w 230"/>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0" h="166">
                  <a:moveTo>
                    <a:pt x="3" y="0"/>
                  </a:moveTo>
                  <a:lnTo>
                    <a:pt x="3" y="0"/>
                  </a:lnTo>
                  <a:lnTo>
                    <a:pt x="230" y="0"/>
                  </a:lnTo>
                  <a:lnTo>
                    <a:pt x="230" y="0"/>
                  </a:lnTo>
                  <a:lnTo>
                    <a:pt x="213" y="140"/>
                  </a:lnTo>
                  <a:lnTo>
                    <a:pt x="213" y="140"/>
                  </a:lnTo>
                  <a:lnTo>
                    <a:pt x="212" y="145"/>
                  </a:lnTo>
                  <a:lnTo>
                    <a:pt x="209" y="149"/>
                  </a:lnTo>
                  <a:lnTo>
                    <a:pt x="206" y="153"/>
                  </a:lnTo>
                  <a:lnTo>
                    <a:pt x="202" y="157"/>
                  </a:lnTo>
                  <a:lnTo>
                    <a:pt x="193" y="163"/>
                  </a:lnTo>
                  <a:lnTo>
                    <a:pt x="183" y="166"/>
                  </a:lnTo>
                  <a:lnTo>
                    <a:pt x="183" y="166"/>
                  </a:lnTo>
                  <a:lnTo>
                    <a:pt x="0" y="143"/>
                  </a:lnTo>
                  <a:lnTo>
                    <a:pt x="0" y="143"/>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8" name="Freeform 45"/>
            <p:cNvSpPr/>
            <p:nvPr/>
          </p:nvSpPr>
          <p:spPr bwMode="auto">
            <a:xfrm>
              <a:off x="3198813" y="5083175"/>
              <a:ext cx="358775" cy="263525"/>
            </a:xfrm>
            <a:custGeom>
              <a:avLst/>
              <a:gdLst>
                <a:gd name="T0" fmla="*/ 3 w 226"/>
                <a:gd name="T1" fmla="*/ 0 h 166"/>
                <a:gd name="T2" fmla="*/ 3 w 226"/>
                <a:gd name="T3" fmla="*/ 0 h 166"/>
                <a:gd name="T4" fmla="*/ 226 w 226"/>
                <a:gd name="T5" fmla="*/ 0 h 166"/>
                <a:gd name="T6" fmla="*/ 226 w 226"/>
                <a:gd name="T7" fmla="*/ 0 h 166"/>
                <a:gd name="T8" fmla="*/ 209 w 226"/>
                <a:gd name="T9" fmla="*/ 140 h 166"/>
                <a:gd name="T10" fmla="*/ 209 w 226"/>
                <a:gd name="T11" fmla="*/ 140 h 166"/>
                <a:gd name="T12" fmla="*/ 208 w 226"/>
                <a:gd name="T13" fmla="*/ 145 h 166"/>
                <a:gd name="T14" fmla="*/ 205 w 226"/>
                <a:gd name="T15" fmla="*/ 149 h 166"/>
                <a:gd name="T16" fmla="*/ 202 w 226"/>
                <a:gd name="T17" fmla="*/ 153 h 166"/>
                <a:gd name="T18" fmla="*/ 198 w 226"/>
                <a:gd name="T19" fmla="*/ 157 h 166"/>
                <a:gd name="T20" fmla="*/ 189 w 226"/>
                <a:gd name="T21" fmla="*/ 163 h 166"/>
                <a:gd name="T22" fmla="*/ 179 w 226"/>
                <a:gd name="T23" fmla="*/ 166 h 166"/>
                <a:gd name="T24" fmla="*/ 179 w 226"/>
                <a:gd name="T25" fmla="*/ 166 h 166"/>
                <a:gd name="T26" fmla="*/ 0 w 226"/>
                <a:gd name="T27" fmla="*/ 141 h 166"/>
                <a:gd name="T28" fmla="*/ 0 w 226"/>
                <a:gd name="T29" fmla="*/ 141 h 166"/>
                <a:gd name="T30" fmla="*/ 3 w 226"/>
                <a:gd name="T31" fmla="*/ 0 h 166"/>
                <a:gd name="T32" fmla="*/ 3 w 22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6" h="166">
                  <a:moveTo>
                    <a:pt x="3" y="0"/>
                  </a:moveTo>
                  <a:lnTo>
                    <a:pt x="3" y="0"/>
                  </a:lnTo>
                  <a:lnTo>
                    <a:pt x="226" y="0"/>
                  </a:lnTo>
                  <a:lnTo>
                    <a:pt x="226" y="0"/>
                  </a:lnTo>
                  <a:lnTo>
                    <a:pt x="209" y="140"/>
                  </a:lnTo>
                  <a:lnTo>
                    <a:pt x="209" y="140"/>
                  </a:lnTo>
                  <a:lnTo>
                    <a:pt x="208" y="145"/>
                  </a:lnTo>
                  <a:lnTo>
                    <a:pt x="205" y="149"/>
                  </a:lnTo>
                  <a:lnTo>
                    <a:pt x="202" y="153"/>
                  </a:lnTo>
                  <a:lnTo>
                    <a:pt x="198" y="157"/>
                  </a:lnTo>
                  <a:lnTo>
                    <a:pt x="189" y="163"/>
                  </a:lnTo>
                  <a:lnTo>
                    <a:pt x="179" y="166"/>
                  </a:lnTo>
                  <a:lnTo>
                    <a:pt x="179" y="166"/>
                  </a:lnTo>
                  <a:lnTo>
                    <a:pt x="0" y="141"/>
                  </a:lnTo>
                  <a:lnTo>
                    <a:pt x="0" y="141"/>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9" name="Freeform 46"/>
            <p:cNvSpPr/>
            <p:nvPr/>
          </p:nvSpPr>
          <p:spPr bwMode="auto">
            <a:xfrm>
              <a:off x="3205163" y="5083175"/>
              <a:ext cx="352425" cy="263525"/>
            </a:xfrm>
            <a:custGeom>
              <a:avLst/>
              <a:gdLst>
                <a:gd name="T0" fmla="*/ 2 w 222"/>
                <a:gd name="T1" fmla="*/ 0 h 166"/>
                <a:gd name="T2" fmla="*/ 2 w 222"/>
                <a:gd name="T3" fmla="*/ 0 h 166"/>
                <a:gd name="T4" fmla="*/ 222 w 222"/>
                <a:gd name="T5" fmla="*/ 0 h 166"/>
                <a:gd name="T6" fmla="*/ 222 w 222"/>
                <a:gd name="T7" fmla="*/ 0 h 166"/>
                <a:gd name="T8" fmla="*/ 205 w 222"/>
                <a:gd name="T9" fmla="*/ 140 h 166"/>
                <a:gd name="T10" fmla="*/ 205 w 222"/>
                <a:gd name="T11" fmla="*/ 140 h 166"/>
                <a:gd name="T12" fmla="*/ 204 w 222"/>
                <a:gd name="T13" fmla="*/ 145 h 166"/>
                <a:gd name="T14" fmla="*/ 201 w 222"/>
                <a:gd name="T15" fmla="*/ 149 h 166"/>
                <a:gd name="T16" fmla="*/ 198 w 222"/>
                <a:gd name="T17" fmla="*/ 153 h 166"/>
                <a:gd name="T18" fmla="*/ 194 w 222"/>
                <a:gd name="T19" fmla="*/ 157 h 166"/>
                <a:gd name="T20" fmla="*/ 185 w 222"/>
                <a:gd name="T21" fmla="*/ 163 h 166"/>
                <a:gd name="T22" fmla="*/ 175 w 222"/>
                <a:gd name="T23" fmla="*/ 166 h 166"/>
                <a:gd name="T24" fmla="*/ 175 w 222"/>
                <a:gd name="T25" fmla="*/ 166 h 166"/>
                <a:gd name="T26" fmla="*/ 0 w 222"/>
                <a:gd name="T27" fmla="*/ 141 h 166"/>
                <a:gd name="T28" fmla="*/ 0 w 222"/>
                <a:gd name="T29" fmla="*/ 141 h 166"/>
                <a:gd name="T30" fmla="*/ 2 w 222"/>
                <a:gd name="T31" fmla="*/ 0 h 166"/>
                <a:gd name="T32" fmla="*/ 2 w 22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2" h="166">
                  <a:moveTo>
                    <a:pt x="2" y="0"/>
                  </a:moveTo>
                  <a:lnTo>
                    <a:pt x="2" y="0"/>
                  </a:lnTo>
                  <a:lnTo>
                    <a:pt x="222" y="0"/>
                  </a:lnTo>
                  <a:lnTo>
                    <a:pt x="222" y="0"/>
                  </a:lnTo>
                  <a:lnTo>
                    <a:pt x="205" y="140"/>
                  </a:lnTo>
                  <a:lnTo>
                    <a:pt x="205" y="140"/>
                  </a:lnTo>
                  <a:lnTo>
                    <a:pt x="204" y="145"/>
                  </a:lnTo>
                  <a:lnTo>
                    <a:pt x="201" y="149"/>
                  </a:lnTo>
                  <a:lnTo>
                    <a:pt x="198" y="153"/>
                  </a:lnTo>
                  <a:lnTo>
                    <a:pt x="194" y="157"/>
                  </a:lnTo>
                  <a:lnTo>
                    <a:pt x="185" y="163"/>
                  </a:lnTo>
                  <a:lnTo>
                    <a:pt x="175" y="166"/>
                  </a:lnTo>
                  <a:lnTo>
                    <a:pt x="175" y="166"/>
                  </a:lnTo>
                  <a:lnTo>
                    <a:pt x="0" y="141"/>
                  </a:lnTo>
                  <a:lnTo>
                    <a:pt x="0" y="141"/>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1" name="Freeform 47"/>
            <p:cNvSpPr/>
            <p:nvPr/>
          </p:nvSpPr>
          <p:spPr bwMode="auto">
            <a:xfrm>
              <a:off x="3211513" y="5083175"/>
              <a:ext cx="346075" cy="263525"/>
            </a:xfrm>
            <a:custGeom>
              <a:avLst/>
              <a:gdLst>
                <a:gd name="T0" fmla="*/ 2 w 218"/>
                <a:gd name="T1" fmla="*/ 0 h 166"/>
                <a:gd name="T2" fmla="*/ 2 w 218"/>
                <a:gd name="T3" fmla="*/ 0 h 166"/>
                <a:gd name="T4" fmla="*/ 218 w 218"/>
                <a:gd name="T5" fmla="*/ 0 h 166"/>
                <a:gd name="T6" fmla="*/ 218 w 218"/>
                <a:gd name="T7" fmla="*/ 0 h 166"/>
                <a:gd name="T8" fmla="*/ 201 w 218"/>
                <a:gd name="T9" fmla="*/ 140 h 166"/>
                <a:gd name="T10" fmla="*/ 201 w 218"/>
                <a:gd name="T11" fmla="*/ 140 h 166"/>
                <a:gd name="T12" fmla="*/ 200 w 218"/>
                <a:gd name="T13" fmla="*/ 145 h 166"/>
                <a:gd name="T14" fmla="*/ 197 w 218"/>
                <a:gd name="T15" fmla="*/ 149 h 166"/>
                <a:gd name="T16" fmla="*/ 194 w 218"/>
                <a:gd name="T17" fmla="*/ 153 h 166"/>
                <a:gd name="T18" fmla="*/ 190 w 218"/>
                <a:gd name="T19" fmla="*/ 157 h 166"/>
                <a:gd name="T20" fmla="*/ 181 w 218"/>
                <a:gd name="T21" fmla="*/ 163 h 166"/>
                <a:gd name="T22" fmla="*/ 171 w 218"/>
                <a:gd name="T23" fmla="*/ 166 h 166"/>
                <a:gd name="T24" fmla="*/ 171 w 218"/>
                <a:gd name="T25" fmla="*/ 166 h 166"/>
                <a:gd name="T26" fmla="*/ 0 w 218"/>
                <a:gd name="T27" fmla="*/ 140 h 166"/>
                <a:gd name="T28" fmla="*/ 0 w 218"/>
                <a:gd name="T29" fmla="*/ 140 h 166"/>
                <a:gd name="T30" fmla="*/ 2 w 218"/>
                <a:gd name="T31" fmla="*/ 0 h 166"/>
                <a:gd name="T32" fmla="*/ 2 w 218"/>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8" h="166">
                  <a:moveTo>
                    <a:pt x="2" y="0"/>
                  </a:moveTo>
                  <a:lnTo>
                    <a:pt x="2" y="0"/>
                  </a:lnTo>
                  <a:lnTo>
                    <a:pt x="218" y="0"/>
                  </a:lnTo>
                  <a:lnTo>
                    <a:pt x="218" y="0"/>
                  </a:lnTo>
                  <a:lnTo>
                    <a:pt x="201" y="140"/>
                  </a:lnTo>
                  <a:lnTo>
                    <a:pt x="201" y="140"/>
                  </a:lnTo>
                  <a:lnTo>
                    <a:pt x="200" y="145"/>
                  </a:lnTo>
                  <a:lnTo>
                    <a:pt x="197" y="149"/>
                  </a:lnTo>
                  <a:lnTo>
                    <a:pt x="194" y="153"/>
                  </a:lnTo>
                  <a:lnTo>
                    <a:pt x="190" y="157"/>
                  </a:lnTo>
                  <a:lnTo>
                    <a:pt x="181" y="163"/>
                  </a:lnTo>
                  <a:lnTo>
                    <a:pt x="171" y="166"/>
                  </a:lnTo>
                  <a:lnTo>
                    <a:pt x="171" y="166"/>
                  </a:lnTo>
                  <a:lnTo>
                    <a:pt x="0" y="140"/>
                  </a:lnTo>
                  <a:lnTo>
                    <a:pt x="0" y="14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2" name="Freeform 48"/>
            <p:cNvSpPr/>
            <p:nvPr/>
          </p:nvSpPr>
          <p:spPr bwMode="auto">
            <a:xfrm>
              <a:off x="3216276" y="5083175"/>
              <a:ext cx="341313" cy="260350"/>
            </a:xfrm>
            <a:custGeom>
              <a:avLst/>
              <a:gdLst>
                <a:gd name="T0" fmla="*/ 3 w 215"/>
                <a:gd name="T1" fmla="*/ 0 h 164"/>
                <a:gd name="T2" fmla="*/ 3 w 215"/>
                <a:gd name="T3" fmla="*/ 0 h 164"/>
                <a:gd name="T4" fmla="*/ 215 w 215"/>
                <a:gd name="T5" fmla="*/ 0 h 164"/>
                <a:gd name="T6" fmla="*/ 215 w 215"/>
                <a:gd name="T7" fmla="*/ 0 h 164"/>
                <a:gd name="T8" fmla="*/ 198 w 215"/>
                <a:gd name="T9" fmla="*/ 140 h 164"/>
                <a:gd name="T10" fmla="*/ 198 w 215"/>
                <a:gd name="T11" fmla="*/ 140 h 164"/>
                <a:gd name="T12" fmla="*/ 197 w 215"/>
                <a:gd name="T13" fmla="*/ 145 h 164"/>
                <a:gd name="T14" fmla="*/ 195 w 215"/>
                <a:gd name="T15" fmla="*/ 149 h 164"/>
                <a:gd name="T16" fmla="*/ 191 w 215"/>
                <a:gd name="T17" fmla="*/ 153 h 164"/>
                <a:gd name="T18" fmla="*/ 187 w 215"/>
                <a:gd name="T19" fmla="*/ 157 h 164"/>
                <a:gd name="T20" fmla="*/ 178 w 215"/>
                <a:gd name="T21" fmla="*/ 163 h 164"/>
                <a:gd name="T22" fmla="*/ 169 w 215"/>
                <a:gd name="T23" fmla="*/ 164 h 164"/>
                <a:gd name="T24" fmla="*/ 169 w 215"/>
                <a:gd name="T25" fmla="*/ 164 h 164"/>
                <a:gd name="T26" fmla="*/ 0 w 215"/>
                <a:gd name="T27" fmla="*/ 138 h 164"/>
                <a:gd name="T28" fmla="*/ 0 w 215"/>
                <a:gd name="T29" fmla="*/ 138 h 164"/>
                <a:gd name="T30" fmla="*/ 3 w 215"/>
                <a:gd name="T31" fmla="*/ 0 h 164"/>
                <a:gd name="T32" fmla="*/ 3 w 215"/>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164">
                  <a:moveTo>
                    <a:pt x="3" y="0"/>
                  </a:moveTo>
                  <a:lnTo>
                    <a:pt x="3" y="0"/>
                  </a:lnTo>
                  <a:lnTo>
                    <a:pt x="215" y="0"/>
                  </a:lnTo>
                  <a:lnTo>
                    <a:pt x="215" y="0"/>
                  </a:lnTo>
                  <a:lnTo>
                    <a:pt x="198" y="140"/>
                  </a:lnTo>
                  <a:lnTo>
                    <a:pt x="198" y="140"/>
                  </a:lnTo>
                  <a:lnTo>
                    <a:pt x="197" y="145"/>
                  </a:lnTo>
                  <a:lnTo>
                    <a:pt x="195" y="149"/>
                  </a:lnTo>
                  <a:lnTo>
                    <a:pt x="191" y="153"/>
                  </a:lnTo>
                  <a:lnTo>
                    <a:pt x="187" y="157"/>
                  </a:lnTo>
                  <a:lnTo>
                    <a:pt x="178" y="163"/>
                  </a:lnTo>
                  <a:lnTo>
                    <a:pt x="169" y="164"/>
                  </a:lnTo>
                  <a:lnTo>
                    <a:pt x="169" y="164"/>
                  </a:lnTo>
                  <a:lnTo>
                    <a:pt x="0" y="138"/>
                  </a:lnTo>
                  <a:lnTo>
                    <a:pt x="0" y="138"/>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3" name="Freeform 49"/>
            <p:cNvSpPr/>
            <p:nvPr/>
          </p:nvSpPr>
          <p:spPr bwMode="auto">
            <a:xfrm>
              <a:off x="3222626" y="5083175"/>
              <a:ext cx="334963" cy="260350"/>
            </a:xfrm>
            <a:custGeom>
              <a:avLst/>
              <a:gdLst>
                <a:gd name="T0" fmla="*/ 3 w 211"/>
                <a:gd name="T1" fmla="*/ 0 h 164"/>
                <a:gd name="T2" fmla="*/ 3 w 211"/>
                <a:gd name="T3" fmla="*/ 0 h 164"/>
                <a:gd name="T4" fmla="*/ 211 w 211"/>
                <a:gd name="T5" fmla="*/ 0 h 164"/>
                <a:gd name="T6" fmla="*/ 211 w 211"/>
                <a:gd name="T7" fmla="*/ 0 h 164"/>
                <a:gd name="T8" fmla="*/ 194 w 211"/>
                <a:gd name="T9" fmla="*/ 140 h 164"/>
                <a:gd name="T10" fmla="*/ 194 w 211"/>
                <a:gd name="T11" fmla="*/ 140 h 164"/>
                <a:gd name="T12" fmla="*/ 193 w 211"/>
                <a:gd name="T13" fmla="*/ 145 h 164"/>
                <a:gd name="T14" fmla="*/ 191 w 211"/>
                <a:gd name="T15" fmla="*/ 149 h 164"/>
                <a:gd name="T16" fmla="*/ 187 w 211"/>
                <a:gd name="T17" fmla="*/ 153 h 164"/>
                <a:gd name="T18" fmla="*/ 183 w 211"/>
                <a:gd name="T19" fmla="*/ 157 h 164"/>
                <a:gd name="T20" fmla="*/ 175 w 211"/>
                <a:gd name="T21" fmla="*/ 161 h 164"/>
                <a:gd name="T22" fmla="*/ 165 w 211"/>
                <a:gd name="T23" fmla="*/ 164 h 164"/>
                <a:gd name="T24" fmla="*/ 165 w 211"/>
                <a:gd name="T25" fmla="*/ 164 h 164"/>
                <a:gd name="T26" fmla="*/ 0 w 211"/>
                <a:gd name="T27" fmla="*/ 137 h 164"/>
                <a:gd name="T28" fmla="*/ 0 w 211"/>
                <a:gd name="T29" fmla="*/ 137 h 164"/>
                <a:gd name="T30" fmla="*/ 3 w 211"/>
                <a:gd name="T31" fmla="*/ 0 h 164"/>
                <a:gd name="T32" fmla="*/ 3 w 211"/>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1" h="164">
                  <a:moveTo>
                    <a:pt x="3" y="0"/>
                  </a:moveTo>
                  <a:lnTo>
                    <a:pt x="3" y="0"/>
                  </a:lnTo>
                  <a:lnTo>
                    <a:pt x="211" y="0"/>
                  </a:lnTo>
                  <a:lnTo>
                    <a:pt x="211" y="0"/>
                  </a:lnTo>
                  <a:lnTo>
                    <a:pt x="194" y="140"/>
                  </a:lnTo>
                  <a:lnTo>
                    <a:pt x="194" y="140"/>
                  </a:lnTo>
                  <a:lnTo>
                    <a:pt x="193" y="145"/>
                  </a:lnTo>
                  <a:lnTo>
                    <a:pt x="191" y="149"/>
                  </a:lnTo>
                  <a:lnTo>
                    <a:pt x="187" y="153"/>
                  </a:lnTo>
                  <a:lnTo>
                    <a:pt x="183" y="157"/>
                  </a:lnTo>
                  <a:lnTo>
                    <a:pt x="175" y="161"/>
                  </a:lnTo>
                  <a:lnTo>
                    <a:pt x="165" y="164"/>
                  </a:lnTo>
                  <a:lnTo>
                    <a:pt x="165" y="164"/>
                  </a:lnTo>
                  <a:lnTo>
                    <a:pt x="0" y="137"/>
                  </a:lnTo>
                  <a:lnTo>
                    <a:pt x="0" y="137"/>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4" name="Freeform 50"/>
            <p:cNvSpPr/>
            <p:nvPr/>
          </p:nvSpPr>
          <p:spPr bwMode="auto">
            <a:xfrm>
              <a:off x="3228976" y="5083175"/>
              <a:ext cx="328613" cy="260350"/>
            </a:xfrm>
            <a:custGeom>
              <a:avLst/>
              <a:gdLst>
                <a:gd name="T0" fmla="*/ 3 w 207"/>
                <a:gd name="T1" fmla="*/ 0 h 164"/>
                <a:gd name="T2" fmla="*/ 3 w 207"/>
                <a:gd name="T3" fmla="*/ 0 h 164"/>
                <a:gd name="T4" fmla="*/ 207 w 207"/>
                <a:gd name="T5" fmla="*/ 0 h 164"/>
                <a:gd name="T6" fmla="*/ 207 w 207"/>
                <a:gd name="T7" fmla="*/ 0 h 164"/>
                <a:gd name="T8" fmla="*/ 190 w 207"/>
                <a:gd name="T9" fmla="*/ 140 h 164"/>
                <a:gd name="T10" fmla="*/ 190 w 207"/>
                <a:gd name="T11" fmla="*/ 140 h 164"/>
                <a:gd name="T12" fmla="*/ 189 w 207"/>
                <a:gd name="T13" fmla="*/ 145 h 164"/>
                <a:gd name="T14" fmla="*/ 187 w 207"/>
                <a:gd name="T15" fmla="*/ 149 h 164"/>
                <a:gd name="T16" fmla="*/ 183 w 207"/>
                <a:gd name="T17" fmla="*/ 153 h 164"/>
                <a:gd name="T18" fmla="*/ 179 w 207"/>
                <a:gd name="T19" fmla="*/ 156 h 164"/>
                <a:gd name="T20" fmla="*/ 171 w 207"/>
                <a:gd name="T21" fmla="*/ 161 h 164"/>
                <a:gd name="T22" fmla="*/ 161 w 207"/>
                <a:gd name="T23" fmla="*/ 164 h 164"/>
                <a:gd name="T24" fmla="*/ 161 w 207"/>
                <a:gd name="T25" fmla="*/ 164 h 164"/>
                <a:gd name="T26" fmla="*/ 0 w 207"/>
                <a:gd name="T27" fmla="*/ 136 h 164"/>
                <a:gd name="T28" fmla="*/ 0 w 207"/>
                <a:gd name="T29" fmla="*/ 136 h 164"/>
                <a:gd name="T30" fmla="*/ 3 w 207"/>
                <a:gd name="T31" fmla="*/ 0 h 164"/>
                <a:gd name="T32" fmla="*/ 3 w 207"/>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164">
                  <a:moveTo>
                    <a:pt x="3" y="0"/>
                  </a:moveTo>
                  <a:lnTo>
                    <a:pt x="3" y="0"/>
                  </a:lnTo>
                  <a:lnTo>
                    <a:pt x="207" y="0"/>
                  </a:lnTo>
                  <a:lnTo>
                    <a:pt x="207" y="0"/>
                  </a:lnTo>
                  <a:lnTo>
                    <a:pt x="190" y="140"/>
                  </a:lnTo>
                  <a:lnTo>
                    <a:pt x="190" y="140"/>
                  </a:lnTo>
                  <a:lnTo>
                    <a:pt x="189" y="145"/>
                  </a:lnTo>
                  <a:lnTo>
                    <a:pt x="187" y="149"/>
                  </a:lnTo>
                  <a:lnTo>
                    <a:pt x="183" y="153"/>
                  </a:lnTo>
                  <a:lnTo>
                    <a:pt x="179" y="156"/>
                  </a:lnTo>
                  <a:lnTo>
                    <a:pt x="171" y="161"/>
                  </a:lnTo>
                  <a:lnTo>
                    <a:pt x="161" y="164"/>
                  </a:lnTo>
                  <a:lnTo>
                    <a:pt x="161" y="164"/>
                  </a:lnTo>
                  <a:lnTo>
                    <a:pt x="0" y="136"/>
                  </a:lnTo>
                  <a:lnTo>
                    <a:pt x="0" y="136"/>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5" name="Freeform 51"/>
            <p:cNvSpPr/>
            <p:nvPr/>
          </p:nvSpPr>
          <p:spPr bwMode="auto">
            <a:xfrm>
              <a:off x="3235326" y="5083175"/>
              <a:ext cx="322263" cy="260350"/>
            </a:xfrm>
            <a:custGeom>
              <a:avLst/>
              <a:gdLst>
                <a:gd name="T0" fmla="*/ 3 w 203"/>
                <a:gd name="T1" fmla="*/ 0 h 164"/>
                <a:gd name="T2" fmla="*/ 3 w 203"/>
                <a:gd name="T3" fmla="*/ 0 h 164"/>
                <a:gd name="T4" fmla="*/ 203 w 203"/>
                <a:gd name="T5" fmla="*/ 0 h 164"/>
                <a:gd name="T6" fmla="*/ 203 w 203"/>
                <a:gd name="T7" fmla="*/ 0 h 164"/>
                <a:gd name="T8" fmla="*/ 186 w 203"/>
                <a:gd name="T9" fmla="*/ 140 h 164"/>
                <a:gd name="T10" fmla="*/ 186 w 203"/>
                <a:gd name="T11" fmla="*/ 140 h 164"/>
                <a:gd name="T12" fmla="*/ 185 w 203"/>
                <a:gd name="T13" fmla="*/ 145 h 164"/>
                <a:gd name="T14" fmla="*/ 183 w 203"/>
                <a:gd name="T15" fmla="*/ 149 h 164"/>
                <a:gd name="T16" fmla="*/ 179 w 203"/>
                <a:gd name="T17" fmla="*/ 153 h 164"/>
                <a:gd name="T18" fmla="*/ 176 w 203"/>
                <a:gd name="T19" fmla="*/ 156 h 164"/>
                <a:gd name="T20" fmla="*/ 167 w 203"/>
                <a:gd name="T21" fmla="*/ 161 h 164"/>
                <a:gd name="T22" fmla="*/ 157 w 203"/>
                <a:gd name="T23" fmla="*/ 164 h 164"/>
                <a:gd name="T24" fmla="*/ 157 w 203"/>
                <a:gd name="T25" fmla="*/ 164 h 164"/>
                <a:gd name="T26" fmla="*/ 0 w 203"/>
                <a:gd name="T27" fmla="*/ 134 h 164"/>
                <a:gd name="T28" fmla="*/ 0 w 203"/>
                <a:gd name="T29" fmla="*/ 134 h 164"/>
                <a:gd name="T30" fmla="*/ 3 w 203"/>
                <a:gd name="T31" fmla="*/ 0 h 164"/>
                <a:gd name="T32" fmla="*/ 3 w 203"/>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164">
                  <a:moveTo>
                    <a:pt x="3" y="0"/>
                  </a:moveTo>
                  <a:lnTo>
                    <a:pt x="3" y="0"/>
                  </a:lnTo>
                  <a:lnTo>
                    <a:pt x="203" y="0"/>
                  </a:lnTo>
                  <a:lnTo>
                    <a:pt x="203" y="0"/>
                  </a:lnTo>
                  <a:lnTo>
                    <a:pt x="186" y="140"/>
                  </a:lnTo>
                  <a:lnTo>
                    <a:pt x="186" y="140"/>
                  </a:lnTo>
                  <a:lnTo>
                    <a:pt x="185" y="145"/>
                  </a:lnTo>
                  <a:lnTo>
                    <a:pt x="183" y="149"/>
                  </a:lnTo>
                  <a:lnTo>
                    <a:pt x="179" y="153"/>
                  </a:lnTo>
                  <a:lnTo>
                    <a:pt x="176" y="156"/>
                  </a:lnTo>
                  <a:lnTo>
                    <a:pt x="167" y="161"/>
                  </a:lnTo>
                  <a:lnTo>
                    <a:pt x="157" y="164"/>
                  </a:lnTo>
                  <a:lnTo>
                    <a:pt x="157" y="164"/>
                  </a:lnTo>
                  <a:lnTo>
                    <a:pt x="0" y="134"/>
                  </a:lnTo>
                  <a:lnTo>
                    <a:pt x="0" y="13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6" name="Freeform 52"/>
            <p:cNvSpPr/>
            <p:nvPr/>
          </p:nvSpPr>
          <p:spPr bwMode="auto">
            <a:xfrm>
              <a:off x="3240088" y="5083175"/>
              <a:ext cx="317500" cy="260350"/>
            </a:xfrm>
            <a:custGeom>
              <a:avLst/>
              <a:gdLst>
                <a:gd name="T0" fmla="*/ 3 w 200"/>
                <a:gd name="T1" fmla="*/ 0 h 164"/>
                <a:gd name="T2" fmla="*/ 3 w 200"/>
                <a:gd name="T3" fmla="*/ 0 h 164"/>
                <a:gd name="T4" fmla="*/ 200 w 200"/>
                <a:gd name="T5" fmla="*/ 0 h 164"/>
                <a:gd name="T6" fmla="*/ 200 w 200"/>
                <a:gd name="T7" fmla="*/ 0 h 164"/>
                <a:gd name="T8" fmla="*/ 183 w 200"/>
                <a:gd name="T9" fmla="*/ 140 h 164"/>
                <a:gd name="T10" fmla="*/ 183 w 200"/>
                <a:gd name="T11" fmla="*/ 140 h 164"/>
                <a:gd name="T12" fmla="*/ 182 w 200"/>
                <a:gd name="T13" fmla="*/ 145 h 164"/>
                <a:gd name="T14" fmla="*/ 180 w 200"/>
                <a:gd name="T15" fmla="*/ 149 h 164"/>
                <a:gd name="T16" fmla="*/ 176 w 200"/>
                <a:gd name="T17" fmla="*/ 153 h 164"/>
                <a:gd name="T18" fmla="*/ 173 w 200"/>
                <a:gd name="T19" fmla="*/ 156 h 164"/>
                <a:gd name="T20" fmla="*/ 164 w 200"/>
                <a:gd name="T21" fmla="*/ 161 h 164"/>
                <a:gd name="T22" fmla="*/ 156 w 200"/>
                <a:gd name="T23" fmla="*/ 164 h 164"/>
                <a:gd name="T24" fmla="*/ 156 w 200"/>
                <a:gd name="T25" fmla="*/ 164 h 164"/>
                <a:gd name="T26" fmla="*/ 0 w 200"/>
                <a:gd name="T27" fmla="*/ 134 h 164"/>
                <a:gd name="T28" fmla="*/ 0 w 200"/>
                <a:gd name="T29" fmla="*/ 134 h 164"/>
                <a:gd name="T30" fmla="*/ 3 w 200"/>
                <a:gd name="T31" fmla="*/ 0 h 164"/>
                <a:gd name="T32" fmla="*/ 3 w 200"/>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64">
                  <a:moveTo>
                    <a:pt x="3" y="0"/>
                  </a:moveTo>
                  <a:lnTo>
                    <a:pt x="3" y="0"/>
                  </a:lnTo>
                  <a:lnTo>
                    <a:pt x="200" y="0"/>
                  </a:lnTo>
                  <a:lnTo>
                    <a:pt x="200" y="0"/>
                  </a:lnTo>
                  <a:lnTo>
                    <a:pt x="183" y="140"/>
                  </a:lnTo>
                  <a:lnTo>
                    <a:pt x="183" y="140"/>
                  </a:lnTo>
                  <a:lnTo>
                    <a:pt x="182" y="145"/>
                  </a:lnTo>
                  <a:lnTo>
                    <a:pt x="180" y="149"/>
                  </a:lnTo>
                  <a:lnTo>
                    <a:pt x="176" y="153"/>
                  </a:lnTo>
                  <a:lnTo>
                    <a:pt x="173" y="156"/>
                  </a:lnTo>
                  <a:lnTo>
                    <a:pt x="164" y="161"/>
                  </a:lnTo>
                  <a:lnTo>
                    <a:pt x="156" y="164"/>
                  </a:lnTo>
                  <a:lnTo>
                    <a:pt x="156" y="164"/>
                  </a:lnTo>
                  <a:lnTo>
                    <a:pt x="0" y="134"/>
                  </a:lnTo>
                  <a:lnTo>
                    <a:pt x="0" y="13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7" name="Freeform 53"/>
            <p:cNvSpPr/>
            <p:nvPr/>
          </p:nvSpPr>
          <p:spPr bwMode="auto">
            <a:xfrm>
              <a:off x="3246438" y="5083175"/>
              <a:ext cx="311150" cy="260350"/>
            </a:xfrm>
            <a:custGeom>
              <a:avLst/>
              <a:gdLst>
                <a:gd name="T0" fmla="*/ 3 w 196"/>
                <a:gd name="T1" fmla="*/ 0 h 164"/>
                <a:gd name="T2" fmla="*/ 3 w 196"/>
                <a:gd name="T3" fmla="*/ 0 h 164"/>
                <a:gd name="T4" fmla="*/ 196 w 196"/>
                <a:gd name="T5" fmla="*/ 0 h 164"/>
                <a:gd name="T6" fmla="*/ 196 w 196"/>
                <a:gd name="T7" fmla="*/ 0 h 164"/>
                <a:gd name="T8" fmla="*/ 179 w 196"/>
                <a:gd name="T9" fmla="*/ 140 h 164"/>
                <a:gd name="T10" fmla="*/ 179 w 196"/>
                <a:gd name="T11" fmla="*/ 140 h 164"/>
                <a:gd name="T12" fmla="*/ 178 w 196"/>
                <a:gd name="T13" fmla="*/ 145 h 164"/>
                <a:gd name="T14" fmla="*/ 176 w 196"/>
                <a:gd name="T15" fmla="*/ 149 h 164"/>
                <a:gd name="T16" fmla="*/ 172 w 196"/>
                <a:gd name="T17" fmla="*/ 153 h 164"/>
                <a:gd name="T18" fmla="*/ 169 w 196"/>
                <a:gd name="T19" fmla="*/ 156 h 164"/>
                <a:gd name="T20" fmla="*/ 160 w 196"/>
                <a:gd name="T21" fmla="*/ 161 h 164"/>
                <a:gd name="T22" fmla="*/ 152 w 196"/>
                <a:gd name="T23" fmla="*/ 164 h 164"/>
                <a:gd name="T24" fmla="*/ 152 w 196"/>
                <a:gd name="T25" fmla="*/ 164 h 164"/>
                <a:gd name="T26" fmla="*/ 0 w 196"/>
                <a:gd name="T27" fmla="*/ 133 h 164"/>
                <a:gd name="T28" fmla="*/ 0 w 196"/>
                <a:gd name="T29" fmla="*/ 133 h 164"/>
                <a:gd name="T30" fmla="*/ 3 w 196"/>
                <a:gd name="T31" fmla="*/ 0 h 164"/>
                <a:gd name="T32" fmla="*/ 3 w 196"/>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6" h="164">
                  <a:moveTo>
                    <a:pt x="3" y="0"/>
                  </a:moveTo>
                  <a:lnTo>
                    <a:pt x="3" y="0"/>
                  </a:lnTo>
                  <a:lnTo>
                    <a:pt x="196" y="0"/>
                  </a:lnTo>
                  <a:lnTo>
                    <a:pt x="196" y="0"/>
                  </a:lnTo>
                  <a:lnTo>
                    <a:pt x="179" y="140"/>
                  </a:lnTo>
                  <a:lnTo>
                    <a:pt x="179" y="140"/>
                  </a:lnTo>
                  <a:lnTo>
                    <a:pt x="178" y="145"/>
                  </a:lnTo>
                  <a:lnTo>
                    <a:pt x="176" y="149"/>
                  </a:lnTo>
                  <a:lnTo>
                    <a:pt x="172" y="153"/>
                  </a:lnTo>
                  <a:lnTo>
                    <a:pt x="169" y="156"/>
                  </a:lnTo>
                  <a:lnTo>
                    <a:pt x="160" y="161"/>
                  </a:lnTo>
                  <a:lnTo>
                    <a:pt x="152" y="164"/>
                  </a:lnTo>
                  <a:lnTo>
                    <a:pt x="152" y="164"/>
                  </a:lnTo>
                  <a:lnTo>
                    <a:pt x="0" y="133"/>
                  </a:lnTo>
                  <a:lnTo>
                    <a:pt x="0" y="133"/>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8" name="Freeform 54"/>
            <p:cNvSpPr/>
            <p:nvPr/>
          </p:nvSpPr>
          <p:spPr bwMode="auto">
            <a:xfrm>
              <a:off x="3252788" y="5083175"/>
              <a:ext cx="304800" cy="260350"/>
            </a:xfrm>
            <a:custGeom>
              <a:avLst/>
              <a:gdLst>
                <a:gd name="T0" fmla="*/ 3 w 192"/>
                <a:gd name="T1" fmla="*/ 0 h 164"/>
                <a:gd name="T2" fmla="*/ 3 w 192"/>
                <a:gd name="T3" fmla="*/ 0 h 164"/>
                <a:gd name="T4" fmla="*/ 192 w 192"/>
                <a:gd name="T5" fmla="*/ 0 h 164"/>
                <a:gd name="T6" fmla="*/ 192 w 192"/>
                <a:gd name="T7" fmla="*/ 0 h 164"/>
                <a:gd name="T8" fmla="*/ 175 w 192"/>
                <a:gd name="T9" fmla="*/ 140 h 164"/>
                <a:gd name="T10" fmla="*/ 175 w 192"/>
                <a:gd name="T11" fmla="*/ 140 h 164"/>
                <a:gd name="T12" fmla="*/ 174 w 192"/>
                <a:gd name="T13" fmla="*/ 145 h 164"/>
                <a:gd name="T14" fmla="*/ 172 w 192"/>
                <a:gd name="T15" fmla="*/ 149 h 164"/>
                <a:gd name="T16" fmla="*/ 169 w 192"/>
                <a:gd name="T17" fmla="*/ 153 h 164"/>
                <a:gd name="T18" fmla="*/ 165 w 192"/>
                <a:gd name="T19" fmla="*/ 156 h 164"/>
                <a:gd name="T20" fmla="*/ 157 w 192"/>
                <a:gd name="T21" fmla="*/ 161 h 164"/>
                <a:gd name="T22" fmla="*/ 148 w 192"/>
                <a:gd name="T23" fmla="*/ 164 h 164"/>
                <a:gd name="T24" fmla="*/ 148 w 192"/>
                <a:gd name="T25" fmla="*/ 164 h 164"/>
                <a:gd name="T26" fmla="*/ 0 w 192"/>
                <a:gd name="T27" fmla="*/ 132 h 164"/>
                <a:gd name="T28" fmla="*/ 0 w 192"/>
                <a:gd name="T29" fmla="*/ 132 h 164"/>
                <a:gd name="T30" fmla="*/ 3 w 192"/>
                <a:gd name="T31" fmla="*/ 0 h 164"/>
                <a:gd name="T32" fmla="*/ 3 w 192"/>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164">
                  <a:moveTo>
                    <a:pt x="3" y="0"/>
                  </a:moveTo>
                  <a:lnTo>
                    <a:pt x="3" y="0"/>
                  </a:lnTo>
                  <a:lnTo>
                    <a:pt x="192" y="0"/>
                  </a:lnTo>
                  <a:lnTo>
                    <a:pt x="192" y="0"/>
                  </a:lnTo>
                  <a:lnTo>
                    <a:pt x="175" y="140"/>
                  </a:lnTo>
                  <a:lnTo>
                    <a:pt x="175" y="140"/>
                  </a:lnTo>
                  <a:lnTo>
                    <a:pt x="174" y="145"/>
                  </a:lnTo>
                  <a:lnTo>
                    <a:pt x="172" y="149"/>
                  </a:lnTo>
                  <a:lnTo>
                    <a:pt x="169" y="153"/>
                  </a:lnTo>
                  <a:lnTo>
                    <a:pt x="165" y="156"/>
                  </a:lnTo>
                  <a:lnTo>
                    <a:pt x="157" y="161"/>
                  </a:lnTo>
                  <a:lnTo>
                    <a:pt x="148" y="164"/>
                  </a:lnTo>
                  <a:lnTo>
                    <a:pt x="148" y="164"/>
                  </a:lnTo>
                  <a:lnTo>
                    <a:pt x="0" y="132"/>
                  </a:lnTo>
                  <a:lnTo>
                    <a:pt x="0" y="132"/>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9" name="Freeform 55"/>
            <p:cNvSpPr/>
            <p:nvPr/>
          </p:nvSpPr>
          <p:spPr bwMode="auto">
            <a:xfrm>
              <a:off x="3259138" y="5083175"/>
              <a:ext cx="298450" cy="260350"/>
            </a:xfrm>
            <a:custGeom>
              <a:avLst/>
              <a:gdLst>
                <a:gd name="T0" fmla="*/ 3 w 188"/>
                <a:gd name="T1" fmla="*/ 0 h 164"/>
                <a:gd name="T2" fmla="*/ 3 w 188"/>
                <a:gd name="T3" fmla="*/ 0 h 164"/>
                <a:gd name="T4" fmla="*/ 188 w 188"/>
                <a:gd name="T5" fmla="*/ 0 h 164"/>
                <a:gd name="T6" fmla="*/ 188 w 188"/>
                <a:gd name="T7" fmla="*/ 0 h 164"/>
                <a:gd name="T8" fmla="*/ 171 w 188"/>
                <a:gd name="T9" fmla="*/ 140 h 164"/>
                <a:gd name="T10" fmla="*/ 171 w 188"/>
                <a:gd name="T11" fmla="*/ 140 h 164"/>
                <a:gd name="T12" fmla="*/ 170 w 188"/>
                <a:gd name="T13" fmla="*/ 145 h 164"/>
                <a:gd name="T14" fmla="*/ 168 w 188"/>
                <a:gd name="T15" fmla="*/ 149 h 164"/>
                <a:gd name="T16" fmla="*/ 165 w 188"/>
                <a:gd name="T17" fmla="*/ 153 h 164"/>
                <a:gd name="T18" fmla="*/ 161 w 188"/>
                <a:gd name="T19" fmla="*/ 156 h 164"/>
                <a:gd name="T20" fmla="*/ 153 w 188"/>
                <a:gd name="T21" fmla="*/ 161 h 164"/>
                <a:gd name="T22" fmla="*/ 144 w 188"/>
                <a:gd name="T23" fmla="*/ 164 h 164"/>
                <a:gd name="T24" fmla="*/ 144 w 188"/>
                <a:gd name="T25" fmla="*/ 164 h 164"/>
                <a:gd name="T26" fmla="*/ 0 w 188"/>
                <a:gd name="T27" fmla="*/ 130 h 164"/>
                <a:gd name="T28" fmla="*/ 0 w 188"/>
                <a:gd name="T29" fmla="*/ 130 h 164"/>
                <a:gd name="T30" fmla="*/ 3 w 188"/>
                <a:gd name="T31" fmla="*/ 0 h 164"/>
                <a:gd name="T32" fmla="*/ 3 w 188"/>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 h="164">
                  <a:moveTo>
                    <a:pt x="3" y="0"/>
                  </a:moveTo>
                  <a:lnTo>
                    <a:pt x="3" y="0"/>
                  </a:lnTo>
                  <a:lnTo>
                    <a:pt x="188" y="0"/>
                  </a:lnTo>
                  <a:lnTo>
                    <a:pt x="188" y="0"/>
                  </a:lnTo>
                  <a:lnTo>
                    <a:pt x="171" y="140"/>
                  </a:lnTo>
                  <a:lnTo>
                    <a:pt x="171" y="140"/>
                  </a:lnTo>
                  <a:lnTo>
                    <a:pt x="170" y="145"/>
                  </a:lnTo>
                  <a:lnTo>
                    <a:pt x="168" y="149"/>
                  </a:lnTo>
                  <a:lnTo>
                    <a:pt x="165" y="153"/>
                  </a:lnTo>
                  <a:lnTo>
                    <a:pt x="161" y="156"/>
                  </a:lnTo>
                  <a:lnTo>
                    <a:pt x="153" y="161"/>
                  </a:lnTo>
                  <a:lnTo>
                    <a:pt x="144" y="164"/>
                  </a:lnTo>
                  <a:lnTo>
                    <a:pt x="144" y="164"/>
                  </a:lnTo>
                  <a:lnTo>
                    <a:pt x="0" y="130"/>
                  </a:lnTo>
                  <a:lnTo>
                    <a:pt x="0" y="130"/>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0" name="Freeform 56"/>
            <p:cNvSpPr/>
            <p:nvPr/>
          </p:nvSpPr>
          <p:spPr bwMode="auto">
            <a:xfrm>
              <a:off x="3265488" y="5083175"/>
              <a:ext cx="292100" cy="260350"/>
            </a:xfrm>
            <a:custGeom>
              <a:avLst/>
              <a:gdLst>
                <a:gd name="T0" fmla="*/ 3 w 184"/>
                <a:gd name="T1" fmla="*/ 0 h 164"/>
                <a:gd name="T2" fmla="*/ 3 w 184"/>
                <a:gd name="T3" fmla="*/ 0 h 164"/>
                <a:gd name="T4" fmla="*/ 184 w 184"/>
                <a:gd name="T5" fmla="*/ 0 h 164"/>
                <a:gd name="T6" fmla="*/ 184 w 184"/>
                <a:gd name="T7" fmla="*/ 0 h 164"/>
                <a:gd name="T8" fmla="*/ 167 w 184"/>
                <a:gd name="T9" fmla="*/ 140 h 164"/>
                <a:gd name="T10" fmla="*/ 167 w 184"/>
                <a:gd name="T11" fmla="*/ 140 h 164"/>
                <a:gd name="T12" fmla="*/ 166 w 184"/>
                <a:gd name="T13" fmla="*/ 145 h 164"/>
                <a:gd name="T14" fmla="*/ 164 w 184"/>
                <a:gd name="T15" fmla="*/ 149 h 164"/>
                <a:gd name="T16" fmla="*/ 157 w 184"/>
                <a:gd name="T17" fmla="*/ 156 h 164"/>
                <a:gd name="T18" fmla="*/ 149 w 184"/>
                <a:gd name="T19" fmla="*/ 161 h 164"/>
                <a:gd name="T20" fmla="*/ 141 w 184"/>
                <a:gd name="T21" fmla="*/ 164 h 164"/>
                <a:gd name="T22" fmla="*/ 141 w 184"/>
                <a:gd name="T23" fmla="*/ 164 h 164"/>
                <a:gd name="T24" fmla="*/ 0 w 184"/>
                <a:gd name="T25" fmla="*/ 129 h 164"/>
                <a:gd name="T26" fmla="*/ 0 w 184"/>
                <a:gd name="T27" fmla="*/ 129 h 164"/>
                <a:gd name="T28" fmla="*/ 3 w 184"/>
                <a:gd name="T29" fmla="*/ 0 h 164"/>
                <a:gd name="T30" fmla="*/ 3 w 184"/>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4" h="164">
                  <a:moveTo>
                    <a:pt x="3" y="0"/>
                  </a:moveTo>
                  <a:lnTo>
                    <a:pt x="3" y="0"/>
                  </a:lnTo>
                  <a:lnTo>
                    <a:pt x="184" y="0"/>
                  </a:lnTo>
                  <a:lnTo>
                    <a:pt x="184" y="0"/>
                  </a:lnTo>
                  <a:lnTo>
                    <a:pt x="167" y="140"/>
                  </a:lnTo>
                  <a:lnTo>
                    <a:pt x="167" y="140"/>
                  </a:lnTo>
                  <a:lnTo>
                    <a:pt x="166" y="145"/>
                  </a:lnTo>
                  <a:lnTo>
                    <a:pt x="164" y="149"/>
                  </a:lnTo>
                  <a:lnTo>
                    <a:pt x="157" y="156"/>
                  </a:lnTo>
                  <a:lnTo>
                    <a:pt x="149" y="161"/>
                  </a:lnTo>
                  <a:lnTo>
                    <a:pt x="141" y="164"/>
                  </a:lnTo>
                  <a:lnTo>
                    <a:pt x="141" y="164"/>
                  </a:lnTo>
                  <a:lnTo>
                    <a:pt x="0" y="129"/>
                  </a:lnTo>
                  <a:lnTo>
                    <a:pt x="0" y="129"/>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1" name="Freeform 57"/>
            <p:cNvSpPr/>
            <p:nvPr/>
          </p:nvSpPr>
          <p:spPr bwMode="auto">
            <a:xfrm>
              <a:off x="3270251" y="5083175"/>
              <a:ext cx="287338" cy="260350"/>
            </a:xfrm>
            <a:custGeom>
              <a:avLst/>
              <a:gdLst>
                <a:gd name="T0" fmla="*/ 4 w 181"/>
                <a:gd name="T1" fmla="*/ 0 h 164"/>
                <a:gd name="T2" fmla="*/ 4 w 181"/>
                <a:gd name="T3" fmla="*/ 0 h 164"/>
                <a:gd name="T4" fmla="*/ 181 w 181"/>
                <a:gd name="T5" fmla="*/ 0 h 164"/>
                <a:gd name="T6" fmla="*/ 181 w 181"/>
                <a:gd name="T7" fmla="*/ 0 h 164"/>
                <a:gd name="T8" fmla="*/ 164 w 181"/>
                <a:gd name="T9" fmla="*/ 140 h 164"/>
                <a:gd name="T10" fmla="*/ 164 w 181"/>
                <a:gd name="T11" fmla="*/ 140 h 164"/>
                <a:gd name="T12" fmla="*/ 163 w 181"/>
                <a:gd name="T13" fmla="*/ 145 h 164"/>
                <a:gd name="T14" fmla="*/ 161 w 181"/>
                <a:gd name="T15" fmla="*/ 149 h 164"/>
                <a:gd name="T16" fmla="*/ 154 w 181"/>
                <a:gd name="T17" fmla="*/ 156 h 164"/>
                <a:gd name="T18" fmla="*/ 146 w 181"/>
                <a:gd name="T19" fmla="*/ 160 h 164"/>
                <a:gd name="T20" fmla="*/ 138 w 181"/>
                <a:gd name="T21" fmla="*/ 164 h 164"/>
                <a:gd name="T22" fmla="*/ 138 w 181"/>
                <a:gd name="T23" fmla="*/ 164 h 164"/>
                <a:gd name="T24" fmla="*/ 0 w 181"/>
                <a:gd name="T25" fmla="*/ 128 h 164"/>
                <a:gd name="T26" fmla="*/ 0 w 181"/>
                <a:gd name="T27" fmla="*/ 128 h 164"/>
                <a:gd name="T28" fmla="*/ 4 w 181"/>
                <a:gd name="T29" fmla="*/ 0 h 164"/>
                <a:gd name="T30" fmla="*/ 4 w 181"/>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64">
                  <a:moveTo>
                    <a:pt x="4" y="0"/>
                  </a:moveTo>
                  <a:lnTo>
                    <a:pt x="4" y="0"/>
                  </a:lnTo>
                  <a:lnTo>
                    <a:pt x="181" y="0"/>
                  </a:lnTo>
                  <a:lnTo>
                    <a:pt x="181" y="0"/>
                  </a:lnTo>
                  <a:lnTo>
                    <a:pt x="164" y="140"/>
                  </a:lnTo>
                  <a:lnTo>
                    <a:pt x="164" y="140"/>
                  </a:lnTo>
                  <a:lnTo>
                    <a:pt x="163" y="145"/>
                  </a:lnTo>
                  <a:lnTo>
                    <a:pt x="161" y="149"/>
                  </a:lnTo>
                  <a:lnTo>
                    <a:pt x="154" y="156"/>
                  </a:lnTo>
                  <a:lnTo>
                    <a:pt x="146" y="160"/>
                  </a:lnTo>
                  <a:lnTo>
                    <a:pt x="138" y="164"/>
                  </a:lnTo>
                  <a:lnTo>
                    <a:pt x="138" y="164"/>
                  </a:lnTo>
                  <a:lnTo>
                    <a:pt x="0" y="128"/>
                  </a:lnTo>
                  <a:lnTo>
                    <a:pt x="0" y="12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2" name="Freeform 58"/>
            <p:cNvSpPr/>
            <p:nvPr/>
          </p:nvSpPr>
          <p:spPr bwMode="auto">
            <a:xfrm>
              <a:off x="3276601" y="5083175"/>
              <a:ext cx="280988" cy="258763"/>
            </a:xfrm>
            <a:custGeom>
              <a:avLst/>
              <a:gdLst>
                <a:gd name="T0" fmla="*/ 4 w 177"/>
                <a:gd name="T1" fmla="*/ 0 h 163"/>
                <a:gd name="T2" fmla="*/ 4 w 177"/>
                <a:gd name="T3" fmla="*/ 0 h 163"/>
                <a:gd name="T4" fmla="*/ 177 w 177"/>
                <a:gd name="T5" fmla="*/ 0 h 163"/>
                <a:gd name="T6" fmla="*/ 177 w 177"/>
                <a:gd name="T7" fmla="*/ 0 h 163"/>
                <a:gd name="T8" fmla="*/ 160 w 177"/>
                <a:gd name="T9" fmla="*/ 140 h 163"/>
                <a:gd name="T10" fmla="*/ 160 w 177"/>
                <a:gd name="T11" fmla="*/ 140 h 163"/>
                <a:gd name="T12" fmla="*/ 159 w 177"/>
                <a:gd name="T13" fmla="*/ 145 h 163"/>
                <a:gd name="T14" fmla="*/ 157 w 177"/>
                <a:gd name="T15" fmla="*/ 149 h 163"/>
                <a:gd name="T16" fmla="*/ 150 w 177"/>
                <a:gd name="T17" fmla="*/ 156 h 163"/>
                <a:gd name="T18" fmla="*/ 142 w 177"/>
                <a:gd name="T19" fmla="*/ 160 h 163"/>
                <a:gd name="T20" fmla="*/ 134 w 177"/>
                <a:gd name="T21" fmla="*/ 163 h 163"/>
                <a:gd name="T22" fmla="*/ 134 w 177"/>
                <a:gd name="T23" fmla="*/ 163 h 163"/>
                <a:gd name="T24" fmla="*/ 0 w 177"/>
                <a:gd name="T25" fmla="*/ 128 h 163"/>
                <a:gd name="T26" fmla="*/ 0 w 177"/>
                <a:gd name="T27" fmla="*/ 128 h 163"/>
                <a:gd name="T28" fmla="*/ 4 w 177"/>
                <a:gd name="T29" fmla="*/ 0 h 163"/>
                <a:gd name="T30" fmla="*/ 4 w 17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7" h="163">
                  <a:moveTo>
                    <a:pt x="4" y="0"/>
                  </a:moveTo>
                  <a:lnTo>
                    <a:pt x="4" y="0"/>
                  </a:lnTo>
                  <a:lnTo>
                    <a:pt x="177" y="0"/>
                  </a:lnTo>
                  <a:lnTo>
                    <a:pt x="177" y="0"/>
                  </a:lnTo>
                  <a:lnTo>
                    <a:pt x="160" y="140"/>
                  </a:lnTo>
                  <a:lnTo>
                    <a:pt x="160" y="140"/>
                  </a:lnTo>
                  <a:lnTo>
                    <a:pt x="159" y="145"/>
                  </a:lnTo>
                  <a:lnTo>
                    <a:pt x="157" y="149"/>
                  </a:lnTo>
                  <a:lnTo>
                    <a:pt x="150" y="156"/>
                  </a:lnTo>
                  <a:lnTo>
                    <a:pt x="142" y="160"/>
                  </a:lnTo>
                  <a:lnTo>
                    <a:pt x="134" y="163"/>
                  </a:lnTo>
                  <a:lnTo>
                    <a:pt x="134" y="163"/>
                  </a:lnTo>
                  <a:lnTo>
                    <a:pt x="0" y="128"/>
                  </a:lnTo>
                  <a:lnTo>
                    <a:pt x="0" y="12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3" name="Freeform 59"/>
            <p:cNvSpPr/>
            <p:nvPr/>
          </p:nvSpPr>
          <p:spPr bwMode="auto">
            <a:xfrm>
              <a:off x="3282951" y="5083175"/>
              <a:ext cx="274638" cy="258763"/>
            </a:xfrm>
            <a:custGeom>
              <a:avLst/>
              <a:gdLst>
                <a:gd name="T0" fmla="*/ 3 w 173"/>
                <a:gd name="T1" fmla="*/ 0 h 163"/>
                <a:gd name="T2" fmla="*/ 3 w 173"/>
                <a:gd name="T3" fmla="*/ 0 h 163"/>
                <a:gd name="T4" fmla="*/ 173 w 173"/>
                <a:gd name="T5" fmla="*/ 0 h 163"/>
                <a:gd name="T6" fmla="*/ 173 w 173"/>
                <a:gd name="T7" fmla="*/ 0 h 163"/>
                <a:gd name="T8" fmla="*/ 156 w 173"/>
                <a:gd name="T9" fmla="*/ 140 h 163"/>
                <a:gd name="T10" fmla="*/ 156 w 173"/>
                <a:gd name="T11" fmla="*/ 140 h 163"/>
                <a:gd name="T12" fmla="*/ 155 w 173"/>
                <a:gd name="T13" fmla="*/ 145 h 163"/>
                <a:gd name="T14" fmla="*/ 153 w 173"/>
                <a:gd name="T15" fmla="*/ 149 h 163"/>
                <a:gd name="T16" fmla="*/ 146 w 173"/>
                <a:gd name="T17" fmla="*/ 156 h 163"/>
                <a:gd name="T18" fmla="*/ 140 w 173"/>
                <a:gd name="T19" fmla="*/ 160 h 163"/>
                <a:gd name="T20" fmla="*/ 132 w 173"/>
                <a:gd name="T21" fmla="*/ 163 h 163"/>
                <a:gd name="T22" fmla="*/ 132 w 173"/>
                <a:gd name="T23" fmla="*/ 163 h 163"/>
                <a:gd name="T24" fmla="*/ 0 w 173"/>
                <a:gd name="T25" fmla="*/ 126 h 163"/>
                <a:gd name="T26" fmla="*/ 0 w 173"/>
                <a:gd name="T27" fmla="*/ 126 h 163"/>
                <a:gd name="T28" fmla="*/ 3 w 173"/>
                <a:gd name="T29" fmla="*/ 0 h 163"/>
                <a:gd name="T30" fmla="*/ 3 w 17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 h="163">
                  <a:moveTo>
                    <a:pt x="3" y="0"/>
                  </a:moveTo>
                  <a:lnTo>
                    <a:pt x="3" y="0"/>
                  </a:lnTo>
                  <a:lnTo>
                    <a:pt x="173" y="0"/>
                  </a:lnTo>
                  <a:lnTo>
                    <a:pt x="173" y="0"/>
                  </a:lnTo>
                  <a:lnTo>
                    <a:pt x="156" y="140"/>
                  </a:lnTo>
                  <a:lnTo>
                    <a:pt x="156" y="140"/>
                  </a:lnTo>
                  <a:lnTo>
                    <a:pt x="155" y="145"/>
                  </a:lnTo>
                  <a:lnTo>
                    <a:pt x="153" y="149"/>
                  </a:lnTo>
                  <a:lnTo>
                    <a:pt x="146" y="156"/>
                  </a:lnTo>
                  <a:lnTo>
                    <a:pt x="140" y="160"/>
                  </a:lnTo>
                  <a:lnTo>
                    <a:pt x="132" y="163"/>
                  </a:lnTo>
                  <a:lnTo>
                    <a:pt x="132" y="163"/>
                  </a:lnTo>
                  <a:lnTo>
                    <a:pt x="0" y="126"/>
                  </a:lnTo>
                  <a:lnTo>
                    <a:pt x="0" y="126"/>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4" name="Freeform 60"/>
            <p:cNvSpPr/>
            <p:nvPr/>
          </p:nvSpPr>
          <p:spPr bwMode="auto">
            <a:xfrm>
              <a:off x="3289301" y="5083175"/>
              <a:ext cx="268288" cy="258763"/>
            </a:xfrm>
            <a:custGeom>
              <a:avLst/>
              <a:gdLst>
                <a:gd name="T0" fmla="*/ 3 w 169"/>
                <a:gd name="T1" fmla="*/ 0 h 163"/>
                <a:gd name="T2" fmla="*/ 3 w 169"/>
                <a:gd name="T3" fmla="*/ 0 h 163"/>
                <a:gd name="T4" fmla="*/ 169 w 169"/>
                <a:gd name="T5" fmla="*/ 0 h 163"/>
                <a:gd name="T6" fmla="*/ 169 w 169"/>
                <a:gd name="T7" fmla="*/ 0 h 163"/>
                <a:gd name="T8" fmla="*/ 152 w 169"/>
                <a:gd name="T9" fmla="*/ 140 h 163"/>
                <a:gd name="T10" fmla="*/ 152 w 169"/>
                <a:gd name="T11" fmla="*/ 140 h 163"/>
                <a:gd name="T12" fmla="*/ 151 w 169"/>
                <a:gd name="T13" fmla="*/ 144 h 163"/>
                <a:gd name="T14" fmla="*/ 149 w 169"/>
                <a:gd name="T15" fmla="*/ 148 h 163"/>
                <a:gd name="T16" fmla="*/ 142 w 169"/>
                <a:gd name="T17" fmla="*/ 155 h 163"/>
                <a:gd name="T18" fmla="*/ 136 w 169"/>
                <a:gd name="T19" fmla="*/ 160 h 163"/>
                <a:gd name="T20" fmla="*/ 128 w 169"/>
                <a:gd name="T21" fmla="*/ 163 h 163"/>
                <a:gd name="T22" fmla="*/ 128 w 169"/>
                <a:gd name="T23" fmla="*/ 163 h 163"/>
                <a:gd name="T24" fmla="*/ 0 w 169"/>
                <a:gd name="T25" fmla="*/ 125 h 163"/>
                <a:gd name="T26" fmla="*/ 0 w 169"/>
                <a:gd name="T27" fmla="*/ 125 h 163"/>
                <a:gd name="T28" fmla="*/ 3 w 169"/>
                <a:gd name="T29" fmla="*/ 0 h 163"/>
                <a:gd name="T30" fmla="*/ 3 w 169"/>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9" h="163">
                  <a:moveTo>
                    <a:pt x="3" y="0"/>
                  </a:moveTo>
                  <a:lnTo>
                    <a:pt x="3" y="0"/>
                  </a:lnTo>
                  <a:lnTo>
                    <a:pt x="169" y="0"/>
                  </a:lnTo>
                  <a:lnTo>
                    <a:pt x="169" y="0"/>
                  </a:lnTo>
                  <a:lnTo>
                    <a:pt x="152" y="140"/>
                  </a:lnTo>
                  <a:lnTo>
                    <a:pt x="152" y="140"/>
                  </a:lnTo>
                  <a:lnTo>
                    <a:pt x="151" y="144"/>
                  </a:lnTo>
                  <a:lnTo>
                    <a:pt x="149" y="148"/>
                  </a:lnTo>
                  <a:lnTo>
                    <a:pt x="142" y="155"/>
                  </a:lnTo>
                  <a:lnTo>
                    <a:pt x="136" y="160"/>
                  </a:lnTo>
                  <a:lnTo>
                    <a:pt x="128" y="163"/>
                  </a:lnTo>
                  <a:lnTo>
                    <a:pt x="128" y="163"/>
                  </a:lnTo>
                  <a:lnTo>
                    <a:pt x="0" y="125"/>
                  </a:lnTo>
                  <a:lnTo>
                    <a:pt x="0" y="125"/>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5" name="Freeform 61"/>
            <p:cNvSpPr/>
            <p:nvPr/>
          </p:nvSpPr>
          <p:spPr bwMode="auto">
            <a:xfrm>
              <a:off x="3294063" y="5083175"/>
              <a:ext cx="263525" cy="258763"/>
            </a:xfrm>
            <a:custGeom>
              <a:avLst/>
              <a:gdLst>
                <a:gd name="T0" fmla="*/ 4 w 166"/>
                <a:gd name="T1" fmla="*/ 0 h 163"/>
                <a:gd name="T2" fmla="*/ 4 w 166"/>
                <a:gd name="T3" fmla="*/ 0 h 163"/>
                <a:gd name="T4" fmla="*/ 166 w 166"/>
                <a:gd name="T5" fmla="*/ 0 h 163"/>
                <a:gd name="T6" fmla="*/ 166 w 166"/>
                <a:gd name="T7" fmla="*/ 0 h 163"/>
                <a:gd name="T8" fmla="*/ 149 w 166"/>
                <a:gd name="T9" fmla="*/ 140 h 163"/>
                <a:gd name="T10" fmla="*/ 149 w 166"/>
                <a:gd name="T11" fmla="*/ 140 h 163"/>
                <a:gd name="T12" fmla="*/ 148 w 166"/>
                <a:gd name="T13" fmla="*/ 144 h 163"/>
                <a:gd name="T14" fmla="*/ 146 w 166"/>
                <a:gd name="T15" fmla="*/ 148 h 163"/>
                <a:gd name="T16" fmla="*/ 141 w 166"/>
                <a:gd name="T17" fmla="*/ 155 h 163"/>
                <a:gd name="T18" fmla="*/ 133 w 166"/>
                <a:gd name="T19" fmla="*/ 160 h 163"/>
                <a:gd name="T20" fmla="*/ 125 w 166"/>
                <a:gd name="T21" fmla="*/ 163 h 163"/>
                <a:gd name="T22" fmla="*/ 125 w 166"/>
                <a:gd name="T23" fmla="*/ 163 h 163"/>
                <a:gd name="T24" fmla="*/ 0 w 166"/>
                <a:gd name="T25" fmla="*/ 124 h 163"/>
                <a:gd name="T26" fmla="*/ 0 w 166"/>
                <a:gd name="T27" fmla="*/ 124 h 163"/>
                <a:gd name="T28" fmla="*/ 4 w 166"/>
                <a:gd name="T29" fmla="*/ 0 h 163"/>
                <a:gd name="T30" fmla="*/ 4 w 166"/>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3">
                  <a:moveTo>
                    <a:pt x="4" y="0"/>
                  </a:moveTo>
                  <a:lnTo>
                    <a:pt x="4" y="0"/>
                  </a:lnTo>
                  <a:lnTo>
                    <a:pt x="166" y="0"/>
                  </a:lnTo>
                  <a:lnTo>
                    <a:pt x="166" y="0"/>
                  </a:lnTo>
                  <a:lnTo>
                    <a:pt x="149" y="140"/>
                  </a:lnTo>
                  <a:lnTo>
                    <a:pt x="149" y="140"/>
                  </a:lnTo>
                  <a:lnTo>
                    <a:pt x="148" y="144"/>
                  </a:lnTo>
                  <a:lnTo>
                    <a:pt x="146" y="148"/>
                  </a:lnTo>
                  <a:lnTo>
                    <a:pt x="141" y="155"/>
                  </a:lnTo>
                  <a:lnTo>
                    <a:pt x="133" y="160"/>
                  </a:lnTo>
                  <a:lnTo>
                    <a:pt x="125" y="163"/>
                  </a:lnTo>
                  <a:lnTo>
                    <a:pt x="125" y="163"/>
                  </a:lnTo>
                  <a:lnTo>
                    <a:pt x="0" y="124"/>
                  </a:lnTo>
                  <a:lnTo>
                    <a:pt x="0" y="124"/>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6" name="Freeform 62"/>
            <p:cNvSpPr/>
            <p:nvPr/>
          </p:nvSpPr>
          <p:spPr bwMode="auto">
            <a:xfrm>
              <a:off x="3300413" y="5083175"/>
              <a:ext cx="257175" cy="258763"/>
            </a:xfrm>
            <a:custGeom>
              <a:avLst/>
              <a:gdLst>
                <a:gd name="T0" fmla="*/ 4 w 162"/>
                <a:gd name="T1" fmla="*/ 0 h 163"/>
                <a:gd name="T2" fmla="*/ 4 w 162"/>
                <a:gd name="T3" fmla="*/ 0 h 163"/>
                <a:gd name="T4" fmla="*/ 162 w 162"/>
                <a:gd name="T5" fmla="*/ 0 h 163"/>
                <a:gd name="T6" fmla="*/ 162 w 162"/>
                <a:gd name="T7" fmla="*/ 0 h 163"/>
                <a:gd name="T8" fmla="*/ 145 w 162"/>
                <a:gd name="T9" fmla="*/ 140 h 163"/>
                <a:gd name="T10" fmla="*/ 145 w 162"/>
                <a:gd name="T11" fmla="*/ 140 h 163"/>
                <a:gd name="T12" fmla="*/ 144 w 162"/>
                <a:gd name="T13" fmla="*/ 144 h 163"/>
                <a:gd name="T14" fmla="*/ 142 w 162"/>
                <a:gd name="T15" fmla="*/ 148 h 163"/>
                <a:gd name="T16" fmla="*/ 137 w 162"/>
                <a:gd name="T17" fmla="*/ 155 h 163"/>
                <a:gd name="T18" fmla="*/ 129 w 162"/>
                <a:gd name="T19" fmla="*/ 160 h 163"/>
                <a:gd name="T20" fmla="*/ 121 w 162"/>
                <a:gd name="T21" fmla="*/ 163 h 163"/>
                <a:gd name="T22" fmla="*/ 121 w 162"/>
                <a:gd name="T23" fmla="*/ 163 h 163"/>
                <a:gd name="T24" fmla="*/ 0 w 162"/>
                <a:gd name="T25" fmla="*/ 122 h 163"/>
                <a:gd name="T26" fmla="*/ 0 w 162"/>
                <a:gd name="T27" fmla="*/ 122 h 163"/>
                <a:gd name="T28" fmla="*/ 4 w 162"/>
                <a:gd name="T29" fmla="*/ 0 h 163"/>
                <a:gd name="T30" fmla="*/ 4 w 162"/>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163">
                  <a:moveTo>
                    <a:pt x="4" y="0"/>
                  </a:moveTo>
                  <a:lnTo>
                    <a:pt x="4" y="0"/>
                  </a:lnTo>
                  <a:lnTo>
                    <a:pt x="162" y="0"/>
                  </a:lnTo>
                  <a:lnTo>
                    <a:pt x="162" y="0"/>
                  </a:lnTo>
                  <a:lnTo>
                    <a:pt x="145" y="140"/>
                  </a:lnTo>
                  <a:lnTo>
                    <a:pt x="145" y="140"/>
                  </a:lnTo>
                  <a:lnTo>
                    <a:pt x="144" y="144"/>
                  </a:lnTo>
                  <a:lnTo>
                    <a:pt x="142" y="148"/>
                  </a:lnTo>
                  <a:lnTo>
                    <a:pt x="137" y="155"/>
                  </a:lnTo>
                  <a:lnTo>
                    <a:pt x="129" y="160"/>
                  </a:lnTo>
                  <a:lnTo>
                    <a:pt x="121" y="163"/>
                  </a:lnTo>
                  <a:lnTo>
                    <a:pt x="121" y="163"/>
                  </a:lnTo>
                  <a:lnTo>
                    <a:pt x="0" y="122"/>
                  </a:lnTo>
                  <a:lnTo>
                    <a:pt x="0" y="122"/>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7" name="Freeform 63"/>
            <p:cNvSpPr/>
            <p:nvPr/>
          </p:nvSpPr>
          <p:spPr bwMode="auto">
            <a:xfrm>
              <a:off x="3306763" y="5083175"/>
              <a:ext cx="250825" cy="258763"/>
            </a:xfrm>
            <a:custGeom>
              <a:avLst/>
              <a:gdLst>
                <a:gd name="T0" fmla="*/ 4 w 158"/>
                <a:gd name="T1" fmla="*/ 0 h 163"/>
                <a:gd name="T2" fmla="*/ 4 w 158"/>
                <a:gd name="T3" fmla="*/ 0 h 163"/>
                <a:gd name="T4" fmla="*/ 158 w 158"/>
                <a:gd name="T5" fmla="*/ 0 h 163"/>
                <a:gd name="T6" fmla="*/ 158 w 158"/>
                <a:gd name="T7" fmla="*/ 0 h 163"/>
                <a:gd name="T8" fmla="*/ 141 w 158"/>
                <a:gd name="T9" fmla="*/ 140 h 163"/>
                <a:gd name="T10" fmla="*/ 141 w 158"/>
                <a:gd name="T11" fmla="*/ 140 h 163"/>
                <a:gd name="T12" fmla="*/ 140 w 158"/>
                <a:gd name="T13" fmla="*/ 144 h 163"/>
                <a:gd name="T14" fmla="*/ 138 w 158"/>
                <a:gd name="T15" fmla="*/ 148 h 163"/>
                <a:gd name="T16" fmla="*/ 133 w 158"/>
                <a:gd name="T17" fmla="*/ 155 h 163"/>
                <a:gd name="T18" fmla="*/ 125 w 158"/>
                <a:gd name="T19" fmla="*/ 160 h 163"/>
                <a:gd name="T20" fmla="*/ 118 w 158"/>
                <a:gd name="T21" fmla="*/ 163 h 163"/>
                <a:gd name="T22" fmla="*/ 118 w 158"/>
                <a:gd name="T23" fmla="*/ 163 h 163"/>
                <a:gd name="T24" fmla="*/ 0 w 158"/>
                <a:gd name="T25" fmla="*/ 121 h 163"/>
                <a:gd name="T26" fmla="*/ 0 w 158"/>
                <a:gd name="T27" fmla="*/ 121 h 163"/>
                <a:gd name="T28" fmla="*/ 4 w 158"/>
                <a:gd name="T29" fmla="*/ 0 h 163"/>
                <a:gd name="T30" fmla="*/ 4 w 158"/>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163">
                  <a:moveTo>
                    <a:pt x="4" y="0"/>
                  </a:moveTo>
                  <a:lnTo>
                    <a:pt x="4" y="0"/>
                  </a:lnTo>
                  <a:lnTo>
                    <a:pt x="158" y="0"/>
                  </a:lnTo>
                  <a:lnTo>
                    <a:pt x="158" y="0"/>
                  </a:lnTo>
                  <a:lnTo>
                    <a:pt x="141" y="140"/>
                  </a:lnTo>
                  <a:lnTo>
                    <a:pt x="141" y="140"/>
                  </a:lnTo>
                  <a:lnTo>
                    <a:pt x="140" y="144"/>
                  </a:lnTo>
                  <a:lnTo>
                    <a:pt x="138" y="148"/>
                  </a:lnTo>
                  <a:lnTo>
                    <a:pt x="133" y="155"/>
                  </a:lnTo>
                  <a:lnTo>
                    <a:pt x="125" y="160"/>
                  </a:lnTo>
                  <a:lnTo>
                    <a:pt x="118" y="163"/>
                  </a:lnTo>
                  <a:lnTo>
                    <a:pt x="118" y="163"/>
                  </a:lnTo>
                  <a:lnTo>
                    <a:pt x="0" y="121"/>
                  </a:lnTo>
                  <a:lnTo>
                    <a:pt x="0" y="121"/>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8" name="Freeform 64"/>
            <p:cNvSpPr/>
            <p:nvPr/>
          </p:nvSpPr>
          <p:spPr bwMode="auto">
            <a:xfrm>
              <a:off x="3313113" y="5083175"/>
              <a:ext cx="244475" cy="258763"/>
            </a:xfrm>
            <a:custGeom>
              <a:avLst/>
              <a:gdLst>
                <a:gd name="T0" fmla="*/ 4 w 154"/>
                <a:gd name="T1" fmla="*/ 0 h 163"/>
                <a:gd name="T2" fmla="*/ 4 w 154"/>
                <a:gd name="T3" fmla="*/ 0 h 163"/>
                <a:gd name="T4" fmla="*/ 154 w 154"/>
                <a:gd name="T5" fmla="*/ 0 h 163"/>
                <a:gd name="T6" fmla="*/ 154 w 154"/>
                <a:gd name="T7" fmla="*/ 0 h 163"/>
                <a:gd name="T8" fmla="*/ 137 w 154"/>
                <a:gd name="T9" fmla="*/ 140 h 163"/>
                <a:gd name="T10" fmla="*/ 137 w 154"/>
                <a:gd name="T11" fmla="*/ 140 h 163"/>
                <a:gd name="T12" fmla="*/ 136 w 154"/>
                <a:gd name="T13" fmla="*/ 144 h 163"/>
                <a:gd name="T14" fmla="*/ 134 w 154"/>
                <a:gd name="T15" fmla="*/ 148 h 163"/>
                <a:gd name="T16" fmla="*/ 129 w 154"/>
                <a:gd name="T17" fmla="*/ 155 h 163"/>
                <a:gd name="T18" fmla="*/ 122 w 154"/>
                <a:gd name="T19" fmla="*/ 160 h 163"/>
                <a:gd name="T20" fmla="*/ 114 w 154"/>
                <a:gd name="T21" fmla="*/ 163 h 163"/>
                <a:gd name="T22" fmla="*/ 114 w 154"/>
                <a:gd name="T23" fmla="*/ 163 h 163"/>
                <a:gd name="T24" fmla="*/ 0 w 154"/>
                <a:gd name="T25" fmla="*/ 119 h 163"/>
                <a:gd name="T26" fmla="*/ 0 w 154"/>
                <a:gd name="T27" fmla="*/ 119 h 163"/>
                <a:gd name="T28" fmla="*/ 4 w 154"/>
                <a:gd name="T29" fmla="*/ 0 h 163"/>
                <a:gd name="T30" fmla="*/ 4 w 154"/>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4" h="163">
                  <a:moveTo>
                    <a:pt x="4" y="0"/>
                  </a:moveTo>
                  <a:lnTo>
                    <a:pt x="4" y="0"/>
                  </a:lnTo>
                  <a:lnTo>
                    <a:pt x="154" y="0"/>
                  </a:lnTo>
                  <a:lnTo>
                    <a:pt x="154" y="0"/>
                  </a:lnTo>
                  <a:lnTo>
                    <a:pt x="137" y="140"/>
                  </a:lnTo>
                  <a:lnTo>
                    <a:pt x="137" y="140"/>
                  </a:lnTo>
                  <a:lnTo>
                    <a:pt x="136" y="144"/>
                  </a:lnTo>
                  <a:lnTo>
                    <a:pt x="134" y="148"/>
                  </a:lnTo>
                  <a:lnTo>
                    <a:pt x="129" y="155"/>
                  </a:lnTo>
                  <a:lnTo>
                    <a:pt x="122" y="160"/>
                  </a:lnTo>
                  <a:lnTo>
                    <a:pt x="114" y="163"/>
                  </a:lnTo>
                  <a:lnTo>
                    <a:pt x="114" y="163"/>
                  </a:lnTo>
                  <a:lnTo>
                    <a:pt x="0" y="119"/>
                  </a:lnTo>
                  <a:lnTo>
                    <a:pt x="0" y="119"/>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9" name="Freeform 65"/>
            <p:cNvSpPr/>
            <p:nvPr/>
          </p:nvSpPr>
          <p:spPr bwMode="auto">
            <a:xfrm>
              <a:off x="3317876" y="5083175"/>
              <a:ext cx="239713" cy="258763"/>
            </a:xfrm>
            <a:custGeom>
              <a:avLst/>
              <a:gdLst>
                <a:gd name="T0" fmla="*/ 4 w 151"/>
                <a:gd name="T1" fmla="*/ 0 h 163"/>
                <a:gd name="T2" fmla="*/ 4 w 151"/>
                <a:gd name="T3" fmla="*/ 0 h 163"/>
                <a:gd name="T4" fmla="*/ 151 w 151"/>
                <a:gd name="T5" fmla="*/ 0 h 163"/>
                <a:gd name="T6" fmla="*/ 151 w 151"/>
                <a:gd name="T7" fmla="*/ 0 h 163"/>
                <a:gd name="T8" fmla="*/ 134 w 151"/>
                <a:gd name="T9" fmla="*/ 140 h 163"/>
                <a:gd name="T10" fmla="*/ 134 w 151"/>
                <a:gd name="T11" fmla="*/ 140 h 163"/>
                <a:gd name="T12" fmla="*/ 133 w 151"/>
                <a:gd name="T13" fmla="*/ 144 h 163"/>
                <a:gd name="T14" fmla="*/ 131 w 151"/>
                <a:gd name="T15" fmla="*/ 148 h 163"/>
                <a:gd name="T16" fmla="*/ 126 w 151"/>
                <a:gd name="T17" fmla="*/ 155 h 163"/>
                <a:gd name="T18" fmla="*/ 119 w 151"/>
                <a:gd name="T19" fmla="*/ 160 h 163"/>
                <a:gd name="T20" fmla="*/ 111 w 151"/>
                <a:gd name="T21" fmla="*/ 163 h 163"/>
                <a:gd name="T22" fmla="*/ 111 w 151"/>
                <a:gd name="T23" fmla="*/ 163 h 163"/>
                <a:gd name="T24" fmla="*/ 0 w 151"/>
                <a:gd name="T25" fmla="*/ 119 h 163"/>
                <a:gd name="T26" fmla="*/ 0 w 151"/>
                <a:gd name="T27" fmla="*/ 119 h 163"/>
                <a:gd name="T28" fmla="*/ 4 w 151"/>
                <a:gd name="T29" fmla="*/ 0 h 163"/>
                <a:gd name="T30" fmla="*/ 4 w 151"/>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1" h="163">
                  <a:moveTo>
                    <a:pt x="4" y="0"/>
                  </a:moveTo>
                  <a:lnTo>
                    <a:pt x="4" y="0"/>
                  </a:lnTo>
                  <a:lnTo>
                    <a:pt x="151" y="0"/>
                  </a:lnTo>
                  <a:lnTo>
                    <a:pt x="151" y="0"/>
                  </a:lnTo>
                  <a:lnTo>
                    <a:pt x="134" y="140"/>
                  </a:lnTo>
                  <a:lnTo>
                    <a:pt x="134" y="140"/>
                  </a:lnTo>
                  <a:lnTo>
                    <a:pt x="133" y="144"/>
                  </a:lnTo>
                  <a:lnTo>
                    <a:pt x="131" y="148"/>
                  </a:lnTo>
                  <a:lnTo>
                    <a:pt x="126" y="155"/>
                  </a:lnTo>
                  <a:lnTo>
                    <a:pt x="119" y="160"/>
                  </a:lnTo>
                  <a:lnTo>
                    <a:pt x="111" y="163"/>
                  </a:lnTo>
                  <a:lnTo>
                    <a:pt x="111" y="163"/>
                  </a:lnTo>
                  <a:lnTo>
                    <a:pt x="0" y="119"/>
                  </a:lnTo>
                  <a:lnTo>
                    <a:pt x="0" y="119"/>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0" name="Freeform 66"/>
            <p:cNvSpPr/>
            <p:nvPr/>
          </p:nvSpPr>
          <p:spPr bwMode="auto">
            <a:xfrm>
              <a:off x="3324226" y="5083175"/>
              <a:ext cx="233363" cy="258763"/>
            </a:xfrm>
            <a:custGeom>
              <a:avLst/>
              <a:gdLst>
                <a:gd name="T0" fmla="*/ 4 w 147"/>
                <a:gd name="T1" fmla="*/ 0 h 163"/>
                <a:gd name="T2" fmla="*/ 4 w 147"/>
                <a:gd name="T3" fmla="*/ 0 h 163"/>
                <a:gd name="T4" fmla="*/ 147 w 147"/>
                <a:gd name="T5" fmla="*/ 0 h 163"/>
                <a:gd name="T6" fmla="*/ 147 w 147"/>
                <a:gd name="T7" fmla="*/ 0 h 163"/>
                <a:gd name="T8" fmla="*/ 130 w 147"/>
                <a:gd name="T9" fmla="*/ 140 h 163"/>
                <a:gd name="T10" fmla="*/ 130 w 147"/>
                <a:gd name="T11" fmla="*/ 140 h 163"/>
                <a:gd name="T12" fmla="*/ 129 w 147"/>
                <a:gd name="T13" fmla="*/ 144 h 163"/>
                <a:gd name="T14" fmla="*/ 127 w 147"/>
                <a:gd name="T15" fmla="*/ 148 h 163"/>
                <a:gd name="T16" fmla="*/ 122 w 147"/>
                <a:gd name="T17" fmla="*/ 155 h 163"/>
                <a:gd name="T18" fmla="*/ 115 w 147"/>
                <a:gd name="T19" fmla="*/ 159 h 163"/>
                <a:gd name="T20" fmla="*/ 107 w 147"/>
                <a:gd name="T21" fmla="*/ 163 h 163"/>
                <a:gd name="T22" fmla="*/ 107 w 147"/>
                <a:gd name="T23" fmla="*/ 163 h 163"/>
                <a:gd name="T24" fmla="*/ 0 w 147"/>
                <a:gd name="T25" fmla="*/ 118 h 163"/>
                <a:gd name="T26" fmla="*/ 0 w 147"/>
                <a:gd name="T27" fmla="*/ 118 h 163"/>
                <a:gd name="T28" fmla="*/ 4 w 147"/>
                <a:gd name="T29" fmla="*/ 0 h 163"/>
                <a:gd name="T30" fmla="*/ 4 w 14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7" h="163">
                  <a:moveTo>
                    <a:pt x="4" y="0"/>
                  </a:moveTo>
                  <a:lnTo>
                    <a:pt x="4" y="0"/>
                  </a:lnTo>
                  <a:lnTo>
                    <a:pt x="147" y="0"/>
                  </a:lnTo>
                  <a:lnTo>
                    <a:pt x="147" y="0"/>
                  </a:lnTo>
                  <a:lnTo>
                    <a:pt x="130" y="140"/>
                  </a:lnTo>
                  <a:lnTo>
                    <a:pt x="130" y="140"/>
                  </a:lnTo>
                  <a:lnTo>
                    <a:pt x="129" y="144"/>
                  </a:lnTo>
                  <a:lnTo>
                    <a:pt x="127" y="148"/>
                  </a:lnTo>
                  <a:lnTo>
                    <a:pt x="122" y="155"/>
                  </a:lnTo>
                  <a:lnTo>
                    <a:pt x="115" y="159"/>
                  </a:lnTo>
                  <a:lnTo>
                    <a:pt x="107" y="163"/>
                  </a:lnTo>
                  <a:lnTo>
                    <a:pt x="107" y="163"/>
                  </a:lnTo>
                  <a:lnTo>
                    <a:pt x="0" y="118"/>
                  </a:lnTo>
                  <a:lnTo>
                    <a:pt x="0" y="11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1" name="Freeform 67"/>
            <p:cNvSpPr/>
            <p:nvPr/>
          </p:nvSpPr>
          <p:spPr bwMode="auto">
            <a:xfrm>
              <a:off x="3330576" y="5083175"/>
              <a:ext cx="227013" cy="258763"/>
            </a:xfrm>
            <a:custGeom>
              <a:avLst/>
              <a:gdLst>
                <a:gd name="T0" fmla="*/ 4 w 143"/>
                <a:gd name="T1" fmla="*/ 0 h 163"/>
                <a:gd name="T2" fmla="*/ 4 w 143"/>
                <a:gd name="T3" fmla="*/ 0 h 163"/>
                <a:gd name="T4" fmla="*/ 143 w 143"/>
                <a:gd name="T5" fmla="*/ 0 h 163"/>
                <a:gd name="T6" fmla="*/ 143 w 143"/>
                <a:gd name="T7" fmla="*/ 0 h 163"/>
                <a:gd name="T8" fmla="*/ 126 w 143"/>
                <a:gd name="T9" fmla="*/ 140 h 163"/>
                <a:gd name="T10" fmla="*/ 126 w 143"/>
                <a:gd name="T11" fmla="*/ 140 h 163"/>
                <a:gd name="T12" fmla="*/ 125 w 143"/>
                <a:gd name="T13" fmla="*/ 144 h 163"/>
                <a:gd name="T14" fmla="*/ 123 w 143"/>
                <a:gd name="T15" fmla="*/ 148 h 163"/>
                <a:gd name="T16" fmla="*/ 118 w 143"/>
                <a:gd name="T17" fmla="*/ 155 h 163"/>
                <a:gd name="T18" fmla="*/ 111 w 143"/>
                <a:gd name="T19" fmla="*/ 159 h 163"/>
                <a:gd name="T20" fmla="*/ 104 w 143"/>
                <a:gd name="T21" fmla="*/ 163 h 163"/>
                <a:gd name="T22" fmla="*/ 104 w 143"/>
                <a:gd name="T23" fmla="*/ 163 h 163"/>
                <a:gd name="T24" fmla="*/ 0 w 143"/>
                <a:gd name="T25" fmla="*/ 117 h 163"/>
                <a:gd name="T26" fmla="*/ 0 w 143"/>
                <a:gd name="T27" fmla="*/ 117 h 163"/>
                <a:gd name="T28" fmla="*/ 4 w 143"/>
                <a:gd name="T29" fmla="*/ 0 h 163"/>
                <a:gd name="T30" fmla="*/ 4 w 14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63">
                  <a:moveTo>
                    <a:pt x="4" y="0"/>
                  </a:moveTo>
                  <a:lnTo>
                    <a:pt x="4" y="0"/>
                  </a:lnTo>
                  <a:lnTo>
                    <a:pt x="143" y="0"/>
                  </a:lnTo>
                  <a:lnTo>
                    <a:pt x="143" y="0"/>
                  </a:lnTo>
                  <a:lnTo>
                    <a:pt x="126" y="140"/>
                  </a:lnTo>
                  <a:lnTo>
                    <a:pt x="126" y="140"/>
                  </a:lnTo>
                  <a:lnTo>
                    <a:pt x="125" y="144"/>
                  </a:lnTo>
                  <a:lnTo>
                    <a:pt x="123" y="148"/>
                  </a:lnTo>
                  <a:lnTo>
                    <a:pt x="118" y="155"/>
                  </a:lnTo>
                  <a:lnTo>
                    <a:pt x="111" y="159"/>
                  </a:lnTo>
                  <a:lnTo>
                    <a:pt x="104" y="163"/>
                  </a:lnTo>
                  <a:lnTo>
                    <a:pt x="104" y="163"/>
                  </a:lnTo>
                  <a:lnTo>
                    <a:pt x="0" y="117"/>
                  </a:lnTo>
                  <a:lnTo>
                    <a:pt x="0" y="117"/>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2" name="Freeform 68"/>
            <p:cNvSpPr/>
            <p:nvPr/>
          </p:nvSpPr>
          <p:spPr bwMode="auto">
            <a:xfrm>
              <a:off x="3336926" y="5083175"/>
              <a:ext cx="220663" cy="255588"/>
            </a:xfrm>
            <a:custGeom>
              <a:avLst/>
              <a:gdLst>
                <a:gd name="T0" fmla="*/ 4 w 139"/>
                <a:gd name="T1" fmla="*/ 0 h 161"/>
                <a:gd name="T2" fmla="*/ 4 w 139"/>
                <a:gd name="T3" fmla="*/ 0 h 161"/>
                <a:gd name="T4" fmla="*/ 139 w 139"/>
                <a:gd name="T5" fmla="*/ 0 h 161"/>
                <a:gd name="T6" fmla="*/ 139 w 139"/>
                <a:gd name="T7" fmla="*/ 0 h 161"/>
                <a:gd name="T8" fmla="*/ 122 w 139"/>
                <a:gd name="T9" fmla="*/ 140 h 161"/>
                <a:gd name="T10" fmla="*/ 122 w 139"/>
                <a:gd name="T11" fmla="*/ 140 h 161"/>
                <a:gd name="T12" fmla="*/ 121 w 139"/>
                <a:gd name="T13" fmla="*/ 144 h 161"/>
                <a:gd name="T14" fmla="*/ 119 w 139"/>
                <a:gd name="T15" fmla="*/ 148 h 161"/>
                <a:gd name="T16" fmla="*/ 114 w 139"/>
                <a:gd name="T17" fmla="*/ 155 h 161"/>
                <a:gd name="T18" fmla="*/ 107 w 139"/>
                <a:gd name="T19" fmla="*/ 159 h 161"/>
                <a:gd name="T20" fmla="*/ 100 w 139"/>
                <a:gd name="T21" fmla="*/ 161 h 161"/>
                <a:gd name="T22" fmla="*/ 100 w 139"/>
                <a:gd name="T23" fmla="*/ 161 h 161"/>
                <a:gd name="T24" fmla="*/ 0 w 139"/>
                <a:gd name="T25" fmla="*/ 115 h 161"/>
                <a:gd name="T26" fmla="*/ 0 w 139"/>
                <a:gd name="T27" fmla="*/ 115 h 161"/>
                <a:gd name="T28" fmla="*/ 4 w 139"/>
                <a:gd name="T29" fmla="*/ 0 h 161"/>
                <a:gd name="T30" fmla="*/ 4 w 139"/>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61">
                  <a:moveTo>
                    <a:pt x="4" y="0"/>
                  </a:moveTo>
                  <a:lnTo>
                    <a:pt x="4" y="0"/>
                  </a:lnTo>
                  <a:lnTo>
                    <a:pt x="139" y="0"/>
                  </a:lnTo>
                  <a:lnTo>
                    <a:pt x="139" y="0"/>
                  </a:lnTo>
                  <a:lnTo>
                    <a:pt x="122" y="140"/>
                  </a:lnTo>
                  <a:lnTo>
                    <a:pt x="122" y="140"/>
                  </a:lnTo>
                  <a:lnTo>
                    <a:pt x="121" y="144"/>
                  </a:lnTo>
                  <a:lnTo>
                    <a:pt x="119" y="148"/>
                  </a:lnTo>
                  <a:lnTo>
                    <a:pt x="114" y="155"/>
                  </a:lnTo>
                  <a:lnTo>
                    <a:pt x="107" y="159"/>
                  </a:lnTo>
                  <a:lnTo>
                    <a:pt x="100" y="161"/>
                  </a:lnTo>
                  <a:lnTo>
                    <a:pt x="100" y="161"/>
                  </a:lnTo>
                  <a:lnTo>
                    <a:pt x="0" y="115"/>
                  </a:lnTo>
                  <a:lnTo>
                    <a:pt x="0" y="115"/>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3" name="Freeform 69"/>
            <p:cNvSpPr/>
            <p:nvPr/>
          </p:nvSpPr>
          <p:spPr bwMode="auto">
            <a:xfrm>
              <a:off x="3343276" y="5083175"/>
              <a:ext cx="214313" cy="255588"/>
            </a:xfrm>
            <a:custGeom>
              <a:avLst/>
              <a:gdLst>
                <a:gd name="T0" fmla="*/ 4 w 135"/>
                <a:gd name="T1" fmla="*/ 0 h 161"/>
                <a:gd name="T2" fmla="*/ 4 w 135"/>
                <a:gd name="T3" fmla="*/ 0 h 161"/>
                <a:gd name="T4" fmla="*/ 135 w 135"/>
                <a:gd name="T5" fmla="*/ 0 h 161"/>
                <a:gd name="T6" fmla="*/ 135 w 135"/>
                <a:gd name="T7" fmla="*/ 0 h 161"/>
                <a:gd name="T8" fmla="*/ 118 w 135"/>
                <a:gd name="T9" fmla="*/ 140 h 161"/>
                <a:gd name="T10" fmla="*/ 118 w 135"/>
                <a:gd name="T11" fmla="*/ 140 h 161"/>
                <a:gd name="T12" fmla="*/ 117 w 135"/>
                <a:gd name="T13" fmla="*/ 144 h 161"/>
                <a:gd name="T14" fmla="*/ 115 w 135"/>
                <a:gd name="T15" fmla="*/ 148 h 161"/>
                <a:gd name="T16" fmla="*/ 110 w 135"/>
                <a:gd name="T17" fmla="*/ 155 h 161"/>
                <a:gd name="T18" fmla="*/ 103 w 135"/>
                <a:gd name="T19" fmla="*/ 159 h 161"/>
                <a:gd name="T20" fmla="*/ 96 w 135"/>
                <a:gd name="T21" fmla="*/ 161 h 161"/>
                <a:gd name="T22" fmla="*/ 96 w 135"/>
                <a:gd name="T23" fmla="*/ 161 h 161"/>
                <a:gd name="T24" fmla="*/ 0 w 135"/>
                <a:gd name="T25" fmla="*/ 114 h 161"/>
                <a:gd name="T26" fmla="*/ 0 w 135"/>
                <a:gd name="T27" fmla="*/ 114 h 161"/>
                <a:gd name="T28" fmla="*/ 4 w 135"/>
                <a:gd name="T29" fmla="*/ 0 h 161"/>
                <a:gd name="T30" fmla="*/ 4 w 135"/>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161">
                  <a:moveTo>
                    <a:pt x="4" y="0"/>
                  </a:moveTo>
                  <a:lnTo>
                    <a:pt x="4" y="0"/>
                  </a:lnTo>
                  <a:lnTo>
                    <a:pt x="135" y="0"/>
                  </a:lnTo>
                  <a:lnTo>
                    <a:pt x="135" y="0"/>
                  </a:lnTo>
                  <a:lnTo>
                    <a:pt x="118" y="140"/>
                  </a:lnTo>
                  <a:lnTo>
                    <a:pt x="118" y="140"/>
                  </a:lnTo>
                  <a:lnTo>
                    <a:pt x="117" y="144"/>
                  </a:lnTo>
                  <a:lnTo>
                    <a:pt x="115" y="148"/>
                  </a:lnTo>
                  <a:lnTo>
                    <a:pt x="110" y="155"/>
                  </a:lnTo>
                  <a:lnTo>
                    <a:pt x="103" y="159"/>
                  </a:lnTo>
                  <a:lnTo>
                    <a:pt x="96" y="161"/>
                  </a:lnTo>
                  <a:lnTo>
                    <a:pt x="96" y="161"/>
                  </a:lnTo>
                  <a:lnTo>
                    <a:pt x="0" y="114"/>
                  </a:lnTo>
                  <a:lnTo>
                    <a:pt x="0" y="114"/>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4" name="Freeform 70"/>
            <p:cNvSpPr/>
            <p:nvPr/>
          </p:nvSpPr>
          <p:spPr bwMode="auto">
            <a:xfrm>
              <a:off x="3348038" y="5083175"/>
              <a:ext cx="209550" cy="255588"/>
            </a:xfrm>
            <a:custGeom>
              <a:avLst/>
              <a:gdLst>
                <a:gd name="T0" fmla="*/ 5 w 132"/>
                <a:gd name="T1" fmla="*/ 0 h 161"/>
                <a:gd name="T2" fmla="*/ 5 w 132"/>
                <a:gd name="T3" fmla="*/ 0 h 161"/>
                <a:gd name="T4" fmla="*/ 132 w 132"/>
                <a:gd name="T5" fmla="*/ 0 h 161"/>
                <a:gd name="T6" fmla="*/ 132 w 132"/>
                <a:gd name="T7" fmla="*/ 0 h 161"/>
                <a:gd name="T8" fmla="*/ 115 w 132"/>
                <a:gd name="T9" fmla="*/ 140 h 161"/>
                <a:gd name="T10" fmla="*/ 115 w 132"/>
                <a:gd name="T11" fmla="*/ 140 h 161"/>
                <a:gd name="T12" fmla="*/ 114 w 132"/>
                <a:gd name="T13" fmla="*/ 144 h 161"/>
                <a:gd name="T14" fmla="*/ 112 w 132"/>
                <a:gd name="T15" fmla="*/ 148 h 161"/>
                <a:gd name="T16" fmla="*/ 108 w 132"/>
                <a:gd name="T17" fmla="*/ 153 h 161"/>
                <a:gd name="T18" fmla="*/ 101 w 132"/>
                <a:gd name="T19" fmla="*/ 159 h 161"/>
                <a:gd name="T20" fmla="*/ 95 w 132"/>
                <a:gd name="T21" fmla="*/ 161 h 161"/>
                <a:gd name="T22" fmla="*/ 95 w 132"/>
                <a:gd name="T23" fmla="*/ 161 h 161"/>
                <a:gd name="T24" fmla="*/ 0 w 132"/>
                <a:gd name="T25" fmla="*/ 113 h 161"/>
                <a:gd name="T26" fmla="*/ 0 w 132"/>
                <a:gd name="T27" fmla="*/ 113 h 161"/>
                <a:gd name="T28" fmla="*/ 5 w 132"/>
                <a:gd name="T29" fmla="*/ 0 h 161"/>
                <a:gd name="T30" fmla="*/ 5 w 132"/>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161">
                  <a:moveTo>
                    <a:pt x="5" y="0"/>
                  </a:moveTo>
                  <a:lnTo>
                    <a:pt x="5" y="0"/>
                  </a:lnTo>
                  <a:lnTo>
                    <a:pt x="132" y="0"/>
                  </a:lnTo>
                  <a:lnTo>
                    <a:pt x="132" y="0"/>
                  </a:lnTo>
                  <a:lnTo>
                    <a:pt x="115" y="140"/>
                  </a:lnTo>
                  <a:lnTo>
                    <a:pt x="115" y="140"/>
                  </a:lnTo>
                  <a:lnTo>
                    <a:pt x="114" y="144"/>
                  </a:lnTo>
                  <a:lnTo>
                    <a:pt x="112" y="148"/>
                  </a:lnTo>
                  <a:lnTo>
                    <a:pt x="108" y="153"/>
                  </a:lnTo>
                  <a:lnTo>
                    <a:pt x="101" y="159"/>
                  </a:lnTo>
                  <a:lnTo>
                    <a:pt x="95" y="161"/>
                  </a:lnTo>
                  <a:lnTo>
                    <a:pt x="95" y="161"/>
                  </a:lnTo>
                  <a:lnTo>
                    <a:pt x="0" y="113"/>
                  </a:lnTo>
                  <a:lnTo>
                    <a:pt x="0" y="113"/>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5" name="Freeform 71"/>
            <p:cNvSpPr/>
            <p:nvPr/>
          </p:nvSpPr>
          <p:spPr bwMode="auto">
            <a:xfrm>
              <a:off x="3354388" y="5083175"/>
              <a:ext cx="203200" cy="255588"/>
            </a:xfrm>
            <a:custGeom>
              <a:avLst/>
              <a:gdLst>
                <a:gd name="T0" fmla="*/ 4 w 128"/>
                <a:gd name="T1" fmla="*/ 0 h 161"/>
                <a:gd name="T2" fmla="*/ 4 w 128"/>
                <a:gd name="T3" fmla="*/ 0 h 161"/>
                <a:gd name="T4" fmla="*/ 128 w 128"/>
                <a:gd name="T5" fmla="*/ 0 h 161"/>
                <a:gd name="T6" fmla="*/ 128 w 128"/>
                <a:gd name="T7" fmla="*/ 0 h 161"/>
                <a:gd name="T8" fmla="*/ 111 w 128"/>
                <a:gd name="T9" fmla="*/ 140 h 161"/>
                <a:gd name="T10" fmla="*/ 111 w 128"/>
                <a:gd name="T11" fmla="*/ 140 h 161"/>
                <a:gd name="T12" fmla="*/ 111 w 128"/>
                <a:gd name="T13" fmla="*/ 144 h 161"/>
                <a:gd name="T14" fmla="*/ 108 w 128"/>
                <a:gd name="T15" fmla="*/ 148 h 161"/>
                <a:gd name="T16" fmla="*/ 104 w 128"/>
                <a:gd name="T17" fmla="*/ 153 h 161"/>
                <a:gd name="T18" fmla="*/ 97 w 128"/>
                <a:gd name="T19" fmla="*/ 159 h 161"/>
                <a:gd name="T20" fmla="*/ 91 w 128"/>
                <a:gd name="T21" fmla="*/ 161 h 161"/>
                <a:gd name="T22" fmla="*/ 91 w 128"/>
                <a:gd name="T23" fmla="*/ 161 h 161"/>
                <a:gd name="T24" fmla="*/ 0 w 128"/>
                <a:gd name="T25" fmla="*/ 113 h 161"/>
                <a:gd name="T26" fmla="*/ 0 w 128"/>
                <a:gd name="T27" fmla="*/ 113 h 161"/>
                <a:gd name="T28" fmla="*/ 4 w 128"/>
                <a:gd name="T29" fmla="*/ 0 h 161"/>
                <a:gd name="T30" fmla="*/ 4 w 128"/>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8" h="161">
                  <a:moveTo>
                    <a:pt x="4" y="0"/>
                  </a:moveTo>
                  <a:lnTo>
                    <a:pt x="4" y="0"/>
                  </a:lnTo>
                  <a:lnTo>
                    <a:pt x="128" y="0"/>
                  </a:lnTo>
                  <a:lnTo>
                    <a:pt x="128" y="0"/>
                  </a:lnTo>
                  <a:lnTo>
                    <a:pt x="111" y="140"/>
                  </a:lnTo>
                  <a:lnTo>
                    <a:pt x="111" y="140"/>
                  </a:lnTo>
                  <a:lnTo>
                    <a:pt x="111" y="144"/>
                  </a:lnTo>
                  <a:lnTo>
                    <a:pt x="108" y="148"/>
                  </a:lnTo>
                  <a:lnTo>
                    <a:pt x="104" y="153"/>
                  </a:lnTo>
                  <a:lnTo>
                    <a:pt x="97" y="159"/>
                  </a:lnTo>
                  <a:lnTo>
                    <a:pt x="91" y="161"/>
                  </a:lnTo>
                  <a:lnTo>
                    <a:pt x="91" y="161"/>
                  </a:lnTo>
                  <a:lnTo>
                    <a:pt x="0" y="113"/>
                  </a:lnTo>
                  <a:lnTo>
                    <a:pt x="0" y="113"/>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6" name="Freeform 72"/>
            <p:cNvSpPr/>
            <p:nvPr/>
          </p:nvSpPr>
          <p:spPr bwMode="auto">
            <a:xfrm>
              <a:off x="3360738" y="5083175"/>
              <a:ext cx="196850" cy="255588"/>
            </a:xfrm>
            <a:custGeom>
              <a:avLst/>
              <a:gdLst>
                <a:gd name="T0" fmla="*/ 4 w 124"/>
                <a:gd name="T1" fmla="*/ 0 h 161"/>
                <a:gd name="T2" fmla="*/ 4 w 124"/>
                <a:gd name="T3" fmla="*/ 0 h 161"/>
                <a:gd name="T4" fmla="*/ 124 w 124"/>
                <a:gd name="T5" fmla="*/ 0 h 161"/>
                <a:gd name="T6" fmla="*/ 124 w 124"/>
                <a:gd name="T7" fmla="*/ 0 h 161"/>
                <a:gd name="T8" fmla="*/ 107 w 124"/>
                <a:gd name="T9" fmla="*/ 140 h 161"/>
                <a:gd name="T10" fmla="*/ 107 w 124"/>
                <a:gd name="T11" fmla="*/ 140 h 161"/>
                <a:gd name="T12" fmla="*/ 104 w 124"/>
                <a:gd name="T13" fmla="*/ 148 h 161"/>
                <a:gd name="T14" fmla="*/ 100 w 124"/>
                <a:gd name="T15" fmla="*/ 153 h 161"/>
                <a:gd name="T16" fmla="*/ 93 w 124"/>
                <a:gd name="T17" fmla="*/ 159 h 161"/>
                <a:gd name="T18" fmla="*/ 87 w 124"/>
                <a:gd name="T19" fmla="*/ 161 h 161"/>
                <a:gd name="T20" fmla="*/ 87 w 124"/>
                <a:gd name="T21" fmla="*/ 161 h 161"/>
                <a:gd name="T22" fmla="*/ 0 w 124"/>
                <a:gd name="T23" fmla="*/ 111 h 161"/>
                <a:gd name="T24" fmla="*/ 0 w 124"/>
                <a:gd name="T25" fmla="*/ 111 h 161"/>
                <a:gd name="T26" fmla="*/ 4 w 124"/>
                <a:gd name="T27" fmla="*/ 0 h 161"/>
                <a:gd name="T28" fmla="*/ 4 w 124"/>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4" h="161">
                  <a:moveTo>
                    <a:pt x="4" y="0"/>
                  </a:moveTo>
                  <a:lnTo>
                    <a:pt x="4" y="0"/>
                  </a:lnTo>
                  <a:lnTo>
                    <a:pt x="124" y="0"/>
                  </a:lnTo>
                  <a:lnTo>
                    <a:pt x="124" y="0"/>
                  </a:lnTo>
                  <a:lnTo>
                    <a:pt x="107" y="140"/>
                  </a:lnTo>
                  <a:lnTo>
                    <a:pt x="107" y="140"/>
                  </a:lnTo>
                  <a:lnTo>
                    <a:pt x="104" y="148"/>
                  </a:lnTo>
                  <a:lnTo>
                    <a:pt x="100" y="153"/>
                  </a:lnTo>
                  <a:lnTo>
                    <a:pt x="93" y="159"/>
                  </a:lnTo>
                  <a:lnTo>
                    <a:pt x="87" y="161"/>
                  </a:lnTo>
                  <a:lnTo>
                    <a:pt x="87" y="161"/>
                  </a:lnTo>
                  <a:lnTo>
                    <a:pt x="0" y="111"/>
                  </a:lnTo>
                  <a:lnTo>
                    <a:pt x="0" y="111"/>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7" name="Freeform 73"/>
            <p:cNvSpPr/>
            <p:nvPr/>
          </p:nvSpPr>
          <p:spPr bwMode="auto">
            <a:xfrm>
              <a:off x="3367088" y="5083175"/>
              <a:ext cx="190500" cy="255588"/>
            </a:xfrm>
            <a:custGeom>
              <a:avLst/>
              <a:gdLst>
                <a:gd name="T0" fmla="*/ 4 w 120"/>
                <a:gd name="T1" fmla="*/ 0 h 161"/>
                <a:gd name="T2" fmla="*/ 4 w 120"/>
                <a:gd name="T3" fmla="*/ 0 h 161"/>
                <a:gd name="T4" fmla="*/ 120 w 120"/>
                <a:gd name="T5" fmla="*/ 0 h 161"/>
                <a:gd name="T6" fmla="*/ 120 w 120"/>
                <a:gd name="T7" fmla="*/ 0 h 161"/>
                <a:gd name="T8" fmla="*/ 103 w 120"/>
                <a:gd name="T9" fmla="*/ 140 h 161"/>
                <a:gd name="T10" fmla="*/ 103 w 120"/>
                <a:gd name="T11" fmla="*/ 140 h 161"/>
                <a:gd name="T12" fmla="*/ 100 w 120"/>
                <a:gd name="T13" fmla="*/ 148 h 161"/>
                <a:gd name="T14" fmla="*/ 96 w 120"/>
                <a:gd name="T15" fmla="*/ 153 h 161"/>
                <a:gd name="T16" fmla="*/ 89 w 120"/>
                <a:gd name="T17" fmla="*/ 159 h 161"/>
                <a:gd name="T18" fmla="*/ 83 w 120"/>
                <a:gd name="T19" fmla="*/ 161 h 161"/>
                <a:gd name="T20" fmla="*/ 83 w 120"/>
                <a:gd name="T21" fmla="*/ 161 h 161"/>
                <a:gd name="T22" fmla="*/ 0 w 120"/>
                <a:gd name="T23" fmla="*/ 110 h 161"/>
                <a:gd name="T24" fmla="*/ 0 w 120"/>
                <a:gd name="T25" fmla="*/ 110 h 161"/>
                <a:gd name="T26" fmla="*/ 4 w 120"/>
                <a:gd name="T27" fmla="*/ 0 h 161"/>
                <a:gd name="T28" fmla="*/ 4 w 120"/>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61">
                  <a:moveTo>
                    <a:pt x="4" y="0"/>
                  </a:moveTo>
                  <a:lnTo>
                    <a:pt x="4" y="0"/>
                  </a:lnTo>
                  <a:lnTo>
                    <a:pt x="120" y="0"/>
                  </a:lnTo>
                  <a:lnTo>
                    <a:pt x="120" y="0"/>
                  </a:lnTo>
                  <a:lnTo>
                    <a:pt x="103" y="140"/>
                  </a:lnTo>
                  <a:lnTo>
                    <a:pt x="103" y="140"/>
                  </a:lnTo>
                  <a:lnTo>
                    <a:pt x="100" y="148"/>
                  </a:lnTo>
                  <a:lnTo>
                    <a:pt x="96" y="153"/>
                  </a:lnTo>
                  <a:lnTo>
                    <a:pt x="89" y="159"/>
                  </a:lnTo>
                  <a:lnTo>
                    <a:pt x="83" y="161"/>
                  </a:lnTo>
                  <a:lnTo>
                    <a:pt x="83" y="161"/>
                  </a:lnTo>
                  <a:lnTo>
                    <a:pt x="0" y="110"/>
                  </a:lnTo>
                  <a:lnTo>
                    <a:pt x="0" y="110"/>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8" name="Freeform 74"/>
            <p:cNvSpPr/>
            <p:nvPr/>
          </p:nvSpPr>
          <p:spPr bwMode="auto">
            <a:xfrm>
              <a:off x="3371851" y="5083175"/>
              <a:ext cx="185738" cy="255588"/>
            </a:xfrm>
            <a:custGeom>
              <a:avLst/>
              <a:gdLst>
                <a:gd name="T0" fmla="*/ 5 w 117"/>
                <a:gd name="T1" fmla="*/ 0 h 161"/>
                <a:gd name="T2" fmla="*/ 5 w 117"/>
                <a:gd name="T3" fmla="*/ 0 h 161"/>
                <a:gd name="T4" fmla="*/ 117 w 117"/>
                <a:gd name="T5" fmla="*/ 0 h 161"/>
                <a:gd name="T6" fmla="*/ 117 w 117"/>
                <a:gd name="T7" fmla="*/ 0 h 161"/>
                <a:gd name="T8" fmla="*/ 100 w 117"/>
                <a:gd name="T9" fmla="*/ 140 h 161"/>
                <a:gd name="T10" fmla="*/ 100 w 117"/>
                <a:gd name="T11" fmla="*/ 140 h 161"/>
                <a:gd name="T12" fmla="*/ 97 w 117"/>
                <a:gd name="T13" fmla="*/ 148 h 161"/>
                <a:gd name="T14" fmla="*/ 93 w 117"/>
                <a:gd name="T15" fmla="*/ 153 h 161"/>
                <a:gd name="T16" fmla="*/ 86 w 117"/>
                <a:gd name="T17" fmla="*/ 157 h 161"/>
                <a:gd name="T18" fmla="*/ 81 w 117"/>
                <a:gd name="T19" fmla="*/ 161 h 161"/>
                <a:gd name="T20" fmla="*/ 81 w 117"/>
                <a:gd name="T21" fmla="*/ 161 h 161"/>
                <a:gd name="T22" fmla="*/ 0 w 117"/>
                <a:gd name="T23" fmla="*/ 109 h 161"/>
                <a:gd name="T24" fmla="*/ 0 w 117"/>
                <a:gd name="T25" fmla="*/ 109 h 161"/>
                <a:gd name="T26" fmla="*/ 5 w 117"/>
                <a:gd name="T27" fmla="*/ 0 h 161"/>
                <a:gd name="T28" fmla="*/ 5 w 117"/>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7" h="161">
                  <a:moveTo>
                    <a:pt x="5" y="0"/>
                  </a:moveTo>
                  <a:lnTo>
                    <a:pt x="5" y="0"/>
                  </a:lnTo>
                  <a:lnTo>
                    <a:pt x="117" y="0"/>
                  </a:lnTo>
                  <a:lnTo>
                    <a:pt x="117" y="0"/>
                  </a:lnTo>
                  <a:lnTo>
                    <a:pt x="100" y="140"/>
                  </a:lnTo>
                  <a:lnTo>
                    <a:pt x="100" y="140"/>
                  </a:lnTo>
                  <a:lnTo>
                    <a:pt x="97" y="148"/>
                  </a:lnTo>
                  <a:lnTo>
                    <a:pt x="93" y="153"/>
                  </a:lnTo>
                  <a:lnTo>
                    <a:pt x="86" y="157"/>
                  </a:lnTo>
                  <a:lnTo>
                    <a:pt x="81" y="161"/>
                  </a:lnTo>
                  <a:lnTo>
                    <a:pt x="81" y="161"/>
                  </a:lnTo>
                  <a:lnTo>
                    <a:pt x="0" y="109"/>
                  </a:lnTo>
                  <a:lnTo>
                    <a:pt x="0" y="109"/>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9" name="Freeform 75"/>
            <p:cNvSpPr/>
            <p:nvPr/>
          </p:nvSpPr>
          <p:spPr bwMode="auto">
            <a:xfrm>
              <a:off x="3378201" y="5083175"/>
              <a:ext cx="179388" cy="255588"/>
            </a:xfrm>
            <a:custGeom>
              <a:avLst/>
              <a:gdLst>
                <a:gd name="T0" fmla="*/ 5 w 113"/>
                <a:gd name="T1" fmla="*/ 0 h 161"/>
                <a:gd name="T2" fmla="*/ 5 w 113"/>
                <a:gd name="T3" fmla="*/ 0 h 161"/>
                <a:gd name="T4" fmla="*/ 113 w 113"/>
                <a:gd name="T5" fmla="*/ 0 h 161"/>
                <a:gd name="T6" fmla="*/ 113 w 113"/>
                <a:gd name="T7" fmla="*/ 0 h 161"/>
                <a:gd name="T8" fmla="*/ 96 w 113"/>
                <a:gd name="T9" fmla="*/ 140 h 161"/>
                <a:gd name="T10" fmla="*/ 96 w 113"/>
                <a:gd name="T11" fmla="*/ 140 h 161"/>
                <a:gd name="T12" fmla="*/ 93 w 113"/>
                <a:gd name="T13" fmla="*/ 147 h 161"/>
                <a:gd name="T14" fmla="*/ 89 w 113"/>
                <a:gd name="T15" fmla="*/ 153 h 161"/>
                <a:gd name="T16" fmla="*/ 84 w 113"/>
                <a:gd name="T17" fmla="*/ 157 h 161"/>
                <a:gd name="T18" fmla="*/ 77 w 113"/>
                <a:gd name="T19" fmla="*/ 161 h 161"/>
                <a:gd name="T20" fmla="*/ 77 w 113"/>
                <a:gd name="T21" fmla="*/ 161 h 161"/>
                <a:gd name="T22" fmla="*/ 0 w 113"/>
                <a:gd name="T23" fmla="*/ 107 h 161"/>
                <a:gd name="T24" fmla="*/ 0 w 113"/>
                <a:gd name="T25" fmla="*/ 107 h 161"/>
                <a:gd name="T26" fmla="*/ 5 w 113"/>
                <a:gd name="T27" fmla="*/ 0 h 161"/>
                <a:gd name="T28" fmla="*/ 5 w 113"/>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61">
                  <a:moveTo>
                    <a:pt x="5" y="0"/>
                  </a:moveTo>
                  <a:lnTo>
                    <a:pt x="5" y="0"/>
                  </a:lnTo>
                  <a:lnTo>
                    <a:pt x="113" y="0"/>
                  </a:lnTo>
                  <a:lnTo>
                    <a:pt x="113" y="0"/>
                  </a:lnTo>
                  <a:lnTo>
                    <a:pt x="96" y="140"/>
                  </a:lnTo>
                  <a:lnTo>
                    <a:pt x="96" y="140"/>
                  </a:lnTo>
                  <a:lnTo>
                    <a:pt x="93" y="147"/>
                  </a:lnTo>
                  <a:lnTo>
                    <a:pt x="89" y="153"/>
                  </a:lnTo>
                  <a:lnTo>
                    <a:pt x="84" y="157"/>
                  </a:lnTo>
                  <a:lnTo>
                    <a:pt x="77" y="161"/>
                  </a:lnTo>
                  <a:lnTo>
                    <a:pt x="77" y="161"/>
                  </a:lnTo>
                  <a:lnTo>
                    <a:pt x="0" y="107"/>
                  </a:lnTo>
                  <a:lnTo>
                    <a:pt x="0" y="107"/>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0" name="Freeform 76"/>
            <p:cNvSpPr/>
            <p:nvPr/>
          </p:nvSpPr>
          <p:spPr bwMode="auto">
            <a:xfrm>
              <a:off x="3384551" y="5083175"/>
              <a:ext cx="173038" cy="255588"/>
            </a:xfrm>
            <a:custGeom>
              <a:avLst/>
              <a:gdLst>
                <a:gd name="T0" fmla="*/ 5 w 109"/>
                <a:gd name="T1" fmla="*/ 0 h 161"/>
                <a:gd name="T2" fmla="*/ 5 w 109"/>
                <a:gd name="T3" fmla="*/ 0 h 161"/>
                <a:gd name="T4" fmla="*/ 109 w 109"/>
                <a:gd name="T5" fmla="*/ 0 h 161"/>
                <a:gd name="T6" fmla="*/ 109 w 109"/>
                <a:gd name="T7" fmla="*/ 0 h 161"/>
                <a:gd name="T8" fmla="*/ 92 w 109"/>
                <a:gd name="T9" fmla="*/ 140 h 161"/>
                <a:gd name="T10" fmla="*/ 92 w 109"/>
                <a:gd name="T11" fmla="*/ 140 h 161"/>
                <a:gd name="T12" fmla="*/ 89 w 109"/>
                <a:gd name="T13" fmla="*/ 147 h 161"/>
                <a:gd name="T14" fmla="*/ 85 w 109"/>
                <a:gd name="T15" fmla="*/ 153 h 161"/>
                <a:gd name="T16" fmla="*/ 80 w 109"/>
                <a:gd name="T17" fmla="*/ 157 h 161"/>
                <a:gd name="T18" fmla="*/ 73 w 109"/>
                <a:gd name="T19" fmla="*/ 161 h 161"/>
                <a:gd name="T20" fmla="*/ 73 w 109"/>
                <a:gd name="T21" fmla="*/ 161 h 161"/>
                <a:gd name="T22" fmla="*/ 0 w 109"/>
                <a:gd name="T23" fmla="*/ 106 h 161"/>
                <a:gd name="T24" fmla="*/ 0 w 109"/>
                <a:gd name="T25" fmla="*/ 106 h 161"/>
                <a:gd name="T26" fmla="*/ 5 w 109"/>
                <a:gd name="T27" fmla="*/ 0 h 161"/>
                <a:gd name="T28" fmla="*/ 5 w 109"/>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161">
                  <a:moveTo>
                    <a:pt x="5" y="0"/>
                  </a:moveTo>
                  <a:lnTo>
                    <a:pt x="5" y="0"/>
                  </a:lnTo>
                  <a:lnTo>
                    <a:pt x="109" y="0"/>
                  </a:lnTo>
                  <a:lnTo>
                    <a:pt x="109" y="0"/>
                  </a:lnTo>
                  <a:lnTo>
                    <a:pt x="92" y="140"/>
                  </a:lnTo>
                  <a:lnTo>
                    <a:pt x="92" y="140"/>
                  </a:lnTo>
                  <a:lnTo>
                    <a:pt x="89" y="147"/>
                  </a:lnTo>
                  <a:lnTo>
                    <a:pt x="85" y="153"/>
                  </a:lnTo>
                  <a:lnTo>
                    <a:pt x="80" y="157"/>
                  </a:lnTo>
                  <a:lnTo>
                    <a:pt x="73" y="161"/>
                  </a:lnTo>
                  <a:lnTo>
                    <a:pt x="73" y="161"/>
                  </a:lnTo>
                  <a:lnTo>
                    <a:pt x="0" y="106"/>
                  </a:lnTo>
                  <a:lnTo>
                    <a:pt x="0" y="10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1" name="Freeform 77"/>
            <p:cNvSpPr/>
            <p:nvPr/>
          </p:nvSpPr>
          <p:spPr bwMode="auto">
            <a:xfrm>
              <a:off x="3390901" y="5083175"/>
              <a:ext cx="166688" cy="254000"/>
            </a:xfrm>
            <a:custGeom>
              <a:avLst/>
              <a:gdLst>
                <a:gd name="T0" fmla="*/ 5 w 105"/>
                <a:gd name="T1" fmla="*/ 0 h 160"/>
                <a:gd name="T2" fmla="*/ 5 w 105"/>
                <a:gd name="T3" fmla="*/ 0 h 160"/>
                <a:gd name="T4" fmla="*/ 105 w 105"/>
                <a:gd name="T5" fmla="*/ 0 h 160"/>
                <a:gd name="T6" fmla="*/ 105 w 105"/>
                <a:gd name="T7" fmla="*/ 0 h 160"/>
                <a:gd name="T8" fmla="*/ 88 w 105"/>
                <a:gd name="T9" fmla="*/ 140 h 160"/>
                <a:gd name="T10" fmla="*/ 88 w 105"/>
                <a:gd name="T11" fmla="*/ 140 h 160"/>
                <a:gd name="T12" fmla="*/ 87 w 105"/>
                <a:gd name="T13" fmla="*/ 147 h 160"/>
                <a:gd name="T14" fmla="*/ 81 w 105"/>
                <a:gd name="T15" fmla="*/ 153 h 160"/>
                <a:gd name="T16" fmla="*/ 76 w 105"/>
                <a:gd name="T17" fmla="*/ 157 h 160"/>
                <a:gd name="T18" fmla="*/ 69 w 105"/>
                <a:gd name="T19" fmla="*/ 160 h 160"/>
                <a:gd name="T20" fmla="*/ 69 w 105"/>
                <a:gd name="T21" fmla="*/ 160 h 160"/>
                <a:gd name="T22" fmla="*/ 0 w 105"/>
                <a:gd name="T23" fmla="*/ 106 h 160"/>
                <a:gd name="T24" fmla="*/ 0 w 105"/>
                <a:gd name="T25" fmla="*/ 106 h 160"/>
                <a:gd name="T26" fmla="*/ 5 w 105"/>
                <a:gd name="T27" fmla="*/ 0 h 160"/>
                <a:gd name="T28" fmla="*/ 5 w 10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5" h="160">
                  <a:moveTo>
                    <a:pt x="5" y="0"/>
                  </a:moveTo>
                  <a:lnTo>
                    <a:pt x="5" y="0"/>
                  </a:lnTo>
                  <a:lnTo>
                    <a:pt x="105" y="0"/>
                  </a:lnTo>
                  <a:lnTo>
                    <a:pt x="105" y="0"/>
                  </a:lnTo>
                  <a:lnTo>
                    <a:pt x="88" y="140"/>
                  </a:lnTo>
                  <a:lnTo>
                    <a:pt x="88" y="140"/>
                  </a:lnTo>
                  <a:lnTo>
                    <a:pt x="87" y="147"/>
                  </a:lnTo>
                  <a:lnTo>
                    <a:pt x="81" y="153"/>
                  </a:lnTo>
                  <a:lnTo>
                    <a:pt x="76" y="157"/>
                  </a:lnTo>
                  <a:lnTo>
                    <a:pt x="69" y="160"/>
                  </a:lnTo>
                  <a:lnTo>
                    <a:pt x="69" y="160"/>
                  </a:lnTo>
                  <a:lnTo>
                    <a:pt x="0" y="106"/>
                  </a:lnTo>
                  <a:lnTo>
                    <a:pt x="0" y="10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2" name="Freeform 78"/>
            <p:cNvSpPr/>
            <p:nvPr/>
          </p:nvSpPr>
          <p:spPr bwMode="auto">
            <a:xfrm>
              <a:off x="3395663" y="5083175"/>
              <a:ext cx="161925" cy="254000"/>
            </a:xfrm>
            <a:custGeom>
              <a:avLst/>
              <a:gdLst>
                <a:gd name="T0" fmla="*/ 5 w 102"/>
                <a:gd name="T1" fmla="*/ 0 h 160"/>
                <a:gd name="T2" fmla="*/ 5 w 102"/>
                <a:gd name="T3" fmla="*/ 0 h 160"/>
                <a:gd name="T4" fmla="*/ 102 w 102"/>
                <a:gd name="T5" fmla="*/ 0 h 160"/>
                <a:gd name="T6" fmla="*/ 102 w 102"/>
                <a:gd name="T7" fmla="*/ 0 h 160"/>
                <a:gd name="T8" fmla="*/ 85 w 102"/>
                <a:gd name="T9" fmla="*/ 140 h 160"/>
                <a:gd name="T10" fmla="*/ 85 w 102"/>
                <a:gd name="T11" fmla="*/ 140 h 160"/>
                <a:gd name="T12" fmla="*/ 84 w 102"/>
                <a:gd name="T13" fmla="*/ 147 h 160"/>
                <a:gd name="T14" fmla="*/ 78 w 102"/>
                <a:gd name="T15" fmla="*/ 153 h 160"/>
                <a:gd name="T16" fmla="*/ 73 w 102"/>
                <a:gd name="T17" fmla="*/ 157 h 160"/>
                <a:gd name="T18" fmla="*/ 67 w 102"/>
                <a:gd name="T19" fmla="*/ 160 h 160"/>
                <a:gd name="T20" fmla="*/ 67 w 102"/>
                <a:gd name="T21" fmla="*/ 160 h 160"/>
                <a:gd name="T22" fmla="*/ 0 w 102"/>
                <a:gd name="T23" fmla="*/ 105 h 160"/>
                <a:gd name="T24" fmla="*/ 0 w 102"/>
                <a:gd name="T25" fmla="*/ 105 h 160"/>
                <a:gd name="T26" fmla="*/ 5 w 102"/>
                <a:gd name="T27" fmla="*/ 0 h 160"/>
                <a:gd name="T28" fmla="*/ 5 w 102"/>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60">
                  <a:moveTo>
                    <a:pt x="5" y="0"/>
                  </a:moveTo>
                  <a:lnTo>
                    <a:pt x="5" y="0"/>
                  </a:lnTo>
                  <a:lnTo>
                    <a:pt x="102" y="0"/>
                  </a:lnTo>
                  <a:lnTo>
                    <a:pt x="102" y="0"/>
                  </a:lnTo>
                  <a:lnTo>
                    <a:pt x="85" y="140"/>
                  </a:lnTo>
                  <a:lnTo>
                    <a:pt x="85" y="140"/>
                  </a:lnTo>
                  <a:lnTo>
                    <a:pt x="84" y="147"/>
                  </a:lnTo>
                  <a:lnTo>
                    <a:pt x="78" y="153"/>
                  </a:lnTo>
                  <a:lnTo>
                    <a:pt x="73" y="157"/>
                  </a:lnTo>
                  <a:lnTo>
                    <a:pt x="67" y="160"/>
                  </a:lnTo>
                  <a:lnTo>
                    <a:pt x="67" y="160"/>
                  </a:lnTo>
                  <a:lnTo>
                    <a:pt x="0" y="105"/>
                  </a:lnTo>
                  <a:lnTo>
                    <a:pt x="0" y="105"/>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3" name="Freeform 79"/>
            <p:cNvSpPr/>
            <p:nvPr/>
          </p:nvSpPr>
          <p:spPr bwMode="auto">
            <a:xfrm>
              <a:off x="3402013" y="5083175"/>
              <a:ext cx="155575" cy="254000"/>
            </a:xfrm>
            <a:custGeom>
              <a:avLst/>
              <a:gdLst>
                <a:gd name="T0" fmla="*/ 5 w 98"/>
                <a:gd name="T1" fmla="*/ 0 h 160"/>
                <a:gd name="T2" fmla="*/ 5 w 98"/>
                <a:gd name="T3" fmla="*/ 0 h 160"/>
                <a:gd name="T4" fmla="*/ 98 w 98"/>
                <a:gd name="T5" fmla="*/ 0 h 160"/>
                <a:gd name="T6" fmla="*/ 98 w 98"/>
                <a:gd name="T7" fmla="*/ 0 h 160"/>
                <a:gd name="T8" fmla="*/ 81 w 98"/>
                <a:gd name="T9" fmla="*/ 140 h 160"/>
                <a:gd name="T10" fmla="*/ 81 w 98"/>
                <a:gd name="T11" fmla="*/ 140 h 160"/>
                <a:gd name="T12" fmla="*/ 80 w 98"/>
                <a:gd name="T13" fmla="*/ 147 h 160"/>
                <a:gd name="T14" fmla="*/ 74 w 98"/>
                <a:gd name="T15" fmla="*/ 152 h 160"/>
                <a:gd name="T16" fmla="*/ 69 w 98"/>
                <a:gd name="T17" fmla="*/ 157 h 160"/>
                <a:gd name="T18" fmla="*/ 63 w 98"/>
                <a:gd name="T19" fmla="*/ 160 h 160"/>
                <a:gd name="T20" fmla="*/ 63 w 98"/>
                <a:gd name="T21" fmla="*/ 160 h 160"/>
                <a:gd name="T22" fmla="*/ 0 w 98"/>
                <a:gd name="T23" fmla="*/ 103 h 160"/>
                <a:gd name="T24" fmla="*/ 0 w 98"/>
                <a:gd name="T25" fmla="*/ 103 h 160"/>
                <a:gd name="T26" fmla="*/ 5 w 98"/>
                <a:gd name="T27" fmla="*/ 0 h 160"/>
                <a:gd name="T28" fmla="*/ 5 w 9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160">
                  <a:moveTo>
                    <a:pt x="5" y="0"/>
                  </a:moveTo>
                  <a:lnTo>
                    <a:pt x="5" y="0"/>
                  </a:lnTo>
                  <a:lnTo>
                    <a:pt x="98" y="0"/>
                  </a:lnTo>
                  <a:lnTo>
                    <a:pt x="98" y="0"/>
                  </a:lnTo>
                  <a:lnTo>
                    <a:pt x="81" y="140"/>
                  </a:lnTo>
                  <a:lnTo>
                    <a:pt x="81" y="140"/>
                  </a:lnTo>
                  <a:lnTo>
                    <a:pt x="80" y="147"/>
                  </a:lnTo>
                  <a:lnTo>
                    <a:pt x="74" y="152"/>
                  </a:lnTo>
                  <a:lnTo>
                    <a:pt x="69" y="157"/>
                  </a:lnTo>
                  <a:lnTo>
                    <a:pt x="63" y="160"/>
                  </a:lnTo>
                  <a:lnTo>
                    <a:pt x="63" y="160"/>
                  </a:lnTo>
                  <a:lnTo>
                    <a:pt x="0" y="103"/>
                  </a:lnTo>
                  <a:lnTo>
                    <a:pt x="0" y="103"/>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4" name="Freeform 80"/>
            <p:cNvSpPr/>
            <p:nvPr/>
          </p:nvSpPr>
          <p:spPr bwMode="auto">
            <a:xfrm>
              <a:off x="3408363" y="5083175"/>
              <a:ext cx="149225" cy="254000"/>
            </a:xfrm>
            <a:custGeom>
              <a:avLst/>
              <a:gdLst>
                <a:gd name="T0" fmla="*/ 5 w 94"/>
                <a:gd name="T1" fmla="*/ 0 h 160"/>
                <a:gd name="T2" fmla="*/ 5 w 94"/>
                <a:gd name="T3" fmla="*/ 0 h 160"/>
                <a:gd name="T4" fmla="*/ 94 w 94"/>
                <a:gd name="T5" fmla="*/ 0 h 160"/>
                <a:gd name="T6" fmla="*/ 94 w 94"/>
                <a:gd name="T7" fmla="*/ 0 h 160"/>
                <a:gd name="T8" fmla="*/ 77 w 94"/>
                <a:gd name="T9" fmla="*/ 140 h 160"/>
                <a:gd name="T10" fmla="*/ 77 w 94"/>
                <a:gd name="T11" fmla="*/ 140 h 160"/>
                <a:gd name="T12" fmla="*/ 76 w 94"/>
                <a:gd name="T13" fmla="*/ 147 h 160"/>
                <a:gd name="T14" fmla="*/ 71 w 94"/>
                <a:gd name="T15" fmla="*/ 152 h 160"/>
                <a:gd name="T16" fmla="*/ 66 w 94"/>
                <a:gd name="T17" fmla="*/ 157 h 160"/>
                <a:gd name="T18" fmla="*/ 59 w 94"/>
                <a:gd name="T19" fmla="*/ 160 h 160"/>
                <a:gd name="T20" fmla="*/ 59 w 94"/>
                <a:gd name="T21" fmla="*/ 160 h 160"/>
                <a:gd name="T22" fmla="*/ 0 w 94"/>
                <a:gd name="T23" fmla="*/ 102 h 160"/>
                <a:gd name="T24" fmla="*/ 0 w 94"/>
                <a:gd name="T25" fmla="*/ 102 h 160"/>
                <a:gd name="T26" fmla="*/ 5 w 94"/>
                <a:gd name="T27" fmla="*/ 0 h 160"/>
                <a:gd name="T28" fmla="*/ 5 w 94"/>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160">
                  <a:moveTo>
                    <a:pt x="5" y="0"/>
                  </a:moveTo>
                  <a:lnTo>
                    <a:pt x="5" y="0"/>
                  </a:lnTo>
                  <a:lnTo>
                    <a:pt x="94" y="0"/>
                  </a:lnTo>
                  <a:lnTo>
                    <a:pt x="94" y="0"/>
                  </a:lnTo>
                  <a:lnTo>
                    <a:pt x="77" y="140"/>
                  </a:lnTo>
                  <a:lnTo>
                    <a:pt x="77" y="140"/>
                  </a:lnTo>
                  <a:lnTo>
                    <a:pt x="76" y="147"/>
                  </a:lnTo>
                  <a:lnTo>
                    <a:pt x="71" y="152"/>
                  </a:lnTo>
                  <a:lnTo>
                    <a:pt x="66" y="157"/>
                  </a:lnTo>
                  <a:lnTo>
                    <a:pt x="59" y="160"/>
                  </a:lnTo>
                  <a:lnTo>
                    <a:pt x="59" y="160"/>
                  </a:lnTo>
                  <a:lnTo>
                    <a:pt x="0" y="102"/>
                  </a:lnTo>
                  <a:lnTo>
                    <a:pt x="0" y="102"/>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5" name="Freeform 81"/>
            <p:cNvSpPr/>
            <p:nvPr/>
          </p:nvSpPr>
          <p:spPr bwMode="auto">
            <a:xfrm>
              <a:off x="3414713" y="5083175"/>
              <a:ext cx="142875" cy="254000"/>
            </a:xfrm>
            <a:custGeom>
              <a:avLst/>
              <a:gdLst>
                <a:gd name="T0" fmla="*/ 5 w 90"/>
                <a:gd name="T1" fmla="*/ 0 h 160"/>
                <a:gd name="T2" fmla="*/ 5 w 90"/>
                <a:gd name="T3" fmla="*/ 0 h 160"/>
                <a:gd name="T4" fmla="*/ 90 w 90"/>
                <a:gd name="T5" fmla="*/ 0 h 160"/>
                <a:gd name="T6" fmla="*/ 90 w 90"/>
                <a:gd name="T7" fmla="*/ 0 h 160"/>
                <a:gd name="T8" fmla="*/ 73 w 90"/>
                <a:gd name="T9" fmla="*/ 140 h 160"/>
                <a:gd name="T10" fmla="*/ 73 w 90"/>
                <a:gd name="T11" fmla="*/ 140 h 160"/>
                <a:gd name="T12" fmla="*/ 72 w 90"/>
                <a:gd name="T13" fmla="*/ 147 h 160"/>
                <a:gd name="T14" fmla="*/ 67 w 90"/>
                <a:gd name="T15" fmla="*/ 152 h 160"/>
                <a:gd name="T16" fmla="*/ 62 w 90"/>
                <a:gd name="T17" fmla="*/ 157 h 160"/>
                <a:gd name="T18" fmla="*/ 55 w 90"/>
                <a:gd name="T19" fmla="*/ 160 h 160"/>
                <a:gd name="T20" fmla="*/ 55 w 90"/>
                <a:gd name="T21" fmla="*/ 160 h 160"/>
                <a:gd name="T22" fmla="*/ 0 w 90"/>
                <a:gd name="T23" fmla="*/ 101 h 160"/>
                <a:gd name="T24" fmla="*/ 0 w 90"/>
                <a:gd name="T25" fmla="*/ 101 h 160"/>
                <a:gd name="T26" fmla="*/ 5 w 90"/>
                <a:gd name="T27" fmla="*/ 0 h 160"/>
                <a:gd name="T28" fmla="*/ 5 w 90"/>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60">
                  <a:moveTo>
                    <a:pt x="5" y="0"/>
                  </a:moveTo>
                  <a:lnTo>
                    <a:pt x="5" y="0"/>
                  </a:lnTo>
                  <a:lnTo>
                    <a:pt x="90" y="0"/>
                  </a:lnTo>
                  <a:lnTo>
                    <a:pt x="90" y="0"/>
                  </a:lnTo>
                  <a:lnTo>
                    <a:pt x="73" y="140"/>
                  </a:lnTo>
                  <a:lnTo>
                    <a:pt x="73" y="140"/>
                  </a:lnTo>
                  <a:lnTo>
                    <a:pt x="72" y="147"/>
                  </a:lnTo>
                  <a:lnTo>
                    <a:pt x="67" y="152"/>
                  </a:lnTo>
                  <a:lnTo>
                    <a:pt x="62" y="157"/>
                  </a:lnTo>
                  <a:lnTo>
                    <a:pt x="55" y="160"/>
                  </a:lnTo>
                  <a:lnTo>
                    <a:pt x="55" y="160"/>
                  </a:lnTo>
                  <a:lnTo>
                    <a:pt x="0" y="101"/>
                  </a:lnTo>
                  <a:lnTo>
                    <a:pt x="0" y="101"/>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6" name="Freeform 82"/>
            <p:cNvSpPr/>
            <p:nvPr/>
          </p:nvSpPr>
          <p:spPr bwMode="auto">
            <a:xfrm>
              <a:off x="3417888" y="5083175"/>
              <a:ext cx="139700" cy="254000"/>
            </a:xfrm>
            <a:custGeom>
              <a:avLst/>
              <a:gdLst>
                <a:gd name="T0" fmla="*/ 7 w 88"/>
                <a:gd name="T1" fmla="*/ 0 h 160"/>
                <a:gd name="T2" fmla="*/ 7 w 88"/>
                <a:gd name="T3" fmla="*/ 0 h 160"/>
                <a:gd name="T4" fmla="*/ 88 w 88"/>
                <a:gd name="T5" fmla="*/ 0 h 160"/>
                <a:gd name="T6" fmla="*/ 88 w 88"/>
                <a:gd name="T7" fmla="*/ 0 h 160"/>
                <a:gd name="T8" fmla="*/ 71 w 88"/>
                <a:gd name="T9" fmla="*/ 140 h 160"/>
                <a:gd name="T10" fmla="*/ 71 w 88"/>
                <a:gd name="T11" fmla="*/ 140 h 160"/>
                <a:gd name="T12" fmla="*/ 70 w 88"/>
                <a:gd name="T13" fmla="*/ 147 h 160"/>
                <a:gd name="T14" fmla="*/ 65 w 88"/>
                <a:gd name="T15" fmla="*/ 152 h 160"/>
                <a:gd name="T16" fmla="*/ 60 w 88"/>
                <a:gd name="T17" fmla="*/ 157 h 160"/>
                <a:gd name="T18" fmla="*/ 55 w 88"/>
                <a:gd name="T19" fmla="*/ 160 h 160"/>
                <a:gd name="T20" fmla="*/ 55 w 88"/>
                <a:gd name="T21" fmla="*/ 160 h 160"/>
                <a:gd name="T22" fmla="*/ 0 w 88"/>
                <a:gd name="T23" fmla="*/ 99 h 160"/>
                <a:gd name="T24" fmla="*/ 0 w 88"/>
                <a:gd name="T25" fmla="*/ 99 h 160"/>
                <a:gd name="T26" fmla="*/ 7 w 88"/>
                <a:gd name="T27" fmla="*/ 0 h 160"/>
                <a:gd name="T28" fmla="*/ 7 w 8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60">
                  <a:moveTo>
                    <a:pt x="7" y="0"/>
                  </a:moveTo>
                  <a:lnTo>
                    <a:pt x="7" y="0"/>
                  </a:lnTo>
                  <a:lnTo>
                    <a:pt x="88" y="0"/>
                  </a:lnTo>
                  <a:lnTo>
                    <a:pt x="88" y="0"/>
                  </a:lnTo>
                  <a:lnTo>
                    <a:pt x="71" y="140"/>
                  </a:lnTo>
                  <a:lnTo>
                    <a:pt x="71" y="140"/>
                  </a:lnTo>
                  <a:lnTo>
                    <a:pt x="70" y="147"/>
                  </a:lnTo>
                  <a:lnTo>
                    <a:pt x="65" y="152"/>
                  </a:lnTo>
                  <a:lnTo>
                    <a:pt x="60" y="157"/>
                  </a:lnTo>
                  <a:lnTo>
                    <a:pt x="55" y="160"/>
                  </a:lnTo>
                  <a:lnTo>
                    <a:pt x="55" y="160"/>
                  </a:lnTo>
                  <a:lnTo>
                    <a:pt x="0" y="99"/>
                  </a:lnTo>
                  <a:lnTo>
                    <a:pt x="0" y="99"/>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7" name="Freeform 83"/>
            <p:cNvSpPr/>
            <p:nvPr/>
          </p:nvSpPr>
          <p:spPr bwMode="auto">
            <a:xfrm>
              <a:off x="3425826" y="5083175"/>
              <a:ext cx="131763" cy="254000"/>
            </a:xfrm>
            <a:custGeom>
              <a:avLst/>
              <a:gdLst>
                <a:gd name="T0" fmla="*/ 6 w 83"/>
                <a:gd name="T1" fmla="*/ 0 h 160"/>
                <a:gd name="T2" fmla="*/ 6 w 83"/>
                <a:gd name="T3" fmla="*/ 0 h 160"/>
                <a:gd name="T4" fmla="*/ 83 w 83"/>
                <a:gd name="T5" fmla="*/ 0 h 160"/>
                <a:gd name="T6" fmla="*/ 83 w 83"/>
                <a:gd name="T7" fmla="*/ 0 h 160"/>
                <a:gd name="T8" fmla="*/ 66 w 83"/>
                <a:gd name="T9" fmla="*/ 140 h 160"/>
                <a:gd name="T10" fmla="*/ 66 w 83"/>
                <a:gd name="T11" fmla="*/ 140 h 160"/>
                <a:gd name="T12" fmla="*/ 65 w 83"/>
                <a:gd name="T13" fmla="*/ 147 h 160"/>
                <a:gd name="T14" fmla="*/ 60 w 83"/>
                <a:gd name="T15" fmla="*/ 152 h 160"/>
                <a:gd name="T16" fmla="*/ 55 w 83"/>
                <a:gd name="T17" fmla="*/ 156 h 160"/>
                <a:gd name="T18" fmla="*/ 50 w 83"/>
                <a:gd name="T19" fmla="*/ 160 h 160"/>
                <a:gd name="T20" fmla="*/ 50 w 83"/>
                <a:gd name="T21" fmla="*/ 160 h 160"/>
                <a:gd name="T22" fmla="*/ 0 w 83"/>
                <a:gd name="T23" fmla="*/ 99 h 160"/>
                <a:gd name="T24" fmla="*/ 0 w 83"/>
                <a:gd name="T25" fmla="*/ 99 h 160"/>
                <a:gd name="T26" fmla="*/ 6 w 83"/>
                <a:gd name="T27" fmla="*/ 0 h 160"/>
                <a:gd name="T28" fmla="*/ 6 w 83"/>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160">
                  <a:moveTo>
                    <a:pt x="6" y="0"/>
                  </a:moveTo>
                  <a:lnTo>
                    <a:pt x="6" y="0"/>
                  </a:lnTo>
                  <a:lnTo>
                    <a:pt x="83" y="0"/>
                  </a:lnTo>
                  <a:lnTo>
                    <a:pt x="83" y="0"/>
                  </a:lnTo>
                  <a:lnTo>
                    <a:pt x="66" y="140"/>
                  </a:lnTo>
                  <a:lnTo>
                    <a:pt x="66" y="140"/>
                  </a:lnTo>
                  <a:lnTo>
                    <a:pt x="65" y="147"/>
                  </a:lnTo>
                  <a:lnTo>
                    <a:pt x="60" y="152"/>
                  </a:lnTo>
                  <a:lnTo>
                    <a:pt x="55" y="156"/>
                  </a:lnTo>
                  <a:lnTo>
                    <a:pt x="50" y="160"/>
                  </a:lnTo>
                  <a:lnTo>
                    <a:pt x="50" y="160"/>
                  </a:lnTo>
                  <a:lnTo>
                    <a:pt x="0" y="99"/>
                  </a:lnTo>
                  <a:lnTo>
                    <a:pt x="0" y="99"/>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8" name="Freeform 84"/>
            <p:cNvSpPr/>
            <p:nvPr/>
          </p:nvSpPr>
          <p:spPr bwMode="auto">
            <a:xfrm>
              <a:off x="3432176" y="5083175"/>
              <a:ext cx="125413" cy="254000"/>
            </a:xfrm>
            <a:custGeom>
              <a:avLst/>
              <a:gdLst>
                <a:gd name="T0" fmla="*/ 5 w 79"/>
                <a:gd name="T1" fmla="*/ 0 h 160"/>
                <a:gd name="T2" fmla="*/ 5 w 79"/>
                <a:gd name="T3" fmla="*/ 0 h 160"/>
                <a:gd name="T4" fmla="*/ 79 w 79"/>
                <a:gd name="T5" fmla="*/ 0 h 160"/>
                <a:gd name="T6" fmla="*/ 79 w 79"/>
                <a:gd name="T7" fmla="*/ 0 h 160"/>
                <a:gd name="T8" fmla="*/ 62 w 79"/>
                <a:gd name="T9" fmla="*/ 140 h 160"/>
                <a:gd name="T10" fmla="*/ 62 w 79"/>
                <a:gd name="T11" fmla="*/ 140 h 160"/>
                <a:gd name="T12" fmla="*/ 61 w 79"/>
                <a:gd name="T13" fmla="*/ 147 h 160"/>
                <a:gd name="T14" fmla="*/ 56 w 79"/>
                <a:gd name="T15" fmla="*/ 152 h 160"/>
                <a:gd name="T16" fmla="*/ 51 w 79"/>
                <a:gd name="T17" fmla="*/ 156 h 160"/>
                <a:gd name="T18" fmla="*/ 46 w 79"/>
                <a:gd name="T19" fmla="*/ 160 h 160"/>
                <a:gd name="T20" fmla="*/ 46 w 79"/>
                <a:gd name="T21" fmla="*/ 160 h 160"/>
                <a:gd name="T22" fmla="*/ 0 w 79"/>
                <a:gd name="T23" fmla="*/ 98 h 160"/>
                <a:gd name="T24" fmla="*/ 0 w 79"/>
                <a:gd name="T25" fmla="*/ 98 h 160"/>
                <a:gd name="T26" fmla="*/ 5 w 79"/>
                <a:gd name="T27" fmla="*/ 0 h 160"/>
                <a:gd name="T28" fmla="*/ 5 w 79"/>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160">
                  <a:moveTo>
                    <a:pt x="5" y="0"/>
                  </a:moveTo>
                  <a:lnTo>
                    <a:pt x="5" y="0"/>
                  </a:lnTo>
                  <a:lnTo>
                    <a:pt x="79" y="0"/>
                  </a:lnTo>
                  <a:lnTo>
                    <a:pt x="79" y="0"/>
                  </a:lnTo>
                  <a:lnTo>
                    <a:pt x="62" y="140"/>
                  </a:lnTo>
                  <a:lnTo>
                    <a:pt x="62" y="140"/>
                  </a:lnTo>
                  <a:lnTo>
                    <a:pt x="61" y="147"/>
                  </a:lnTo>
                  <a:lnTo>
                    <a:pt x="56" y="152"/>
                  </a:lnTo>
                  <a:lnTo>
                    <a:pt x="51" y="156"/>
                  </a:lnTo>
                  <a:lnTo>
                    <a:pt x="46" y="160"/>
                  </a:lnTo>
                  <a:lnTo>
                    <a:pt x="46" y="160"/>
                  </a:lnTo>
                  <a:lnTo>
                    <a:pt x="0" y="98"/>
                  </a:lnTo>
                  <a:lnTo>
                    <a:pt x="0" y="98"/>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9" name="Freeform 85"/>
            <p:cNvSpPr/>
            <p:nvPr/>
          </p:nvSpPr>
          <p:spPr bwMode="auto">
            <a:xfrm>
              <a:off x="3438526" y="5083175"/>
              <a:ext cx="119063" cy="254000"/>
            </a:xfrm>
            <a:custGeom>
              <a:avLst/>
              <a:gdLst>
                <a:gd name="T0" fmla="*/ 5 w 75"/>
                <a:gd name="T1" fmla="*/ 0 h 160"/>
                <a:gd name="T2" fmla="*/ 5 w 75"/>
                <a:gd name="T3" fmla="*/ 0 h 160"/>
                <a:gd name="T4" fmla="*/ 75 w 75"/>
                <a:gd name="T5" fmla="*/ 0 h 160"/>
                <a:gd name="T6" fmla="*/ 75 w 75"/>
                <a:gd name="T7" fmla="*/ 0 h 160"/>
                <a:gd name="T8" fmla="*/ 58 w 75"/>
                <a:gd name="T9" fmla="*/ 140 h 160"/>
                <a:gd name="T10" fmla="*/ 58 w 75"/>
                <a:gd name="T11" fmla="*/ 140 h 160"/>
                <a:gd name="T12" fmla="*/ 57 w 75"/>
                <a:gd name="T13" fmla="*/ 147 h 160"/>
                <a:gd name="T14" fmla="*/ 52 w 75"/>
                <a:gd name="T15" fmla="*/ 152 h 160"/>
                <a:gd name="T16" fmla="*/ 48 w 75"/>
                <a:gd name="T17" fmla="*/ 156 h 160"/>
                <a:gd name="T18" fmla="*/ 43 w 75"/>
                <a:gd name="T19" fmla="*/ 160 h 160"/>
                <a:gd name="T20" fmla="*/ 43 w 75"/>
                <a:gd name="T21" fmla="*/ 160 h 160"/>
                <a:gd name="T22" fmla="*/ 0 w 75"/>
                <a:gd name="T23" fmla="*/ 96 h 160"/>
                <a:gd name="T24" fmla="*/ 0 w 75"/>
                <a:gd name="T25" fmla="*/ 96 h 160"/>
                <a:gd name="T26" fmla="*/ 5 w 75"/>
                <a:gd name="T27" fmla="*/ 0 h 160"/>
                <a:gd name="T28" fmla="*/ 5 w 7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60">
                  <a:moveTo>
                    <a:pt x="5" y="0"/>
                  </a:moveTo>
                  <a:lnTo>
                    <a:pt x="5" y="0"/>
                  </a:lnTo>
                  <a:lnTo>
                    <a:pt x="75" y="0"/>
                  </a:lnTo>
                  <a:lnTo>
                    <a:pt x="75" y="0"/>
                  </a:lnTo>
                  <a:lnTo>
                    <a:pt x="58" y="140"/>
                  </a:lnTo>
                  <a:lnTo>
                    <a:pt x="58" y="140"/>
                  </a:lnTo>
                  <a:lnTo>
                    <a:pt x="57" y="147"/>
                  </a:lnTo>
                  <a:lnTo>
                    <a:pt x="52" y="152"/>
                  </a:lnTo>
                  <a:lnTo>
                    <a:pt x="48" y="156"/>
                  </a:lnTo>
                  <a:lnTo>
                    <a:pt x="43" y="160"/>
                  </a:lnTo>
                  <a:lnTo>
                    <a:pt x="43" y="160"/>
                  </a:lnTo>
                  <a:lnTo>
                    <a:pt x="0" y="96"/>
                  </a:lnTo>
                  <a:lnTo>
                    <a:pt x="0" y="9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0" name="Freeform 86"/>
            <p:cNvSpPr/>
            <p:nvPr/>
          </p:nvSpPr>
          <p:spPr bwMode="auto">
            <a:xfrm>
              <a:off x="3444876" y="5083175"/>
              <a:ext cx="112713" cy="254000"/>
            </a:xfrm>
            <a:custGeom>
              <a:avLst/>
              <a:gdLst>
                <a:gd name="T0" fmla="*/ 5 w 71"/>
                <a:gd name="T1" fmla="*/ 0 h 160"/>
                <a:gd name="T2" fmla="*/ 5 w 71"/>
                <a:gd name="T3" fmla="*/ 0 h 160"/>
                <a:gd name="T4" fmla="*/ 71 w 71"/>
                <a:gd name="T5" fmla="*/ 0 h 160"/>
                <a:gd name="T6" fmla="*/ 71 w 71"/>
                <a:gd name="T7" fmla="*/ 0 h 160"/>
                <a:gd name="T8" fmla="*/ 54 w 71"/>
                <a:gd name="T9" fmla="*/ 140 h 160"/>
                <a:gd name="T10" fmla="*/ 54 w 71"/>
                <a:gd name="T11" fmla="*/ 140 h 160"/>
                <a:gd name="T12" fmla="*/ 53 w 71"/>
                <a:gd name="T13" fmla="*/ 147 h 160"/>
                <a:gd name="T14" fmla="*/ 48 w 71"/>
                <a:gd name="T15" fmla="*/ 152 h 160"/>
                <a:gd name="T16" fmla="*/ 44 w 71"/>
                <a:gd name="T17" fmla="*/ 156 h 160"/>
                <a:gd name="T18" fmla="*/ 39 w 71"/>
                <a:gd name="T19" fmla="*/ 160 h 160"/>
                <a:gd name="T20" fmla="*/ 39 w 71"/>
                <a:gd name="T21" fmla="*/ 160 h 160"/>
                <a:gd name="T22" fmla="*/ 0 w 71"/>
                <a:gd name="T23" fmla="*/ 95 h 160"/>
                <a:gd name="T24" fmla="*/ 0 w 71"/>
                <a:gd name="T25" fmla="*/ 95 h 160"/>
                <a:gd name="T26" fmla="*/ 5 w 71"/>
                <a:gd name="T27" fmla="*/ 0 h 160"/>
                <a:gd name="T28" fmla="*/ 5 w 71"/>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160">
                  <a:moveTo>
                    <a:pt x="5" y="0"/>
                  </a:moveTo>
                  <a:lnTo>
                    <a:pt x="5" y="0"/>
                  </a:lnTo>
                  <a:lnTo>
                    <a:pt x="71" y="0"/>
                  </a:lnTo>
                  <a:lnTo>
                    <a:pt x="71" y="0"/>
                  </a:lnTo>
                  <a:lnTo>
                    <a:pt x="54" y="140"/>
                  </a:lnTo>
                  <a:lnTo>
                    <a:pt x="54" y="140"/>
                  </a:lnTo>
                  <a:lnTo>
                    <a:pt x="53" y="147"/>
                  </a:lnTo>
                  <a:lnTo>
                    <a:pt x="48" y="152"/>
                  </a:lnTo>
                  <a:lnTo>
                    <a:pt x="44" y="156"/>
                  </a:lnTo>
                  <a:lnTo>
                    <a:pt x="39" y="160"/>
                  </a:lnTo>
                  <a:lnTo>
                    <a:pt x="39" y="160"/>
                  </a:lnTo>
                  <a:lnTo>
                    <a:pt x="0" y="95"/>
                  </a:lnTo>
                  <a:lnTo>
                    <a:pt x="0" y="95"/>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1" name="Freeform 87"/>
            <p:cNvSpPr/>
            <p:nvPr/>
          </p:nvSpPr>
          <p:spPr bwMode="auto">
            <a:xfrm>
              <a:off x="3448051" y="5083175"/>
              <a:ext cx="109538" cy="252413"/>
            </a:xfrm>
            <a:custGeom>
              <a:avLst/>
              <a:gdLst>
                <a:gd name="T0" fmla="*/ 7 w 69"/>
                <a:gd name="T1" fmla="*/ 0 h 159"/>
                <a:gd name="T2" fmla="*/ 7 w 69"/>
                <a:gd name="T3" fmla="*/ 0 h 159"/>
                <a:gd name="T4" fmla="*/ 69 w 69"/>
                <a:gd name="T5" fmla="*/ 0 h 159"/>
                <a:gd name="T6" fmla="*/ 69 w 69"/>
                <a:gd name="T7" fmla="*/ 0 h 159"/>
                <a:gd name="T8" fmla="*/ 52 w 69"/>
                <a:gd name="T9" fmla="*/ 140 h 159"/>
                <a:gd name="T10" fmla="*/ 52 w 69"/>
                <a:gd name="T11" fmla="*/ 140 h 159"/>
                <a:gd name="T12" fmla="*/ 51 w 69"/>
                <a:gd name="T13" fmla="*/ 147 h 159"/>
                <a:gd name="T14" fmla="*/ 46 w 69"/>
                <a:gd name="T15" fmla="*/ 152 h 159"/>
                <a:gd name="T16" fmla="*/ 42 w 69"/>
                <a:gd name="T17" fmla="*/ 156 h 159"/>
                <a:gd name="T18" fmla="*/ 37 w 69"/>
                <a:gd name="T19" fmla="*/ 159 h 159"/>
                <a:gd name="T20" fmla="*/ 37 w 69"/>
                <a:gd name="T21" fmla="*/ 159 h 159"/>
                <a:gd name="T22" fmla="*/ 0 w 69"/>
                <a:gd name="T23" fmla="*/ 94 h 159"/>
                <a:gd name="T24" fmla="*/ 0 w 69"/>
                <a:gd name="T25" fmla="*/ 94 h 159"/>
                <a:gd name="T26" fmla="*/ 7 w 69"/>
                <a:gd name="T27" fmla="*/ 0 h 159"/>
                <a:gd name="T28" fmla="*/ 7 w 6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59">
                  <a:moveTo>
                    <a:pt x="7" y="0"/>
                  </a:moveTo>
                  <a:lnTo>
                    <a:pt x="7" y="0"/>
                  </a:lnTo>
                  <a:lnTo>
                    <a:pt x="69" y="0"/>
                  </a:lnTo>
                  <a:lnTo>
                    <a:pt x="69" y="0"/>
                  </a:lnTo>
                  <a:lnTo>
                    <a:pt x="52" y="140"/>
                  </a:lnTo>
                  <a:lnTo>
                    <a:pt x="52" y="140"/>
                  </a:lnTo>
                  <a:lnTo>
                    <a:pt x="51" y="147"/>
                  </a:lnTo>
                  <a:lnTo>
                    <a:pt x="46" y="152"/>
                  </a:lnTo>
                  <a:lnTo>
                    <a:pt x="42" y="156"/>
                  </a:lnTo>
                  <a:lnTo>
                    <a:pt x="37" y="159"/>
                  </a:lnTo>
                  <a:lnTo>
                    <a:pt x="37" y="159"/>
                  </a:lnTo>
                  <a:lnTo>
                    <a:pt x="0" y="94"/>
                  </a:lnTo>
                  <a:lnTo>
                    <a:pt x="0" y="94"/>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2" name="Freeform 88"/>
            <p:cNvSpPr/>
            <p:nvPr/>
          </p:nvSpPr>
          <p:spPr bwMode="auto">
            <a:xfrm>
              <a:off x="3454401" y="5083175"/>
              <a:ext cx="103188" cy="252413"/>
            </a:xfrm>
            <a:custGeom>
              <a:avLst/>
              <a:gdLst>
                <a:gd name="T0" fmla="*/ 7 w 65"/>
                <a:gd name="T1" fmla="*/ 0 h 159"/>
                <a:gd name="T2" fmla="*/ 7 w 65"/>
                <a:gd name="T3" fmla="*/ 0 h 159"/>
                <a:gd name="T4" fmla="*/ 65 w 65"/>
                <a:gd name="T5" fmla="*/ 0 h 159"/>
                <a:gd name="T6" fmla="*/ 65 w 65"/>
                <a:gd name="T7" fmla="*/ 0 h 159"/>
                <a:gd name="T8" fmla="*/ 48 w 65"/>
                <a:gd name="T9" fmla="*/ 140 h 159"/>
                <a:gd name="T10" fmla="*/ 48 w 65"/>
                <a:gd name="T11" fmla="*/ 140 h 159"/>
                <a:gd name="T12" fmla="*/ 47 w 65"/>
                <a:gd name="T13" fmla="*/ 147 h 159"/>
                <a:gd name="T14" fmla="*/ 42 w 65"/>
                <a:gd name="T15" fmla="*/ 152 h 159"/>
                <a:gd name="T16" fmla="*/ 38 w 65"/>
                <a:gd name="T17" fmla="*/ 156 h 159"/>
                <a:gd name="T18" fmla="*/ 33 w 65"/>
                <a:gd name="T19" fmla="*/ 159 h 159"/>
                <a:gd name="T20" fmla="*/ 33 w 65"/>
                <a:gd name="T21" fmla="*/ 159 h 159"/>
                <a:gd name="T22" fmla="*/ 0 w 65"/>
                <a:gd name="T23" fmla="*/ 92 h 159"/>
                <a:gd name="T24" fmla="*/ 0 w 65"/>
                <a:gd name="T25" fmla="*/ 92 h 159"/>
                <a:gd name="T26" fmla="*/ 7 w 65"/>
                <a:gd name="T27" fmla="*/ 0 h 159"/>
                <a:gd name="T28" fmla="*/ 7 w 6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159">
                  <a:moveTo>
                    <a:pt x="7" y="0"/>
                  </a:moveTo>
                  <a:lnTo>
                    <a:pt x="7" y="0"/>
                  </a:lnTo>
                  <a:lnTo>
                    <a:pt x="65" y="0"/>
                  </a:lnTo>
                  <a:lnTo>
                    <a:pt x="65" y="0"/>
                  </a:lnTo>
                  <a:lnTo>
                    <a:pt x="48" y="140"/>
                  </a:lnTo>
                  <a:lnTo>
                    <a:pt x="48" y="140"/>
                  </a:lnTo>
                  <a:lnTo>
                    <a:pt x="47" y="147"/>
                  </a:lnTo>
                  <a:lnTo>
                    <a:pt x="42" y="152"/>
                  </a:lnTo>
                  <a:lnTo>
                    <a:pt x="38" y="156"/>
                  </a:lnTo>
                  <a:lnTo>
                    <a:pt x="33" y="159"/>
                  </a:lnTo>
                  <a:lnTo>
                    <a:pt x="33" y="159"/>
                  </a:lnTo>
                  <a:lnTo>
                    <a:pt x="0" y="92"/>
                  </a:lnTo>
                  <a:lnTo>
                    <a:pt x="0" y="92"/>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3" name="Freeform 89"/>
            <p:cNvSpPr/>
            <p:nvPr/>
          </p:nvSpPr>
          <p:spPr bwMode="auto">
            <a:xfrm>
              <a:off x="3462338" y="5083175"/>
              <a:ext cx="95250" cy="252413"/>
            </a:xfrm>
            <a:custGeom>
              <a:avLst/>
              <a:gdLst>
                <a:gd name="T0" fmla="*/ 6 w 60"/>
                <a:gd name="T1" fmla="*/ 0 h 159"/>
                <a:gd name="T2" fmla="*/ 6 w 60"/>
                <a:gd name="T3" fmla="*/ 0 h 159"/>
                <a:gd name="T4" fmla="*/ 60 w 60"/>
                <a:gd name="T5" fmla="*/ 0 h 159"/>
                <a:gd name="T6" fmla="*/ 60 w 60"/>
                <a:gd name="T7" fmla="*/ 0 h 159"/>
                <a:gd name="T8" fmla="*/ 43 w 60"/>
                <a:gd name="T9" fmla="*/ 140 h 159"/>
                <a:gd name="T10" fmla="*/ 43 w 60"/>
                <a:gd name="T11" fmla="*/ 140 h 159"/>
                <a:gd name="T12" fmla="*/ 42 w 60"/>
                <a:gd name="T13" fmla="*/ 147 h 159"/>
                <a:gd name="T14" fmla="*/ 39 w 60"/>
                <a:gd name="T15" fmla="*/ 151 h 159"/>
                <a:gd name="T16" fmla="*/ 33 w 60"/>
                <a:gd name="T17" fmla="*/ 156 h 159"/>
                <a:gd name="T18" fmla="*/ 29 w 60"/>
                <a:gd name="T19" fmla="*/ 159 h 159"/>
                <a:gd name="T20" fmla="*/ 29 w 60"/>
                <a:gd name="T21" fmla="*/ 159 h 159"/>
                <a:gd name="T22" fmla="*/ 0 w 60"/>
                <a:gd name="T23" fmla="*/ 91 h 159"/>
                <a:gd name="T24" fmla="*/ 0 w 60"/>
                <a:gd name="T25" fmla="*/ 91 h 159"/>
                <a:gd name="T26" fmla="*/ 6 w 60"/>
                <a:gd name="T27" fmla="*/ 0 h 159"/>
                <a:gd name="T28" fmla="*/ 6 w 6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59">
                  <a:moveTo>
                    <a:pt x="6" y="0"/>
                  </a:moveTo>
                  <a:lnTo>
                    <a:pt x="6" y="0"/>
                  </a:lnTo>
                  <a:lnTo>
                    <a:pt x="60" y="0"/>
                  </a:lnTo>
                  <a:lnTo>
                    <a:pt x="60" y="0"/>
                  </a:lnTo>
                  <a:lnTo>
                    <a:pt x="43" y="140"/>
                  </a:lnTo>
                  <a:lnTo>
                    <a:pt x="43" y="140"/>
                  </a:lnTo>
                  <a:lnTo>
                    <a:pt x="42" y="147"/>
                  </a:lnTo>
                  <a:lnTo>
                    <a:pt x="39" y="151"/>
                  </a:lnTo>
                  <a:lnTo>
                    <a:pt x="33" y="156"/>
                  </a:lnTo>
                  <a:lnTo>
                    <a:pt x="29" y="159"/>
                  </a:lnTo>
                  <a:lnTo>
                    <a:pt x="29" y="159"/>
                  </a:lnTo>
                  <a:lnTo>
                    <a:pt x="0" y="91"/>
                  </a:lnTo>
                  <a:lnTo>
                    <a:pt x="0" y="91"/>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4" name="Freeform 90"/>
            <p:cNvSpPr/>
            <p:nvPr/>
          </p:nvSpPr>
          <p:spPr bwMode="auto">
            <a:xfrm>
              <a:off x="3468688" y="5083175"/>
              <a:ext cx="88900" cy="252413"/>
            </a:xfrm>
            <a:custGeom>
              <a:avLst/>
              <a:gdLst>
                <a:gd name="T0" fmla="*/ 6 w 56"/>
                <a:gd name="T1" fmla="*/ 0 h 159"/>
                <a:gd name="T2" fmla="*/ 6 w 56"/>
                <a:gd name="T3" fmla="*/ 0 h 159"/>
                <a:gd name="T4" fmla="*/ 56 w 56"/>
                <a:gd name="T5" fmla="*/ 0 h 159"/>
                <a:gd name="T6" fmla="*/ 56 w 56"/>
                <a:gd name="T7" fmla="*/ 0 h 159"/>
                <a:gd name="T8" fmla="*/ 39 w 56"/>
                <a:gd name="T9" fmla="*/ 140 h 159"/>
                <a:gd name="T10" fmla="*/ 39 w 56"/>
                <a:gd name="T11" fmla="*/ 140 h 159"/>
                <a:gd name="T12" fmla="*/ 38 w 56"/>
                <a:gd name="T13" fmla="*/ 147 h 159"/>
                <a:gd name="T14" fmla="*/ 35 w 56"/>
                <a:gd name="T15" fmla="*/ 151 h 159"/>
                <a:gd name="T16" fmla="*/ 29 w 56"/>
                <a:gd name="T17" fmla="*/ 156 h 159"/>
                <a:gd name="T18" fmla="*/ 25 w 56"/>
                <a:gd name="T19" fmla="*/ 159 h 159"/>
                <a:gd name="T20" fmla="*/ 25 w 56"/>
                <a:gd name="T21" fmla="*/ 159 h 159"/>
                <a:gd name="T22" fmla="*/ 0 w 56"/>
                <a:gd name="T23" fmla="*/ 91 h 159"/>
                <a:gd name="T24" fmla="*/ 0 w 56"/>
                <a:gd name="T25" fmla="*/ 91 h 159"/>
                <a:gd name="T26" fmla="*/ 6 w 56"/>
                <a:gd name="T27" fmla="*/ 0 h 159"/>
                <a:gd name="T28" fmla="*/ 6 w 5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159">
                  <a:moveTo>
                    <a:pt x="6" y="0"/>
                  </a:moveTo>
                  <a:lnTo>
                    <a:pt x="6" y="0"/>
                  </a:lnTo>
                  <a:lnTo>
                    <a:pt x="56" y="0"/>
                  </a:lnTo>
                  <a:lnTo>
                    <a:pt x="56" y="0"/>
                  </a:lnTo>
                  <a:lnTo>
                    <a:pt x="39" y="140"/>
                  </a:lnTo>
                  <a:lnTo>
                    <a:pt x="39" y="140"/>
                  </a:lnTo>
                  <a:lnTo>
                    <a:pt x="38" y="147"/>
                  </a:lnTo>
                  <a:lnTo>
                    <a:pt x="35" y="151"/>
                  </a:lnTo>
                  <a:lnTo>
                    <a:pt x="29" y="156"/>
                  </a:lnTo>
                  <a:lnTo>
                    <a:pt x="25" y="159"/>
                  </a:lnTo>
                  <a:lnTo>
                    <a:pt x="25" y="159"/>
                  </a:lnTo>
                  <a:lnTo>
                    <a:pt x="0" y="91"/>
                  </a:lnTo>
                  <a:lnTo>
                    <a:pt x="0" y="91"/>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5" name="Freeform 91"/>
            <p:cNvSpPr/>
            <p:nvPr/>
          </p:nvSpPr>
          <p:spPr bwMode="auto">
            <a:xfrm>
              <a:off x="3471863" y="5083175"/>
              <a:ext cx="85725" cy="252413"/>
            </a:xfrm>
            <a:custGeom>
              <a:avLst/>
              <a:gdLst>
                <a:gd name="T0" fmla="*/ 7 w 54"/>
                <a:gd name="T1" fmla="*/ 0 h 159"/>
                <a:gd name="T2" fmla="*/ 7 w 54"/>
                <a:gd name="T3" fmla="*/ 0 h 159"/>
                <a:gd name="T4" fmla="*/ 54 w 54"/>
                <a:gd name="T5" fmla="*/ 0 h 159"/>
                <a:gd name="T6" fmla="*/ 54 w 54"/>
                <a:gd name="T7" fmla="*/ 0 h 159"/>
                <a:gd name="T8" fmla="*/ 37 w 54"/>
                <a:gd name="T9" fmla="*/ 140 h 159"/>
                <a:gd name="T10" fmla="*/ 37 w 54"/>
                <a:gd name="T11" fmla="*/ 140 h 159"/>
                <a:gd name="T12" fmla="*/ 36 w 54"/>
                <a:gd name="T13" fmla="*/ 145 h 159"/>
                <a:gd name="T14" fmla="*/ 33 w 54"/>
                <a:gd name="T15" fmla="*/ 151 h 159"/>
                <a:gd name="T16" fmla="*/ 29 w 54"/>
                <a:gd name="T17" fmla="*/ 155 h 159"/>
                <a:gd name="T18" fmla="*/ 23 w 54"/>
                <a:gd name="T19" fmla="*/ 159 h 159"/>
                <a:gd name="T20" fmla="*/ 23 w 54"/>
                <a:gd name="T21" fmla="*/ 159 h 159"/>
                <a:gd name="T22" fmla="*/ 0 w 54"/>
                <a:gd name="T23" fmla="*/ 90 h 159"/>
                <a:gd name="T24" fmla="*/ 0 w 54"/>
                <a:gd name="T25" fmla="*/ 90 h 159"/>
                <a:gd name="T26" fmla="*/ 7 w 54"/>
                <a:gd name="T27" fmla="*/ 0 h 159"/>
                <a:gd name="T28" fmla="*/ 7 w 54"/>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159">
                  <a:moveTo>
                    <a:pt x="7" y="0"/>
                  </a:moveTo>
                  <a:lnTo>
                    <a:pt x="7" y="0"/>
                  </a:lnTo>
                  <a:lnTo>
                    <a:pt x="54" y="0"/>
                  </a:lnTo>
                  <a:lnTo>
                    <a:pt x="54" y="0"/>
                  </a:lnTo>
                  <a:lnTo>
                    <a:pt x="37" y="140"/>
                  </a:lnTo>
                  <a:lnTo>
                    <a:pt x="37" y="140"/>
                  </a:lnTo>
                  <a:lnTo>
                    <a:pt x="36" y="145"/>
                  </a:lnTo>
                  <a:lnTo>
                    <a:pt x="33" y="151"/>
                  </a:lnTo>
                  <a:lnTo>
                    <a:pt x="29" y="155"/>
                  </a:lnTo>
                  <a:lnTo>
                    <a:pt x="23" y="159"/>
                  </a:lnTo>
                  <a:lnTo>
                    <a:pt x="23" y="159"/>
                  </a:lnTo>
                  <a:lnTo>
                    <a:pt x="0" y="90"/>
                  </a:lnTo>
                  <a:lnTo>
                    <a:pt x="0" y="90"/>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6" name="Freeform 92"/>
            <p:cNvSpPr/>
            <p:nvPr/>
          </p:nvSpPr>
          <p:spPr bwMode="auto">
            <a:xfrm>
              <a:off x="3478213" y="5083175"/>
              <a:ext cx="79375" cy="252413"/>
            </a:xfrm>
            <a:custGeom>
              <a:avLst/>
              <a:gdLst>
                <a:gd name="T0" fmla="*/ 7 w 50"/>
                <a:gd name="T1" fmla="*/ 0 h 159"/>
                <a:gd name="T2" fmla="*/ 7 w 50"/>
                <a:gd name="T3" fmla="*/ 0 h 159"/>
                <a:gd name="T4" fmla="*/ 50 w 50"/>
                <a:gd name="T5" fmla="*/ 0 h 159"/>
                <a:gd name="T6" fmla="*/ 50 w 50"/>
                <a:gd name="T7" fmla="*/ 0 h 159"/>
                <a:gd name="T8" fmla="*/ 33 w 50"/>
                <a:gd name="T9" fmla="*/ 140 h 159"/>
                <a:gd name="T10" fmla="*/ 33 w 50"/>
                <a:gd name="T11" fmla="*/ 140 h 159"/>
                <a:gd name="T12" fmla="*/ 32 w 50"/>
                <a:gd name="T13" fmla="*/ 145 h 159"/>
                <a:gd name="T14" fmla="*/ 29 w 50"/>
                <a:gd name="T15" fmla="*/ 151 h 159"/>
                <a:gd name="T16" fmla="*/ 25 w 50"/>
                <a:gd name="T17" fmla="*/ 155 h 159"/>
                <a:gd name="T18" fmla="*/ 19 w 50"/>
                <a:gd name="T19" fmla="*/ 159 h 159"/>
                <a:gd name="T20" fmla="*/ 19 w 50"/>
                <a:gd name="T21" fmla="*/ 159 h 159"/>
                <a:gd name="T22" fmla="*/ 0 w 50"/>
                <a:gd name="T23" fmla="*/ 88 h 159"/>
                <a:gd name="T24" fmla="*/ 0 w 50"/>
                <a:gd name="T25" fmla="*/ 88 h 159"/>
                <a:gd name="T26" fmla="*/ 7 w 50"/>
                <a:gd name="T27" fmla="*/ 0 h 159"/>
                <a:gd name="T28" fmla="*/ 7 w 5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159">
                  <a:moveTo>
                    <a:pt x="7" y="0"/>
                  </a:moveTo>
                  <a:lnTo>
                    <a:pt x="7" y="0"/>
                  </a:lnTo>
                  <a:lnTo>
                    <a:pt x="50" y="0"/>
                  </a:lnTo>
                  <a:lnTo>
                    <a:pt x="50" y="0"/>
                  </a:lnTo>
                  <a:lnTo>
                    <a:pt x="33" y="140"/>
                  </a:lnTo>
                  <a:lnTo>
                    <a:pt x="33" y="140"/>
                  </a:lnTo>
                  <a:lnTo>
                    <a:pt x="32" y="145"/>
                  </a:lnTo>
                  <a:lnTo>
                    <a:pt x="29" y="151"/>
                  </a:lnTo>
                  <a:lnTo>
                    <a:pt x="25" y="155"/>
                  </a:lnTo>
                  <a:lnTo>
                    <a:pt x="19" y="159"/>
                  </a:lnTo>
                  <a:lnTo>
                    <a:pt x="19" y="159"/>
                  </a:lnTo>
                  <a:lnTo>
                    <a:pt x="0" y="88"/>
                  </a:lnTo>
                  <a:lnTo>
                    <a:pt x="0" y="88"/>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7" name="Freeform 93"/>
            <p:cNvSpPr/>
            <p:nvPr/>
          </p:nvSpPr>
          <p:spPr bwMode="auto">
            <a:xfrm>
              <a:off x="3484563" y="5083175"/>
              <a:ext cx="73025" cy="252413"/>
            </a:xfrm>
            <a:custGeom>
              <a:avLst/>
              <a:gdLst>
                <a:gd name="T0" fmla="*/ 7 w 46"/>
                <a:gd name="T1" fmla="*/ 0 h 159"/>
                <a:gd name="T2" fmla="*/ 7 w 46"/>
                <a:gd name="T3" fmla="*/ 0 h 159"/>
                <a:gd name="T4" fmla="*/ 46 w 46"/>
                <a:gd name="T5" fmla="*/ 0 h 159"/>
                <a:gd name="T6" fmla="*/ 46 w 46"/>
                <a:gd name="T7" fmla="*/ 0 h 159"/>
                <a:gd name="T8" fmla="*/ 29 w 46"/>
                <a:gd name="T9" fmla="*/ 140 h 159"/>
                <a:gd name="T10" fmla="*/ 29 w 46"/>
                <a:gd name="T11" fmla="*/ 140 h 159"/>
                <a:gd name="T12" fmla="*/ 28 w 46"/>
                <a:gd name="T13" fmla="*/ 145 h 159"/>
                <a:gd name="T14" fmla="*/ 25 w 46"/>
                <a:gd name="T15" fmla="*/ 151 h 159"/>
                <a:gd name="T16" fmla="*/ 21 w 46"/>
                <a:gd name="T17" fmla="*/ 155 h 159"/>
                <a:gd name="T18" fmla="*/ 17 w 46"/>
                <a:gd name="T19" fmla="*/ 159 h 159"/>
                <a:gd name="T20" fmla="*/ 17 w 46"/>
                <a:gd name="T21" fmla="*/ 159 h 159"/>
                <a:gd name="T22" fmla="*/ 0 w 46"/>
                <a:gd name="T23" fmla="*/ 87 h 159"/>
                <a:gd name="T24" fmla="*/ 0 w 46"/>
                <a:gd name="T25" fmla="*/ 87 h 159"/>
                <a:gd name="T26" fmla="*/ 7 w 46"/>
                <a:gd name="T27" fmla="*/ 0 h 159"/>
                <a:gd name="T28" fmla="*/ 7 w 4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59">
                  <a:moveTo>
                    <a:pt x="7" y="0"/>
                  </a:moveTo>
                  <a:lnTo>
                    <a:pt x="7" y="0"/>
                  </a:lnTo>
                  <a:lnTo>
                    <a:pt x="46" y="0"/>
                  </a:lnTo>
                  <a:lnTo>
                    <a:pt x="46" y="0"/>
                  </a:lnTo>
                  <a:lnTo>
                    <a:pt x="29" y="140"/>
                  </a:lnTo>
                  <a:lnTo>
                    <a:pt x="29" y="140"/>
                  </a:lnTo>
                  <a:lnTo>
                    <a:pt x="28" y="145"/>
                  </a:lnTo>
                  <a:lnTo>
                    <a:pt x="25" y="151"/>
                  </a:lnTo>
                  <a:lnTo>
                    <a:pt x="21" y="155"/>
                  </a:lnTo>
                  <a:lnTo>
                    <a:pt x="17" y="159"/>
                  </a:lnTo>
                  <a:lnTo>
                    <a:pt x="17" y="159"/>
                  </a:lnTo>
                  <a:lnTo>
                    <a:pt x="0" y="87"/>
                  </a:lnTo>
                  <a:lnTo>
                    <a:pt x="0" y="87"/>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8" name="Freeform 94"/>
            <p:cNvSpPr/>
            <p:nvPr/>
          </p:nvSpPr>
          <p:spPr bwMode="auto">
            <a:xfrm>
              <a:off x="3492501" y="5083175"/>
              <a:ext cx="65088" cy="252413"/>
            </a:xfrm>
            <a:custGeom>
              <a:avLst/>
              <a:gdLst>
                <a:gd name="T0" fmla="*/ 6 w 41"/>
                <a:gd name="T1" fmla="*/ 0 h 159"/>
                <a:gd name="T2" fmla="*/ 6 w 41"/>
                <a:gd name="T3" fmla="*/ 0 h 159"/>
                <a:gd name="T4" fmla="*/ 41 w 41"/>
                <a:gd name="T5" fmla="*/ 0 h 159"/>
                <a:gd name="T6" fmla="*/ 41 w 41"/>
                <a:gd name="T7" fmla="*/ 0 h 159"/>
                <a:gd name="T8" fmla="*/ 24 w 41"/>
                <a:gd name="T9" fmla="*/ 140 h 159"/>
                <a:gd name="T10" fmla="*/ 24 w 41"/>
                <a:gd name="T11" fmla="*/ 140 h 159"/>
                <a:gd name="T12" fmla="*/ 23 w 41"/>
                <a:gd name="T13" fmla="*/ 145 h 159"/>
                <a:gd name="T14" fmla="*/ 20 w 41"/>
                <a:gd name="T15" fmla="*/ 151 h 159"/>
                <a:gd name="T16" fmla="*/ 16 w 41"/>
                <a:gd name="T17" fmla="*/ 155 h 159"/>
                <a:gd name="T18" fmla="*/ 12 w 41"/>
                <a:gd name="T19" fmla="*/ 159 h 159"/>
                <a:gd name="T20" fmla="*/ 12 w 41"/>
                <a:gd name="T21" fmla="*/ 159 h 159"/>
                <a:gd name="T22" fmla="*/ 0 w 41"/>
                <a:gd name="T23" fmla="*/ 86 h 159"/>
                <a:gd name="T24" fmla="*/ 0 w 41"/>
                <a:gd name="T25" fmla="*/ 86 h 159"/>
                <a:gd name="T26" fmla="*/ 6 w 41"/>
                <a:gd name="T27" fmla="*/ 0 h 159"/>
                <a:gd name="T28" fmla="*/ 6 w 41"/>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159">
                  <a:moveTo>
                    <a:pt x="6" y="0"/>
                  </a:moveTo>
                  <a:lnTo>
                    <a:pt x="6" y="0"/>
                  </a:lnTo>
                  <a:lnTo>
                    <a:pt x="41" y="0"/>
                  </a:lnTo>
                  <a:lnTo>
                    <a:pt x="41" y="0"/>
                  </a:lnTo>
                  <a:lnTo>
                    <a:pt x="24" y="140"/>
                  </a:lnTo>
                  <a:lnTo>
                    <a:pt x="24" y="140"/>
                  </a:lnTo>
                  <a:lnTo>
                    <a:pt x="23" y="145"/>
                  </a:lnTo>
                  <a:lnTo>
                    <a:pt x="20" y="151"/>
                  </a:lnTo>
                  <a:lnTo>
                    <a:pt x="16" y="155"/>
                  </a:lnTo>
                  <a:lnTo>
                    <a:pt x="12" y="159"/>
                  </a:lnTo>
                  <a:lnTo>
                    <a:pt x="12" y="159"/>
                  </a:lnTo>
                  <a:lnTo>
                    <a:pt x="0" y="86"/>
                  </a:lnTo>
                  <a:lnTo>
                    <a:pt x="0" y="86"/>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9" name="Freeform 95"/>
            <p:cNvSpPr/>
            <p:nvPr/>
          </p:nvSpPr>
          <p:spPr bwMode="auto">
            <a:xfrm>
              <a:off x="3495676" y="5083175"/>
              <a:ext cx="61913" cy="252413"/>
            </a:xfrm>
            <a:custGeom>
              <a:avLst/>
              <a:gdLst>
                <a:gd name="T0" fmla="*/ 8 w 39"/>
                <a:gd name="T1" fmla="*/ 0 h 159"/>
                <a:gd name="T2" fmla="*/ 8 w 39"/>
                <a:gd name="T3" fmla="*/ 0 h 159"/>
                <a:gd name="T4" fmla="*/ 39 w 39"/>
                <a:gd name="T5" fmla="*/ 0 h 159"/>
                <a:gd name="T6" fmla="*/ 39 w 39"/>
                <a:gd name="T7" fmla="*/ 0 h 159"/>
                <a:gd name="T8" fmla="*/ 22 w 39"/>
                <a:gd name="T9" fmla="*/ 140 h 159"/>
                <a:gd name="T10" fmla="*/ 22 w 39"/>
                <a:gd name="T11" fmla="*/ 140 h 159"/>
                <a:gd name="T12" fmla="*/ 21 w 39"/>
                <a:gd name="T13" fmla="*/ 145 h 159"/>
                <a:gd name="T14" fmla="*/ 18 w 39"/>
                <a:gd name="T15" fmla="*/ 151 h 159"/>
                <a:gd name="T16" fmla="*/ 14 w 39"/>
                <a:gd name="T17" fmla="*/ 155 h 159"/>
                <a:gd name="T18" fmla="*/ 10 w 39"/>
                <a:gd name="T19" fmla="*/ 159 h 159"/>
                <a:gd name="T20" fmla="*/ 10 w 39"/>
                <a:gd name="T21" fmla="*/ 159 h 159"/>
                <a:gd name="T22" fmla="*/ 0 w 39"/>
                <a:gd name="T23" fmla="*/ 84 h 159"/>
                <a:gd name="T24" fmla="*/ 0 w 39"/>
                <a:gd name="T25" fmla="*/ 84 h 159"/>
                <a:gd name="T26" fmla="*/ 8 w 39"/>
                <a:gd name="T27" fmla="*/ 0 h 159"/>
                <a:gd name="T28" fmla="*/ 8 w 3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59">
                  <a:moveTo>
                    <a:pt x="8" y="0"/>
                  </a:moveTo>
                  <a:lnTo>
                    <a:pt x="8" y="0"/>
                  </a:lnTo>
                  <a:lnTo>
                    <a:pt x="39" y="0"/>
                  </a:lnTo>
                  <a:lnTo>
                    <a:pt x="39" y="0"/>
                  </a:lnTo>
                  <a:lnTo>
                    <a:pt x="22" y="140"/>
                  </a:lnTo>
                  <a:lnTo>
                    <a:pt x="22" y="140"/>
                  </a:lnTo>
                  <a:lnTo>
                    <a:pt x="21" y="145"/>
                  </a:lnTo>
                  <a:lnTo>
                    <a:pt x="18" y="151"/>
                  </a:lnTo>
                  <a:lnTo>
                    <a:pt x="14" y="155"/>
                  </a:lnTo>
                  <a:lnTo>
                    <a:pt x="10" y="159"/>
                  </a:lnTo>
                  <a:lnTo>
                    <a:pt x="10" y="159"/>
                  </a:lnTo>
                  <a:lnTo>
                    <a:pt x="0" y="84"/>
                  </a:lnTo>
                  <a:lnTo>
                    <a:pt x="0" y="84"/>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0" name="Freeform 96"/>
            <p:cNvSpPr/>
            <p:nvPr/>
          </p:nvSpPr>
          <p:spPr bwMode="auto">
            <a:xfrm>
              <a:off x="3502026" y="5083175"/>
              <a:ext cx="55563" cy="252413"/>
            </a:xfrm>
            <a:custGeom>
              <a:avLst/>
              <a:gdLst>
                <a:gd name="T0" fmla="*/ 8 w 35"/>
                <a:gd name="T1" fmla="*/ 0 h 159"/>
                <a:gd name="T2" fmla="*/ 8 w 35"/>
                <a:gd name="T3" fmla="*/ 0 h 159"/>
                <a:gd name="T4" fmla="*/ 35 w 35"/>
                <a:gd name="T5" fmla="*/ 0 h 159"/>
                <a:gd name="T6" fmla="*/ 35 w 35"/>
                <a:gd name="T7" fmla="*/ 0 h 159"/>
                <a:gd name="T8" fmla="*/ 18 w 35"/>
                <a:gd name="T9" fmla="*/ 140 h 159"/>
                <a:gd name="T10" fmla="*/ 18 w 35"/>
                <a:gd name="T11" fmla="*/ 140 h 159"/>
                <a:gd name="T12" fmla="*/ 17 w 35"/>
                <a:gd name="T13" fmla="*/ 145 h 159"/>
                <a:gd name="T14" fmla="*/ 14 w 35"/>
                <a:gd name="T15" fmla="*/ 151 h 159"/>
                <a:gd name="T16" fmla="*/ 11 w 35"/>
                <a:gd name="T17" fmla="*/ 155 h 159"/>
                <a:gd name="T18" fmla="*/ 7 w 35"/>
                <a:gd name="T19" fmla="*/ 159 h 159"/>
                <a:gd name="T20" fmla="*/ 7 w 35"/>
                <a:gd name="T21" fmla="*/ 159 h 159"/>
                <a:gd name="T22" fmla="*/ 0 w 35"/>
                <a:gd name="T23" fmla="*/ 84 h 159"/>
                <a:gd name="T24" fmla="*/ 0 w 35"/>
                <a:gd name="T25" fmla="*/ 84 h 159"/>
                <a:gd name="T26" fmla="*/ 8 w 35"/>
                <a:gd name="T27" fmla="*/ 0 h 159"/>
                <a:gd name="T28" fmla="*/ 8 w 3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159">
                  <a:moveTo>
                    <a:pt x="8" y="0"/>
                  </a:moveTo>
                  <a:lnTo>
                    <a:pt x="8" y="0"/>
                  </a:lnTo>
                  <a:lnTo>
                    <a:pt x="35" y="0"/>
                  </a:lnTo>
                  <a:lnTo>
                    <a:pt x="35" y="0"/>
                  </a:lnTo>
                  <a:lnTo>
                    <a:pt x="18" y="140"/>
                  </a:lnTo>
                  <a:lnTo>
                    <a:pt x="18" y="140"/>
                  </a:lnTo>
                  <a:lnTo>
                    <a:pt x="17" y="145"/>
                  </a:lnTo>
                  <a:lnTo>
                    <a:pt x="14" y="151"/>
                  </a:lnTo>
                  <a:lnTo>
                    <a:pt x="11" y="155"/>
                  </a:lnTo>
                  <a:lnTo>
                    <a:pt x="7" y="159"/>
                  </a:lnTo>
                  <a:lnTo>
                    <a:pt x="7" y="159"/>
                  </a:lnTo>
                  <a:lnTo>
                    <a:pt x="0" y="84"/>
                  </a:lnTo>
                  <a:lnTo>
                    <a:pt x="0" y="84"/>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1" name="Freeform 97"/>
            <p:cNvSpPr/>
            <p:nvPr/>
          </p:nvSpPr>
          <p:spPr bwMode="auto">
            <a:xfrm>
              <a:off x="3508376" y="5083175"/>
              <a:ext cx="49213" cy="249238"/>
            </a:xfrm>
            <a:custGeom>
              <a:avLst/>
              <a:gdLst>
                <a:gd name="T0" fmla="*/ 7 w 31"/>
                <a:gd name="T1" fmla="*/ 0 h 157"/>
                <a:gd name="T2" fmla="*/ 7 w 31"/>
                <a:gd name="T3" fmla="*/ 0 h 157"/>
                <a:gd name="T4" fmla="*/ 31 w 31"/>
                <a:gd name="T5" fmla="*/ 0 h 157"/>
                <a:gd name="T6" fmla="*/ 31 w 31"/>
                <a:gd name="T7" fmla="*/ 0 h 157"/>
                <a:gd name="T8" fmla="*/ 14 w 31"/>
                <a:gd name="T9" fmla="*/ 140 h 157"/>
                <a:gd name="T10" fmla="*/ 14 w 31"/>
                <a:gd name="T11" fmla="*/ 140 h 157"/>
                <a:gd name="T12" fmla="*/ 13 w 31"/>
                <a:gd name="T13" fmla="*/ 145 h 157"/>
                <a:gd name="T14" fmla="*/ 10 w 31"/>
                <a:gd name="T15" fmla="*/ 151 h 157"/>
                <a:gd name="T16" fmla="*/ 7 w 31"/>
                <a:gd name="T17" fmla="*/ 155 h 157"/>
                <a:gd name="T18" fmla="*/ 3 w 31"/>
                <a:gd name="T19" fmla="*/ 157 h 157"/>
                <a:gd name="T20" fmla="*/ 3 w 31"/>
                <a:gd name="T21" fmla="*/ 157 h 157"/>
                <a:gd name="T22" fmla="*/ 0 w 31"/>
                <a:gd name="T23" fmla="*/ 83 h 157"/>
                <a:gd name="T24" fmla="*/ 0 w 31"/>
                <a:gd name="T25" fmla="*/ 83 h 157"/>
                <a:gd name="T26" fmla="*/ 7 w 31"/>
                <a:gd name="T27" fmla="*/ 0 h 157"/>
                <a:gd name="T28" fmla="*/ 7 w 31"/>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157">
                  <a:moveTo>
                    <a:pt x="7" y="0"/>
                  </a:moveTo>
                  <a:lnTo>
                    <a:pt x="7" y="0"/>
                  </a:lnTo>
                  <a:lnTo>
                    <a:pt x="31" y="0"/>
                  </a:lnTo>
                  <a:lnTo>
                    <a:pt x="31" y="0"/>
                  </a:lnTo>
                  <a:lnTo>
                    <a:pt x="14" y="140"/>
                  </a:lnTo>
                  <a:lnTo>
                    <a:pt x="14" y="140"/>
                  </a:lnTo>
                  <a:lnTo>
                    <a:pt x="13" y="145"/>
                  </a:lnTo>
                  <a:lnTo>
                    <a:pt x="10" y="151"/>
                  </a:lnTo>
                  <a:lnTo>
                    <a:pt x="7" y="155"/>
                  </a:lnTo>
                  <a:lnTo>
                    <a:pt x="3" y="157"/>
                  </a:lnTo>
                  <a:lnTo>
                    <a:pt x="3" y="157"/>
                  </a:lnTo>
                  <a:lnTo>
                    <a:pt x="0" y="83"/>
                  </a:lnTo>
                  <a:lnTo>
                    <a:pt x="0" y="83"/>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2" name="Freeform 98"/>
            <p:cNvSpPr/>
            <p:nvPr/>
          </p:nvSpPr>
          <p:spPr bwMode="auto">
            <a:xfrm>
              <a:off x="3513138" y="5083175"/>
              <a:ext cx="44450" cy="249238"/>
            </a:xfrm>
            <a:custGeom>
              <a:avLst/>
              <a:gdLst>
                <a:gd name="T0" fmla="*/ 8 w 28"/>
                <a:gd name="T1" fmla="*/ 0 h 157"/>
                <a:gd name="T2" fmla="*/ 8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7 w 28"/>
                <a:gd name="T15" fmla="*/ 151 h 157"/>
                <a:gd name="T16" fmla="*/ 4 w 28"/>
                <a:gd name="T17" fmla="*/ 155 h 157"/>
                <a:gd name="T18" fmla="*/ 0 w 28"/>
                <a:gd name="T19" fmla="*/ 157 h 157"/>
                <a:gd name="T20" fmla="*/ 0 w 28"/>
                <a:gd name="T21" fmla="*/ 157 h 157"/>
                <a:gd name="T22" fmla="*/ 1 w 28"/>
                <a:gd name="T23" fmla="*/ 82 h 157"/>
                <a:gd name="T24" fmla="*/ 1 w 28"/>
                <a:gd name="T25" fmla="*/ 82 h 157"/>
                <a:gd name="T26" fmla="*/ 8 w 28"/>
                <a:gd name="T27" fmla="*/ 0 h 157"/>
                <a:gd name="T28" fmla="*/ 8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8" y="0"/>
                  </a:moveTo>
                  <a:lnTo>
                    <a:pt x="8" y="0"/>
                  </a:lnTo>
                  <a:lnTo>
                    <a:pt x="28" y="0"/>
                  </a:lnTo>
                  <a:lnTo>
                    <a:pt x="28" y="0"/>
                  </a:lnTo>
                  <a:lnTo>
                    <a:pt x="11" y="140"/>
                  </a:lnTo>
                  <a:lnTo>
                    <a:pt x="11" y="140"/>
                  </a:lnTo>
                  <a:lnTo>
                    <a:pt x="10" y="145"/>
                  </a:lnTo>
                  <a:lnTo>
                    <a:pt x="7" y="151"/>
                  </a:lnTo>
                  <a:lnTo>
                    <a:pt x="4" y="155"/>
                  </a:lnTo>
                  <a:lnTo>
                    <a:pt x="0" y="157"/>
                  </a:lnTo>
                  <a:lnTo>
                    <a:pt x="0" y="157"/>
                  </a:lnTo>
                  <a:lnTo>
                    <a:pt x="1" y="82"/>
                  </a:lnTo>
                  <a:lnTo>
                    <a:pt x="1" y="82"/>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3" name="Freeform 99"/>
            <p:cNvSpPr/>
            <p:nvPr/>
          </p:nvSpPr>
          <p:spPr bwMode="auto">
            <a:xfrm>
              <a:off x="3513138" y="5083175"/>
              <a:ext cx="44450" cy="249238"/>
            </a:xfrm>
            <a:custGeom>
              <a:avLst/>
              <a:gdLst>
                <a:gd name="T0" fmla="*/ 12 w 28"/>
                <a:gd name="T1" fmla="*/ 0 h 157"/>
                <a:gd name="T2" fmla="*/ 12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8 w 28"/>
                <a:gd name="T15" fmla="*/ 149 h 157"/>
                <a:gd name="T16" fmla="*/ 4 w 28"/>
                <a:gd name="T17" fmla="*/ 155 h 157"/>
                <a:gd name="T18" fmla="*/ 0 w 28"/>
                <a:gd name="T19" fmla="*/ 157 h 157"/>
                <a:gd name="T20" fmla="*/ 0 w 28"/>
                <a:gd name="T21" fmla="*/ 157 h 157"/>
                <a:gd name="T22" fmla="*/ 5 w 28"/>
                <a:gd name="T23" fmla="*/ 80 h 157"/>
                <a:gd name="T24" fmla="*/ 5 w 28"/>
                <a:gd name="T25" fmla="*/ 80 h 157"/>
                <a:gd name="T26" fmla="*/ 12 w 28"/>
                <a:gd name="T27" fmla="*/ 0 h 157"/>
                <a:gd name="T28" fmla="*/ 12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12" y="0"/>
                  </a:moveTo>
                  <a:lnTo>
                    <a:pt x="12" y="0"/>
                  </a:lnTo>
                  <a:lnTo>
                    <a:pt x="28" y="0"/>
                  </a:lnTo>
                  <a:lnTo>
                    <a:pt x="28" y="0"/>
                  </a:lnTo>
                  <a:lnTo>
                    <a:pt x="11" y="140"/>
                  </a:lnTo>
                  <a:lnTo>
                    <a:pt x="11" y="140"/>
                  </a:lnTo>
                  <a:lnTo>
                    <a:pt x="10" y="145"/>
                  </a:lnTo>
                  <a:lnTo>
                    <a:pt x="8" y="149"/>
                  </a:lnTo>
                  <a:lnTo>
                    <a:pt x="4" y="155"/>
                  </a:lnTo>
                  <a:lnTo>
                    <a:pt x="0" y="157"/>
                  </a:lnTo>
                  <a:lnTo>
                    <a:pt x="0" y="157"/>
                  </a:lnTo>
                  <a:lnTo>
                    <a:pt x="5" y="80"/>
                  </a:lnTo>
                  <a:lnTo>
                    <a:pt x="5" y="8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4" name="Freeform 100"/>
            <p:cNvSpPr/>
            <p:nvPr/>
          </p:nvSpPr>
          <p:spPr bwMode="auto">
            <a:xfrm>
              <a:off x="3514726" y="5083175"/>
              <a:ext cx="42863" cy="249238"/>
            </a:xfrm>
            <a:custGeom>
              <a:avLst/>
              <a:gdLst>
                <a:gd name="T0" fmla="*/ 15 w 27"/>
                <a:gd name="T1" fmla="*/ 0 h 157"/>
                <a:gd name="T2" fmla="*/ 27 w 27"/>
                <a:gd name="T3" fmla="*/ 0 h 157"/>
                <a:gd name="T4" fmla="*/ 10 w 27"/>
                <a:gd name="T5" fmla="*/ 140 h 157"/>
                <a:gd name="T6" fmla="*/ 10 w 27"/>
                <a:gd name="T7" fmla="*/ 140 h 157"/>
                <a:gd name="T8" fmla="*/ 9 w 27"/>
                <a:gd name="T9" fmla="*/ 145 h 157"/>
                <a:gd name="T10" fmla="*/ 7 w 27"/>
                <a:gd name="T11" fmla="*/ 149 h 157"/>
                <a:gd name="T12" fmla="*/ 3 w 27"/>
                <a:gd name="T13" fmla="*/ 153 h 157"/>
                <a:gd name="T14" fmla="*/ 0 w 27"/>
                <a:gd name="T15" fmla="*/ 157 h 157"/>
                <a:gd name="T16" fmla="*/ 15 w 27"/>
                <a:gd name="T1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57">
                  <a:moveTo>
                    <a:pt x="15" y="0"/>
                  </a:moveTo>
                  <a:lnTo>
                    <a:pt x="27" y="0"/>
                  </a:lnTo>
                  <a:lnTo>
                    <a:pt x="10" y="140"/>
                  </a:lnTo>
                  <a:lnTo>
                    <a:pt x="10" y="140"/>
                  </a:lnTo>
                  <a:lnTo>
                    <a:pt x="9" y="145"/>
                  </a:lnTo>
                  <a:lnTo>
                    <a:pt x="7" y="149"/>
                  </a:lnTo>
                  <a:lnTo>
                    <a:pt x="3" y="153"/>
                  </a:lnTo>
                  <a:lnTo>
                    <a:pt x="0" y="15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5" name="Freeform 108"/>
            <p:cNvSpPr/>
            <p:nvPr/>
          </p:nvSpPr>
          <p:spPr bwMode="auto">
            <a:xfrm>
              <a:off x="2687638" y="4930775"/>
              <a:ext cx="47625" cy="55563"/>
            </a:xfrm>
            <a:custGeom>
              <a:avLst/>
              <a:gdLst>
                <a:gd name="T0" fmla="*/ 30 w 30"/>
                <a:gd name="T1" fmla="*/ 2 h 35"/>
                <a:gd name="T2" fmla="*/ 30 w 30"/>
                <a:gd name="T3" fmla="*/ 2 h 35"/>
                <a:gd name="T4" fmla="*/ 27 w 30"/>
                <a:gd name="T5" fmla="*/ 14 h 35"/>
                <a:gd name="T6" fmla="*/ 23 w 30"/>
                <a:gd name="T7" fmla="*/ 30 h 35"/>
                <a:gd name="T8" fmla="*/ 23 w 30"/>
                <a:gd name="T9" fmla="*/ 30 h 35"/>
                <a:gd name="T10" fmla="*/ 20 w 30"/>
                <a:gd name="T11" fmla="*/ 34 h 35"/>
                <a:gd name="T12" fmla="*/ 19 w 30"/>
                <a:gd name="T13" fmla="*/ 35 h 35"/>
                <a:gd name="T14" fmla="*/ 16 w 30"/>
                <a:gd name="T15" fmla="*/ 34 h 35"/>
                <a:gd name="T16" fmla="*/ 14 w 30"/>
                <a:gd name="T17" fmla="*/ 31 h 35"/>
                <a:gd name="T18" fmla="*/ 11 w 30"/>
                <a:gd name="T19" fmla="*/ 26 h 35"/>
                <a:gd name="T20" fmla="*/ 0 w 30"/>
                <a:gd name="T21" fmla="*/ 7 h 35"/>
                <a:gd name="T22" fmla="*/ 0 w 30"/>
                <a:gd name="T23" fmla="*/ 7 h 35"/>
                <a:gd name="T24" fmla="*/ 3 w 30"/>
                <a:gd name="T25" fmla="*/ 6 h 35"/>
                <a:gd name="T26" fmla="*/ 8 w 30"/>
                <a:gd name="T27" fmla="*/ 2 h 35"/>
                <a:gd name="T28" fmla="*/ 12 w 30"/>
                <a:gd name="T29" fmla="*/ 0 h 35"/>
                <a:gd name="T30" fmla="*/ 18 w 30"/>
                <a:gd name="T31" fmla="*/ 0 h 35"/>
                <a:gd name="T32" fmla="*/ 23 w 30"/>
                <a:gd name="T33" fmla="*/ 0 h 35"/>
                <a:gd name="T34" fmla="*/ 30 w 30"/>
                <a:gd name="T35" fmla="*/ 2 h 35"/>
                <a:gd name="T36" fmla="*/ 30 w 30"/>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5">
                  <a:moveTo>
                    <a:pt x="30" y="2"/>
                  </a:moveTo>
                  <a:lnTo>
                    <a:pt x="30" y="2"/>
                  </a:lnTo>
                  <a:lnTo>
                    <a:pt x="27" y="14"/>
                  </a:lnTo>
                  <a:lnTo>
                    <a:pt x="23" y="30"/>
                  </a:lnTo>
                  <a:lnTo>
                    <a:pt x="23" y="30"/>
                  </a:lnTo>
                  <a:lnTo>
                    <a:pt x="20" y="34"/>
                  </a:lnTo>
                  <a:lnTo>
                    <a:pt x="19" y="35"/>
                  </a:lnTo>
                  <a:lnTo>
                    <a:pt x="16" y="34"/>
                  </a:lnTo>
                  <a:lnTo>
                    <a:pt x="14" y="31"/>
                  </a:lnTo>
                  <a:lnTo>
                    <a:pt x="11" y="26"/>
                  </a:lnTo>
                  <a:lnTo>
                    <a:pt x="0" y="7"/>
                  </a:lnTo>
                  <a:lnTo>
                    <a:pt x="0" y="7"/>
                  </a:lnTo>
                  <a:lnTo>
                    <a:pt x="3" y="6"/>
                  </a:lnTo>
                  <a:lnTo>
                    <a:pt x="8" y="2"/>
                  </a:lnTo>
                  <a:lnTo>
                    <a:pt x="12" y="0"/>
                  </a:lnTo>
                  <a:lnTo>
                    <a:pt x="18" y="0"/>
                  </a:lnTo>
                  <a:lnTo>
                    <a:pt x="23" y="0"/>
                  </a:lnTo>
                  <a:lnTo>
                    <a:pt x="30" y="2"/>
                  </a:lnTo>
                  <a:lnTo>
                    <a:pt x="3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grpSp>
      <p:grpSp>
        <p:nvGrpSpPr>
          <p:cNvPr id="5" name="组合 215"/>
          <p:cNvGrpSpPr/>
          <p:nvPr/>
        </p:nvGrpSpPr>
        <p:grpSpPr>
          <a:xfrm>
            <a:off x="1446714" y="3631915"/>
            <a:ext cx="112509" cy="333117"/>
            <a:chOff x="2555876" y="4340225"/>
            <a:chExt cx="203200" cy="601663"/>
          </a:xfrm>
          <a:solidFill>
            <a:schemeClr val="accent1"/>
          </a:solidFill>
        </p:grpSpPr>
        <p:sp>
          <p:nvSpPr>
            <p:cNvPr id="217" name="Freeform 105"/>
            <p:cNvSpPr/>
            <p:nvPr/>
          </p:nvSpPr>
          <p:spPr bwMode="auto">
            <a:xfrm>
              <a:off x="2582863" y="4424363"/>
              <a:ext cx="176213" cy="517525"/>
            </a:xfrm>
            <a:custGeom>
              <a:avLst/>
              <a:gdLst>
                <a:gd name="T0" fmla="*/ 35 w 111"/>
                <a:gd name="T1" fmla="*/ 266 h 326"/>
                <a:gd name="T2" fmla="*/ 66 w 111"/>
                <a:gd name="T3" fmla="*/ 326 h 326"/>
                <a:gd name="T4" fmla="*/ 94 w 111"/>
                <a:gd name="T5" fmla="*/ 322 h 326"/>
                <a:gd name="T6" fmla="*/ 111 w 111"/>
                <a:gd name="T7" fmla="*/ 256 h 326"/>
                <a:gd name="T8" fmla="*/ 76 w 111"/>
                <a:gd name="T9" fmla="*/ 0 h 326"/>
                <a:gd name="T10" fmla="*/ 0 w 111"/>
                <a:gd name="T11" fmla="*/ 11 h 326"/>
                <a:gd name="T12" fmla="*/ 35 w 111"/>
                <a:gd name="T13" fmla="*/ 266 h 326"/>
              </a:gdLst>
              <a:ahLst/>
              <a:cxnLst>
                <a:cxn ang="0">
                  <a:pos x="T0" y="T1"/>
                </a:cxn>
                <a:cxn ang="0">
                  <a:pos x="T2" y="T3"/>
                </a:cxn>
                <a:cxn ang="0">
                  <a:pos x="T4" y="T5"/>
                </a:cxn>
                <a:cxn ang="0">
                  <a:pos x="T6" y="T7"/>
                </a:cxn>
                <a:cxn ang="0">
                  <a:pos x="T8" y="T9"/>
                </a:cxn>
                <a:cxn ang="0">
                  <a:pos x="T10" y="T11"/>
                </a:cxn>
                <a:cxn ang="0">
                  <a:pos x="T12" y="T13"/>
                </a:cxn>
              </a:cxnLst>
              <a:rect l="0" t="0" r="r" b="b"/>
              <a:pathLst>
                <a:path w="111" h="326">
                  <a:moveTo>
                    <a:pt x="35" y="266"/>
                  </a:moveTo>
                  <a:lnTo>
                    <a:pt x="66" y="326"/>
                  </a:lnTo>
                  <a:lnTo>
                    <a:pt x="94" y="322"/>
                  </a:lnTo>
                  <a:lnTo>
                    <a:pt x="111" y="256"/>
                  </a:lnTo>
                  <a:lnTo>
                    <a:pt x="76" y="0"/>
                  </a:lnTo>
                  <a:lnTo>
                    <a:pt x="0" y="11"/>
                  </a:lnTo>
                  <a:lnTo>
                    <a:pt x="35" y="26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18" name="Freeform 106"/>
            <p:cNvSpPr/>
            <p:nvPr/>
          </p:nvSpPr>
          <p:spPr bwMode="auto">
            <a:xfrm>
              <a:off x="2576513" y="4340225"/>
              <a:ext cx="127000" cy="146050"/>
            </a:xfrm>
            <a:custGeom>
              <a:avLst/>
              <a:gdLst>
                <a:gd name="T0" fmla="*/ 4 w 80"/>
                <a:gd name="T1" fmla="*/ 59 h 92"/>
                <a:gd name="T2" fmla="*/ 4 w 80"/>
                <a:gd name="T3" fmla="*/ 59 h 92"/>
                <a:gd name="T4" fmla="*/ 5 w 80"/>
                <a:gd name="T5" fmla="*/ 66 h 92"/>
                <a:gd name="T6" fmla="*/ 9 w 80"/>
                <a:gd name="T7" fmla="*/ 73 h 92"/>
                <a:gd name="T8" fmla="*/ 13 w 80"/>
                <a:gd name="T9" fmla="*/ 80 h 92"/>
                <a:gd name="T10" fmla="*/ 19 w 80"/>
                <a:gd name="T11" fmla="*/ 84 h 92"/>
                <a:gd name="T12" fmla="*/ 24 w 80"/>
                <a:gd name="T13" fmla="*/ 88 h 92"/>
                <a:gd name="T14" fmla="*/ 31 w 80"/>
                <a:gd name="T15" fmla="*/ 91 h 92"/>
                <a:gd name="T16" fmla="*/ 39 w 80"/>
                <a:gd name="T17" fmla="*/ 92 h 92"/>
                <a:gd name="T18" fmla="*/ 46 w 80"/>
                <a:gd name="T19" fmla="*/ 92 h 92"/>
                <a:gd name="T20" fmla="*/ 47 w 80"/>
                <a:gd name="T21" fmla="*/ 92 h 92"/>
                <a:gd name="T22" fmla="*/ 47 w 80"/>
                <a:gd name="T23" fmla="*/ 92 h 92"/>
                <a:gd name="T24" fmla="*/ 55 w 80"/>
                <a:gd name="T25" fmla="*/ 89 h 92"/>
                <a:gd name="T26" fmla="*/ 62 w 80"/>
                <a:gd name="T27" fmla="*/ 87 h 92"/>
                <a:gd name="T28" fmla="*/ 67 w 80"/>
                <a:gd name="T29" fmla="*/ 82 h 92"/>
                <a:gd name="T30" fmla="*/ 71 w 80"/>
                <a:gd name="T31" fmla="*/ 77 h 92"/>
                <a:gd name="T32" fmla="*/ 75 w 80"/>
                <a:gd name="T33" fmla="*/ 70 h 92"/>
                <a:gd name="T34" fmla="*/ 78 w 80"/>
                <a:gd name="T35" fmla="*/ 64 h 92"/>
                <a:gd name="T36" fmla="*/ 80 w 80"/>
                <a:gd name="T37" fmla="*/ 57 h 92"/>
                <a:gd name="T38" fmla="*/ 80 w 80"/>
                <a:gd name="T39" fmla="*/ 49 h 92"/>
                <a:gd name="T40" fmla="*/ 75 w 80"/>
                <a:gd name="T41" fmla="*/ 15 h 92"/>
                <a:gd name="T42" fmla="*/ 75 w 80"/>
                <a:gd name="T43" fmla="*/ 15 h 92"/>
                <a:gd name="T44" fmla="*/ 73 w 80"/>
                <a:gd name="T45" fmla="*/ 8 h 92"/>
                <a:gd name="T46" fmla="*/ 70 w 80"/>
                <a:gd name="T47" fmla="*/ 4 h 92"/>
                <a:gd name="T48" fmla="*/ 66 w 80"/>
                <a:gd name="T49" fmla="*/ 1 h 92"/>
                <a:gd name="T50" fmla="*/ 62 w 80"/>
                <a:gd name="T51" fmla="*/ 0 h 92"/>
                <a:gd name="T52" fmla="*/ 50 w 80"/>
                <a:gd name="T53" fmla="*/ 1 h 92"/>
                <a:gd name="T54" fmla="*/ 35 w 80"/>
                <a:gd name="T55" fmla="*/ 3 h 92"/>
                <a:gd name="T56" fmla="*/ 35 w 80"/>
                <a:gd name="T57" fmla="*/ 3 h 92"/>
                <a:gd name="T58" fmla="*/ 35 w 80"/>
                <a:gd name="T59" fmla="*/ 3 h 92"/>
                <a:gd name="T60" fmla="*/ 20 w 80"/>
                <a:gd name="T61" fmla="*/ 5 h 92"/>
                <a:gd name="T62" fmla="*/ 8 w 80"/>
                <a:gd name="T63" fmla="*/ 7 h 92"/>
                <a:gd name="T64" fmla="*/ 4 w 80"/>
                <a:gd name="T65" fmla="*/ 9 h 92"/>
                <a:gd name="T66" fmla="*/ 1 w 80"/>
                <a:gd name="T67" fmla="*/ 13 h 92"/>
                <a:gd name="T68" fmla="*/ 0 w 80"/>
                <a:gd name="T69" fmla="*/ 17 h 92"/>
                <a:gd name="T70" fmla="*/ 0 w 80"/>
                <a:gd name="T71" fmla="*/ 24 h 92"/>
                <a:gd name="T72" fmla="*/ 4 w 80"/>
                <a:gd name="T73" fmla="*/ 5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92">
                  <a:moveTo>
                    <a:pt x="4" y="59"/>
                  </a:moveTo>
                  <a:lnTo>
                    <a:pt x="4" y="59"/>
                  </a:lnTo>
                  <a:lnTo>
                    <a:pt x="5" y="66"/>
                  </a:lnTo>
                  <a:lnTo>
                    <a:pt x="9" y="73"/>
                  </a:lnTo>
                  <a:lnTo>
                    <a:pt x="13" y="80"/>
                  </a:lnTo>
                  <a:lnTo>
                    <a:pt x="19" y="84"/>
                  </a:lnTo>
                  <a:lnTo>
                    <a:pt x="24" y="88"/>
                  </a:lnTo>
                  <a:lnTo>
                    <a:pt x="31" y="91"/>
                  </a:lnTo>
                  <a:lnTo>
                    <a:pt x="39" y="92"/>
                  </a:lnTo>
                  <a:lnTo>
                    <a:pt x="46" y="92"/>
                  </a:lnTo>
                  <a:lnTo>
                    <a:pt x="47" y="92"/>
                  </a:lnTo>
                  <a:lnTo>
                    <a:pt x="47" y="92"/>
                  </a:lnTo>
                  <a:lnTo>
                    <a:pt x="55" y="89"/>
                  </a:lnTo>
                  <a:lnTo>
                    <a:pt x="62" y="87"/>
                  </a:lnTo>
                  <a:lnTo>
                    <a:pt x="67" y="82"/>
                  </a:lnTo>
                  <a:lnTo>
                    <a:pt x="71" y="77"/>
                  </a:lnTo>
                  <a:lnTo>
                    <a:pt x="75" y="70"/>
                  </a:lnTo>
                  <a:lnTo>
                    <a:pt x="78" y="64"/>
                  </a:lnTo>
                  <a:lnTo>
                    <a:pt x="80" y="57"/>
                  </a:lnTo>
                  <a:lnTo>
                    <a:pt x="80" y="49"/>
                  </a:lnTo>
                  <a:lnTo>
                    <a:pt x="75" y="15"/>
                  </a:lnTo>
                  <a:lnTo>
                    <a:pt x="75" y="15"/>
                  </a:lnTo>
                  <a:lnTo>
                    <a:pt x="73" y="8"/>
                  </a:lnTo>
                  <a:lnTo>
                    <a:pt x="70" y="4"/>
                  </a:lnTo>
                  <a:lnTo>
                    <a:pt x="66" y="1"/>
                  </a:lnTo>
                  <a:lnTo>
                    <a:pt x="62" y="0"/>
                  </a:lnTo>
                  <a:lnTo>
                    <a:pt x="50" y="1"/>
                  </a:lnTo>
                  <a:lnTo>
                    <a:pt x="35" y="3"/>
                  </a:lnTo>
                  <a:lnTo>
                    <a:pt x="35" y="3"/>
                  </a:lnTo>
                  <a:lnTo>
                    <a:pt x="35" y="3"/>
                  </a:lnTo>
                  <a:lnTo>
                    <a:pt x="20" y="5"/>
                  </a:lnTo>
                  <a:lnTo>
                    <a:pt x="8" y="7"/>
                  </a:lnTo>
                  <a:lnTo>
                    <a:pt x="4" y="9"/>
                  </a:lnTo>
                  <a:lnTo>
                    <a:pt x="1" y="13"/>
                  </a:lnTo>
                  <a:lnTo>
                    <a:pt x="0" y="17"/>
                  </a:lnTo>
                  <a:lnTo>
                    <a:pt x="0" y="24"/>
                  </a:lnTo>
                  <a:lnTo>
                    <a:pt x="4" y="5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19" name="Freeform 107"/>
            <p:cNvSpPr/>
            <p:nvPr/>
          </p:nvSpPr>
          <p:spPr bwMode="auto">
            <a:xfrm>
              <a:off x="2571751" y="4389438"/>
              <a:ext cx="150813" cy="144463"/>
            </a:xfrm>
            <a:custGeom>
              <a:avLst/>
              <a:gdLst>
                <a:gd name="T0" fmla="*/ 11 w 95"/>
                <a:gd name="T1" fmla="*/ 91 h 91"/>
                <a:gd name="T2" fmla="*/ 95 w 95"/>
                <a:gd name="T3" fmla="*/ 80 h 91"/>
                <a:gd name="T4" fmla="*/ 84 w 95"/>
                <a:gd name="T5" fmla="*/ 0 h 91"/>
                <a:gd name="T6" fmla="*/ 0 w 95"/>
                <a:gd name="T7" fmla="*/ 11 h 91"/>
                <a:gd name="T8" fmla="*/ 11 w 95"/>
                <a:gd name="T9" fmla="*/ 91 h 91"/>
              </a:gdLst>
              <a:ahLst/>
              <a:cxnLst>
                <a:cxn ang="0">
                  <a:pos x="T0" y="T1"/>
                </a:cxn>
                <a:cxn ang="0">
                  <a:pos x="T2" y="T3"/>
                </a:cxn>
                <a:cxn ang="0">
                  <a:pos x="T4" y="T5"/>
                </a:cxn>
                <a:cxn ang="0">
                  <a:pos x="T6" y="T7"/>
                </a:cxn>
                <a:cxn ang="0">
                  <a:pos x="T8" y="T9"/>
                </a:cxn>
              </a:cxnLst>
              <a:rect l="0" t="0" r="r" b="b"/>
              <a:pathLst>
                <a:path w="95" h="91">
                  <a:moveTo>
                    <a:pt x="11" y="91"/>
                  </a:moveTo>
                  <a:lnTo>
                    <a:pt x="95" y="80"/>
                  </a:lnTo>
                  <a:lnTo>
                    <a:pt x="84" y="0"/>
                  </a:lnTo>
                  <a:lnTo>
                    <a:pt x="0" y="11"/>
                  </a:lnTo>
                  <a:lnTo>
                    <a:pt x="11" y="9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0" name="Freeform 109"/>
            <p:cNvSpPr/>
            <p:nvPr/>
          </p:nvSpPr>
          <p:spPr bwMode="auto">
            <a:xfrm>
              <a:off x="2555876" y="4430713"/>
              <a:ext cx="44450" cy="260350"/>
            </a:xfrm>
            <a:custGeom>
              <a:avLst/>
              <a:gdLst>
                <a:gd name="T0" fmla="*/ 21 w 28"/>
                <a:gd name="T1" fmla="*/ 0 h 164"/>
                <a:gd name="T2" fmla="*/ 21 w 28"/>
                <a:gd name="T3" fmla="*/ 0 h 164"/>
                <a:gd name="T4" fmla="*/ 11 w 28"/>
                <a:gd name="T5" fmla="*/ 7 h 164"/>
                <a:gd name="T6" fmla="*/ 5 w 28"/>
                <a:gd name="T7" fmla="*/ 13 h 164"/>
                <a:gd name="T8" fmla="*/ 2 w 28"/>
                <a:gd name="T9" fmla="*/ 17 h 164"/>
                <a:gd name="T10" fmla="*/ 0 w 28"/>
                <a:gd name="T11" fmla="*/ 20 h 164"/>
                <a:gd name="T12" fmla="*/ 0 w 28"/>
                <a:gd name="T13" fmla="*/ 20 h 164"/>
                <a:gd name="T14" fmla="*/ 3 w 28"/>
                <a:gd name="T15" fmla="*/ 44 h 164"/>
                <a:gd name="T16" fmla="*/ 9 w 28"/>
                <a:gd name="T17" fmla="*/ 90 h 164"/>
                <a:gd name="T18" fmla="*/ 18 w 28"/>
                <a:gd name="T19" fmla="*/ 154 h 164"/>
                <a:gd name="T20" fmla="*/ 18 w 28"/>
                <a:gd name="T21" fmla="*/ 154 h 164"/>
                <a:gd name="T22" fmla="*/ 17 w 28"/>
                <a:gd name="T23" fmla="*/ 155 h 164"/>
                <a:gd name="T24" fmla="*/ 18 w 28"/>
                <a:gd name="T25" fmla="*/ 160 h 164"/>
                <a:gd name="T26" fmla="*/ 19 w 28"/>
                <a:gd name="T27" fmla="*/ 161 h 164"/>
                <a:gd name="T28" fmla="*/ 21 w 28"/>
                <a:gd name="T29" fmla="*/ 162 h 164"/>
                <a:gd name="T30" fmla="*/ 23 w 28"/>
                <a:gd name="T31" fmla="*/ 164 h 164"/>
                <a:gd name="T32" fmla="*/ 28 w 28"/>
                <a:gd name="T33" fmla="*/ 164 h 164"/>
                <a:gd name="T34" fmla="*/ 13 w 28"/>
                <a:gd name="T35" fmla="*/ 58 h 164"/>
                <a:gd name="T36" fmla="*/ 19 w 28"/>
                <a:gd name="T37" fmla="*/ 44 h 164"/>
                <a:gd name="T38" fmla="*/ 21 w 28"/>
                <a:gd name="T39" fmla="*/ 0 h 164"/>
                <a:gd name="T40" fmla="*/ 21 w 28"/>
                <a:gd name="T4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164">
                  <a:moveTo>
                    <a:pt x="21" y="0"/>
                  </a:moveTo>
                  <a:lnTo>
                    <a:pt x="21" y="0"/>
                  </a:lnTo>
                  <a:lnTo>
                    <a:pt x="11" y="7"/>
                  </a:lnTo>
                  <a:lnTo>
                    <a:pt x="5" y="13"/>
                  </a:lnTo>
                  <a:lnTo>
                    <a:pt x="2" y="17"/>
                  </a:lnTo>
                  <a:lnTo>
                    <a:pt x="0" y="20"/>
                  </a:lnTo>
                  <a:lnTo>
                    <a:pt x="0" y="20"/>
                  </a:lnTo>
                  <a:lnTo>
                    <a:pt x="3" y="44"/>
                  </a:lnTo>
                  <a:lnTo>
                    <a:pt x="9" y="90"/>
                  </a:lnTo>
                  <a:lnTo>
                    <a:pt x="18" y="154"/>
                  </a:lnTo>
                  <a:lnTo>
                    <a:pt x="18" y="154"/>
                  </a:lnTo>
                  <a:lnTo>
                    <a:pt x="17" y="155"/>
                  </a:lnTo>
                  <a:lnTo>
                    <a:pt x="18" y="160"/>
                  </a:lnTo>
                  <a:lnTo>
                    <a:pt x="19" y="161"/>
                  </a:lnTo>
                  <a:lnTo>
                    <a:pt x="21" y="162"/>
                  </a:lnTo>
                  <a:lnTo>
                    <a:pt x="23" y="164"/>
                  </a:lnTo>
                  <a:lnTo>
                    <a:pt x="28" y="164"/>
                  </a:lnTo>
                  <a:lnTo>
                    <a:pt x="13" y="58"/>
                  </a:lnTo>
                  <a:lnTo>
                    <a:pt x="19" y="44"/>
                  </a:lnTo>
                  <a:lnTo>
                    <a:pt x="21" y="0"/>
                  </a:lnTo>
                  <a:lnTo>
                    <a:pt x="21"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6" name="组合 220"/>
          <p:cNvGrpSpPr/>
          <p:nvPr/>
        </p:nvGrpSpPr>
        <p:grpSpPr>
          <a:xfrm>
            <a:off x="1703377" y="3635430"/>
            <a:ext cx="441250" cy="339270"/>
            <a:chOff x="3019426" y="4346575"/>
            <a:chExt cx="796925" cy="612776"/>
          </a:xfrm>
          <a:solidFill>
            <a:schemeClr val="accent1"/>
          </a:solidFill>
        </p:grpSpPr>
        <p:sp>
          <p:nvSpPr>
            <p:cNvPr id="222" name="Freeform 110"/>
            <p:cNvSpPr/>
            <p:nvPr/>
          </p:nvSpPr>
          <p:spPr bwMode="auto">
            <a:xfrm>
              <a:off x="3040063" y="4346575"/>
              <a:ext cx="776288" cy="347663"/>
            </a:xfrm>
            <a:custGeom>
              <a:avLst/>
              <a:gdLst>
                <a:gd name="T0" fmla="*/ 247 w 489"/>
                <a:gd name="T1" fmla="*/ 219 h 219"/>
                <a:gd name="T2" fmla="*/ 489 w 489"/>
                <a:gd name="T3" fmla="*/ 110 h 219"/>
                <a:gd name="T4" fmla="*/ 240 w 489"/>
                <a:gd name="T5" fmla="*/ 0 h 219"/>
                <a:gd name="T6" fmla="*/ 0 w 489"/>
                <a:gd name="T7" fmla="*/ 107 h 219"/>
                <a:gd name="T8" fmla="*/ 247 w 489"/>
                <a:gd name="T9" fmla="*/ 219 h 219"/>
              </a:gdLst>
              <a:ahLst/>
              <a:cxnLst>
                <a:cxn ang="0">
                  <a:pos x="T0" y="T1"/>
                </a:cxn>
                <a:cxn ang="0">
                  <a:pos x="T2" y="T3"/>
                </a:cxn>
                <a:cxn ang="0">
                  <a:pos x="T4" y="T5"/>
                </a:cxn>
                <a:cxn ang="0">
                  <a:pos x="T6" y="T7"/>
                </a:cxn>
                <a:cxn ang="0">
                  <a:pos x="T8" y="T9"/>
                </a:cxn>
              </a:cxnLst>
              <a:rect l="0" t="0" r="r" b="b"/>
              <a:pathLst>
                <a:path w="489" h="219">
                  <a:moveTo>
                    <a:pt x="247" y="219"/>
                  </a:moveTo>
                  <a:lnTo>
                    <a:pt x="489" y="110"/>
                  </a:lnTo>
                  <a:lnTo>
                    <a:pt x="240" y="0"/>
                  </a:lnTo>
                  <a:lnTo>
                    <a:pt x="0" y="107"/>
                  </a:lnTo>
                  <a:lnTo>
                    <a:pt x="247" y="21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3" name="Rectangle 111"/>
            <p:cNvSpPr>
              <a:spLocks noChangeArrowheads="1"/>
            </p:cNvSpPr>
            <p:nvPr/>
          </p:nvSpPr>
          <p:spPr bwMode="auto">
            <a:xfrm>
              <a:off x="3049588" y="4510088"/>
              <a:ext cx="22225" cy="25558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4" name="Freeform 112"/>
            <p:cNvSpPr/>
            <p:nvPr/>
          </p:nvSpPr>
          <p:spPr bwMode="auto">
            <a:xfrm>
              <a:off x="3022601" y="4735513"/>
              <a:ext cx="76200" cy="77788"/>
            </a:xfrm>
            <a:custGeom>
              <a:avLst/>
              <a:gdLst>
                <a:gd name="T0" fmla="*/ 0 w 48"/>
                <a:gd name="T1" fmla="*/ 24 h 49"/>
                <a:gd name="T2" fmla="*/ 0 w 48"/>
                <a:gd name="T3" fmla="*/ 24 h 49"/>
                <a:gd name="T4" fmla="*/ 0 w 48"/>
                <a:gd name="T5" fmla="*/ 20 h 49"/>
                <a:gd name="T6" fmla="*/ 2 w 48"/>
                <a:gd name="T7" fmla="*/ 15 h 49"/>
                <a:gd name="T8" fmla="*/ 4 w 48"/>
                <a:gd name="T9" fmla="*/ 11 h 49"/>
                <a:gd name="T10" fmla="*/ 7 w 48"/>
                <a:gd name="T11" fmla="*/ 8 h 49"/>
                <a:gd name="T12" fmla="*/ 11 w 48"/>
                <a:gd name="T13" fmla="*/ 4 h 49"/>
                <a:gd name="T14" fmla="*/ 15 w 48"/>
                <a:gd name="T15" fmla="*/ 3 h 49"/>
                <a:gd name="T16" fmla="*/ 19 w 48"/>
                <a:gd name="T17" fmla="*/ 1 h 49"/>
                <a:gd name="T18" fmla="*/ 25 w 48"/>
                <a:gd name="T19" fmla="*/ 0 h 49"/>
                <a:gd name="T20" fmla="*/ 25 w 48"/>
                <a:gd name="T21" fmla="*/ 0 h 49"/>
                <a:gd name="T22" fmla="*/ 29 w 48"/>
                <a:gd name="T23" fmla="*/ 1 h 49"/>
                <a:gd name="T24" fmla="*/ 34 w 48"/>
                <a:gd name="T25" fmla="*/ 3 h 49"/>
                <a:gd name="T26" fmla="*/ 38 w 48"/>
                <a:gd name="T27" fmla="*/ 4 h 49"/>
                <a:gd name="T28" fmla="*/ 41 w 48"/>
                <a:gd name="T29" fmla="*/ 8 h 49"/>
                <a:gd name="T30" fmla="*/ 44 w 48"/>
                <a:gd name="T31" fmla="*/ 11 h 49"/>
                <a:gd name="T32" fmla="*/ 46 w 48"/>
                <a:gd name="T33" fmla="*/ 15 h 49"/>
                <a:gd name="T34" fmla="*/ 48 w 48"/>
                <a:gd name="T35" fmla="*/ 20 h 49"/>
                <a:gd name="T36" fmla="*/ 48 w 48"/>
                <a:gd name="T37" fmla="*/ 24 h 49"/>
                <a:gd name="T38" fmla="*/ 48 w 48"/>
                <a:gd name="T39" fmla="*/ 24 h 49"/>
                <a:gd name="T40" fmla="*/ 48 w 48"/>
                <a:gd name="T41" fmla="*/ 30 h 49"/>
                <a:gd name="T42" fmla="*/ 46 w 48"/>
                <a:gd name="T43" fmla="*/ 34 h 49"/>
                <a:gd name="T44" fmla="*/ 44 w 48"/>
                <a:gd name="T45" fmla="*/ 38 h 49"/>
                <a:gd name="T46" fmla="*/ 41 w 48"/>
                <a:gd name="T47" fmla="*/ 42 h 49"/>
                <a:gd name="T48" fmla="*/ 38 w 48"/>
                <a:gd name="T49" fmla="*/ 45 h 49"/>
                <a:gd name="T50" fmla="*/ 34 w 48"/>
                <a:gd name="T51" fmla="*/ 47 h 49"/>
                <a:gd name="T52" fmla="*/ 29 w 48"/>
                <a:gd name="T53" fmla="*/ 49 h 49"/>
                <a:gd name="T54" fmla="*/ 25 w 48"/>
                <a:gd name="T55" fmla="*/ 49 h 49"/>
                <a:gd name="T56" fmla="*/ 25 w 48"/>
                <a:gd name="T57" fmla="*/ 49 h 49"/>
                <a:gd name="T58" fmla="*/ 19 w 48"/>
                <a:gd name="T59" fmla="*/ 49 h 49"/>
                <a:gd name="T60" fmla="*/ 15 w 48"/>
                <a:gd name="T61" fmla="*/ 47 h 49"/>
                <a:gd name="T62" fmla="*/ 11 w 48"/>
                <a:gd name="T63" fmla="*/ 45 h 49"/>
                <a:gd name="T64" fmla="*/ 7 w 48"/>
                <a:gd name="T65" fmla="*/ 42 h 49"/>
                <a:gd name="T66" fmla="*/ 4 w 48"/>
                <a:gd name="T67" fmla="*/ 38 h 49"/>
                <a:gd name="T68" fmla="*/ 2 w 48"/>
                <a:gd name="T69" fmla="*/ 34 h 49"/>
                <a:gd name="T70" fmla="*/ 0 w 48"/>
                <a:gd name="T71" fmla="*/ 30 h 49"/>
                <a:gd name="T72" fmla="*/ 0 w 48"/>
                <a:gd name="T73" fmla="*/ 24 h 49"/>
                <a:gd name="T74" fmla="*/ 0 w 48"/>
                <a:gd name="T75" fmla="*/ 2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 h="49">
                  <a:moveTo>
                    <a:pt x="0" y="24"/>
                  </a:moveTo>
                  <a:lnTo>
                    <a:pt x="0" y="24"/>
                  </a:lnTo>
                  <a:lnTo>
                    <a:pt x="0" y="20"/>
                  </a:lnTo>
                  <a:lnTo>
                    <a:pt x="2" y="15"/>
                  </a:lnTo>
                  <a:lnTo>
                    <a:pt x="4" y="11"/>
                  </a:lnTo>
                  <a:lnTo>
                    <a:pt x="7" y="8"/>
                  </a:lnTo>
                  <a:lnTo>
                    <a:pt x="11" y="4"/>
                  </a:lnTo>
                  <a:lnTo>
                    <a:pt x="15" y="3"/>
                  </a:lnTo>
                  <a:lnTo>
                    <a:pt x="19" y="1"/>
                  </a:lnTo>
                  <a:lnTo>
                    <a:pt x="25" y="0"/>
                  </a:lnTo>
                  <a:lnTo>
                    <a:pt x="25" y="0"/>
                  </a:lnTo>
                  <a:lnTo>
                    <a:pt x="29" y="1"/>
                  </a:lnTo>
                  <a:lnTo>
                    <a:pt x="34" y="3"/>
                  </a:lnTo>
                  <a:lnTo>
                    <a:pt x="38" y="4"/>
                  </a:lnTo>
                  <a:lnTo>
                    <a:pt x="41" y="8"/>
                  </a:lnTo>
                  <a:lnTo>
                    <a:pt x="44" y="11"/>
                  </a:lnTo>
                  <a:lnTo>
                    <a:pt x="46" y="15"/>
                  </a:lnTo>
                  <a:lnTo>
                    <a:pt x="48" y="20"/>
                  </a:lnTo>
                  <a:lnTo>
                    <a:pt x="48" y="24"/>
                  </a:lnTo>
                  <a:lnTo>
                    <a:pt x="48" y="24"/>
                  </a:lnTo>
                  <a:lnTo>
                    <a:pt x="48" y="30"/>
                  </a:lnTo>
                  <a:lnTo>
                    <a:pt x="46" y="34"/>
                  </a:lnTo>
                  <a:lnTo>
                    <a:pt x="44" y="38"/>
                  </a:lnTo>
                  <a:lnTo>
                    <a:pt x="41" y="42"/>
                  </a:lnTo>
                  <a:lnTo>
                    <a:pt x="38" y="45"/>
                  </a:lnTo>
                  <a:lnTo>
                    <a:pt x="34" y="47"/>
                  </a:lnTo>
                  <a:lnTo>
                    <a:pt x="29" y="49"/>
                  </a:lnTo>
                  <a:lnTo>
                    <a:pt x="25" y="49"/>
                  </a:lnTo>
                  <a:lnTo>
                    <a:pt x="25" y="49"/>
                  </a:lnTo>
                  <a:lnTo>
                    <a:pt x="19" y="49"/>
                  </a:lnTo>
                  <a:lnTo>
                    <a:pt x="15" y="47"/>
                  </a:lnTo>
                  <a:lnTo>
                    <a:pt x="11" y="45"/>
                  </a:lnTo>
                  <a:lnTo>
                    <a:pt x="7" y="42"/>
                  </a:lnTo>
                  <a:lnTo>
                    <a:pt x="4" y="38"/>
                  </a:lnTo>
                  <a:lnTo>
                    <a:pt x="2" y="34"/>
                  </a:lnTo>
                  <a:lnTo>
                    <a:pt x="0" y="30"/>
                  </a:lnTo>
                  <a:lnTo>
                    <a:pt x="0" y="24"/>
                  </a:lnTo>
                  <a:lnTo>
                    <a:pt x="0" y="2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5" name="Freeform 113"/>
            <p:cNvSpPr/>
            <p:nvPr/>
          </p:nvSpPr>
          <p:spPr bwMode="auto">
            <a:xfrm>
              <a:off x="3052763" y="4778375"/>
              <a:ext cx="46038" cy="169863"/>
            </a:xfrm>
            <a:custGeom>
              <a:avLst/>
              <a:gdLst>
                <a:gd name="T0" fmla="*/ 17 w 29"/>
                <a:gd name="T1" fmla="*/ 5 h 107"/>
                <a:gd name="T2" fmla="*/ 17 w 29"/>
                <a:gd name="T3" fmla="*/ 5 h 107"/>
                <a:gd name="T4" fmla="*/ 19 w 29"/>
                <a:gd name="T5" fmla="*/ 12 h 107"/>
                <a:gd name="T6" fmla="*/ 22 w 29"/>
                <a:gd name="T7" fmla="*/ 22 h 107"/>
                <a:gd name="T8" fmla="*/ 25 w 29"/>
                <a:gd name="T9" fmla="*/ 33 h 107"/>
                <a:gd name="T10" fmla="*/ 27 w 29"/>
                <a:gd name="T11" fmla="*/ 47 h 107"/>
                <a:gd name="T12" fmla="*/ 29 w 29"/>
                <a:gd name="T13" fmla="*/ 65 h 107"/>
                <a:gd name="T14" fmla="*/ 29 w 29"/>
                <a:gd name="T15" fmla="*/ 84 h 107"/>
                <a:gd name="T16" fmla="*/ 27 w 29"/>
                <a:gd name="T17" fmla="*/ 107 h 107"/>
                <a:gd name="T18" fmla="*/ 0 w 29"/>
                <a:gd name="T19" fmla="*/ 107 h 107"/>
                <a:gd name="T20" fmla="*/ 0 w 29"/>
                <a:gd name="T21" fmla="*/ 0 h 107"/>
                <a:gd name="T22" fmla="*/ 0 w 29"/>
                <a:gd name="T23" fmla="*/ 0 h 107"/>
                <a:gd name="T24" fmla="*/ 8 w 29"/>
                <a:gd name="T25" fmla="*/ 4 h 107"/>
                <a:gd name="T26" fmla="*/ 14 w 29"/>
                <a:gd name="T27" fmla="*/ 5 h 107"/>
                <a:gd name="T28" fmla="*/ 15 w 29"/>
                <a:gd name="T29" fmla="*/ 5 h 107"/>
                <a:gd name="T30" fmla="*/ 17 w 29"/>
                <a:gd name="T31" fmla="*/ 5 h 107"/>
                <a:gd name="T32" fmla="*/ 17 w 29"/>
                <a:gd name="T33"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107">
                  <a:moveTo>
                    <a:pt x="17" y="5"/>
                  </a:moveTo>
                  <a:lnTo>
                    <a:pt x="17" y="5"/>
                  </a:lnTo>
                  <a:lnTo>
                    <a:pt x="19" y="12"/>
                  </a:lnTo>
                  <a:lnTo>
                    <a:pt x="22" y="22"/>
                  </a:lnTo>
                  <a:lnTo>
                    <a:pt x="25" y="33"/>
                  </a:lnTo>
                  <a:lnTo>
                    <a:pt x="27" y="47"/>
                  </a:lnTo>
                  <a:lnTo>
                    <a:pt x="29" y="65"/>
                  </a:lnTo>
                  <a:lnTo>
                    <a:pt x="29" y="84"/>
                  </a:lnTo>
                  <a:lnTo>
                    <a:pt x="27" y="107"/>
                  </a:lnTo>
                  <a:lnTo>
                    <a:pt x="0" y="107"/>
                  </a:lnTo>
                  <a:lnTo>
                    <a:pt x="0" y="0"/>
                  </a:lnTo>
                  <a:lnTo>
                    <a:pt x="0" y="0"/>
                  </a:lnTo>
                  <a:lnTo>
                    <a:pt x="8" y="4"/>
                  </a:lnTo>
                  <a:lnTo>
                    <a:pt x="14" y="5"/>
                  </a:lnTo>
                  <a:lnTo>
                    <a:pt x="15" y="5"/>
                  </a:lnTo>
                  <a:lnTo>
                    <a:pt x="17" y="5"/>
                  </a:lnTo>
                  <a:lnTo>
                    <a:pt x="17"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6" name="Freeform 114"/>
            <p:cNvSpPr/>
            <p:nvPr/>
          </p:nvSpPr>
          <p:spPr bwMode="auto">
            <a:xfrm>
              <a:off x="3019426" y="4778375"/>
              <a:ext cx="46038" cy="169863"/>
            </a:xfrm>
            <a:custGeom>
              <a:avLst/>
              <a:gdLst>
                <a:gd name="T0" fmla="*/ 13 w 29"/>
                <a:gd name="T1" fmla="*/ 5 h 107"/>
                <a:gd name="T2" fmla="*/ 13 w 29"/>
                <a:gd name="T3" fmla="*/ 5 h 107"/>
                <a:gd name="T4" fmla="*/ 10 w 29"/>
                <a:gd name="T5" fmla="*/ 12 h 107"/>
                <a:gd name="T6" fmla="*/ 4 w 29"/>
                <a:gd name="T7" fmla="*/ 33 h 107"/>
                <a:gd name="T8" fmla="*/ 2 w 29"/>
                <a:gd name="T9" fmla="*/ 47 h 107"/>
                <a:gd name="T10" fmla="*/ 0 w 29"/>
                <a:gd name="T11" fmla="*/ 65 h 107"/>
                <a:gd name="T12" fmla="*/ 0 w 29"/>
                <a:gd name="T13" fmla="*/ 84 h 107"/>
                <a:gd name="T14" fmla="*/ 1 w 29"/>
                <a:gd name="T15" fmla="*/ 107 h 107"/>
                <a:gd name="T16" fmla="*/ 29 w 29"/>
                <a:gd name="T17" fmla="*/ 107 h 107"/>
                <a:gd name="T18" fmla="*/ 29 w 29"/>
                <a:gd name="T19" fmla="*/ 0 h 107"/>
                <a:gd name="T20" fmla="*/ 29 w 29"/>
                <a:gd name="T21" fmla="*/ 0 h 107"/>
                <a:gd name="T22" fmla="*/ 21 w 29"/>
                <a:gd name="T23" fmla="*/ 4 h 107"/>
                <a:gd name="T24" fmla="*/ 16 w 29"/>
                <a:gd name="T25" fmla="*/ 5 h 107"/>
                <a:gd name="T26" fmla="*/ 13 w 29"/>
                <a:gd name="T27" fmla="*/ 5 h 107"/>
                <a:gd name="T28" fmla="*/ 13 w 29"/>
                <a:gd name="T29" fmla="*/ 5 h 107"/>
                <a:gd name="T30" fmla="*/ 13 w 29"/>
                <a:gd name="T31"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07">
                  <a:moveTo>
                    <a:pt x="13" y="5"/>
                  </a:moveTo>
                  <a:lnTo>
                    <a:pt x="13" y="5"/>
                  </a:lnTo>
                  <a:lnTo>
                    <a:pt x="10" y="12"/>
                  </a:lnTo>
                  <a:lnTo>
                    <a:pt x="4" y="33"/>
                  </a:lnTo>
                  <a:lnTo>
                    <a:pt x="2" y="47"/>
                  </a:lnTo>
                  <a:lnTo>
                    <a:pt x="0" y="65"/>
                  </a:lnTo>
                  <a:lnTo>
                    <a:pt x="0" y="84"/>
                  </a:lnTo>
                  <a:lnTo>
                    <a:pt x="1" y="107"/>
                  </a:lnTo>
                  <a:lnTo>
                    <a:pt x="29" y="107"/>
                  </a:lnTo>
                  <a:lnTo>
                    <a:pt x="29" y="0"/>
                  </a:lnTo>
                  <a:lnTo>
                    <a:pt x="29" y="0"/>
                  </a:lnTo>
                  <a:lnTo>
                    <a:pt x="21" y="4"/>
                  </a:lnTo>
                  <a:lnTo>
                    <a:pt x="16" y="5"/>
                  </a:lnTo>
                  <a:lnTo>
                    <a:pt x="13" y="5"/>
                  </a:lnTo>
                  <a:lnTo>
                    <a:pt x="13" y="5"/>
                  </a:lnTo>
                  <a:lnTo>
                    <a:pt x="13"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7" name="Freeform 115"/>
            <p:cNvSpPr/>
            <p:nvPr/>
          </p:nvSpPr>
          <p:spPr bwMode="auto">
            <a:xfrm>
              <a:off x="3211513" y="4624388"/>
              <a:ext cx="449263" cy="334963"/>
            </a:xfrm>
            <a:custGeom>
              <a:avLst/>
              <a:gdLst>
                <a:gd name="T0" fmla="*/ 0 w 283"/>
                <a:gd name="T1" fmla="*/ 0 h 211"/>
                <a:gd name="T2" fmla="*/ 0 w 283"/>
                <a:gd name="T3" fmla="*/ 0 h 211"/>
                <a:gd name="T4" fmla="*/ 63 w 283"/>
                <a:gd name="T5" fmla="*/ 29 h 211"/>
                <a:gd name="T6" fmla="*/ 143 w 283"/>
                <a:gd name="T7" fmla="*/ 67 h 211"/>
                <a:gd name="T8" fmla="*/ 143 w 283"/>
                <a:gd name="T9" fmla="*/ 67 h 211"/>
                <a:gd name="T10" fmla="*/ 221 w 283"/>
                <a:gd name="T11" fmla="*/ 29 h 211"/>
                <a:gd name="T12" fmla="*/ 283 w 283"/>
                <a:gd name="T13" fmla="*/ 0 h 211"/>
                <a:gd name="T14" fmla="*/ 283 w 283"/>
                <a:gd name="T15" fmla="*/ 163 h 211"/>
                <a:gd name="T16" fmla="*/ 283 w 283"/>
                <a:gd name="T17" fmla="*/ 163 h 211"/>
                <a:gd name="T18" fmla="*/ 277 w 283"/>
                <a:gd name="T19" fmla="*/ 170 h 211"/>
                <a:gd name="T20" fmla="*/ 267 w 283"/>
                <a:gd name="T21" fmla="*/ 177 h 211"/>
                <a:gd name="T22" fmla="*/ 259 w 283"/>
                <a:gd name="T23" fmla="*/ 182 h 211"/>
                <a:gd name="T24" fmla="*/ 250 w 283"/>
                <a:gd name="T25" fmla="*/ 188 h 211"/>
                <a:gd name="T26" fmla="*/ 229 w 283"/>
                <a:gd name="T27" fmla="*/ 196 h 211"/>
                <a:gd name="T28" fmla="*/ 209 w 283"/>
                <a:gd name="T29" fmla="*/ 201 h 211"/>
                <a:gd name="T30" fmla="*/ 190 w 283"/>
                <a:gd name="T31" fmla="*/ 205 h 211"/>
                <a:gd name="T32" fmla="*/ 172 w 283"/>
                <a:gd name="T33" fmla="*/ 208 h 211"/>
                <a:gd name="T34" fmla="*/ 147 w 283"/>
                <a:gd name="T35" fmla="*/ 211 h 211"/>
                <a:gd name="T36" fmla="*/ 147 w 283"/>
                <a:gd name="T37" fmla="*/ 211 h 211"/>
                <a:gd name="T38" fmla="*/ 147 w 283"/>
                <a:gd name="T39" fmla="*/ 211 h 211"/>
                <a:gd name="T40" fmla="*/ 143 w 283"/>
                <a:gd name="T41" fmla="*/ 211 h 211"/>
                <a:gd name="T42" fmla="*/ 143 w 283"/>
                <a:gd name="T43" fmla="*/ 211 h 211"/>
                <a:gd name="T44" fmla="*/ 139 w 283"/>
                <a:gd name="T45" fmla="*/ 211 h 211"/>
                <a:gd name="T46" fmla="*/ 139 w 283"/>
                <a:gd name="T47" fmla="*/ 211 h 211"/>
                <a:gd name="T48" fmla="*/ 139 w 283"/>
                <a:gd name="T49" fmla="*/ 211 h 211"/>
                <a:gd name="T50" fmla="*/ 113 w 283"/>
                <a:gd name="T51" fmla="*/ 208 h 211"/>
                <a:gd name="T52" fmla="*/ 94 w 283"/>
                <a:gd name="T53" fmla="*/ 205 h 211"/>
                <a:gd name="T54" fmla="*/ 75 w 283"/>
                <a:gd name="T55" fmla="*/ 201 h 211"/>
                <a:gd name="T56" fmla="*/ 55 w 283"/>
                <a:gd name="T57" fmla="*/ 196 h 211"/>
                <a:gd name="T58" fmla="*/ 36 w 283"/>
                <a:gd name="T59" fmla="*/ 188 h 211"/>
                <a:gd name="T60" fmla="*/ 26 w 283"/>
                <a:gd name="T61" fmla="*/ 182 h 211"/>
                <a:gd name="T62" fmla="*/ 17 w 283"/>
                <a:gd name="T63" fmla="*/ 177 h 211"/>
                <a:gd name="T64" fmla="*/ 9 w 283"/>
                <a:gd name="T65" fmla="*/ 170 h 211"/>
                <a:gd name="T66" fmla="*/ 0 w 283"/>
                <a:gd name="T67" fmla="*/ 163 h 211"/>
                <a:gd name="T68" fmla="*/ 0 w 283"/>
                <a:gd name="T6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3" h="211">
                  <a:moveTo>
                    <a:pt x="0" y="0"/>
                  </a:moveTo>
                  <a:lnTo>
                    <a:pt x="0" y="0"/>
                  </a:lnTo>
                  <a:lnTo>
                    <a:pt x="63" y="29"/>
                  </a:lnTo>
                  <a:lnTo>
                    <a:pt x="143" y="67"/>
                  </a:lnTo>
                  <a:lnTo>
                    <a:pt x="143" y="67"/>
                  </a:lnTo>
                  <a:lnTo>
                    <a:pt x="221" y="29"/>
                  </a:lnTo>
                  <a:lnTo>
                    <a:pt x="283" y="0"/>
                  </a:lnTo>
                  <a:lnTo>
                    <a:pt x="283" y="163"/>
                  </a:lnTo>
                  <a:lnTo>
                    <a:pt x="283" y="163"/>
                  </a:lnTo>
                  <a:lnTo>
                    <a:pt x="277" y="170"/>
                  </a:lnTo>
                  <a:lnTo>
                    <a:pt x="267" y="177"/>
                  </a:lnTo>
                  <a:lnTo>
                    <a:pt x="259" y="182"/>
                  </a:lnTo>
                  <a:lnTo>
                    <a:pt x="250" y="188"/>
                  </a:lnTo>
                  <a:lnTo>
                    <a:pt x="229" y="196"/>
                  </a:lnTo>
                  <a:lnTo>
                    <a:pt x="209" y="201"/>
                  </a:lnTo>
                  <a:lnTo>
                    <a:pt x="190" y="205"/>
                  </a:lnTo>
                  <a:lnTo>
                    <a:pt x="172" y="208"/>
                  </a:lnTo>
                  <a:lnTo>
                    <a:pt x="147" y="211"/>
                  </a:lnTo>
                  <a:lnTo>
                    <a:pt x="147" y="211"/>
                  </a:lnTo>
                  <a:lnTo>
                    <a:pt x="147" y="211"/>
                  </a:lnTo>
                  <a:lnTo>
                    <a:pt x="143" y="211"/>
                  </a:lnTo>
                  <a:lnTo>
                    <a:pt x="143" y="211"/>
                  </a:lnTo>
                  <a:lnTo>
                    <a:pt x="139" y="211"/>
                  </a:lnTo>
                  <a:lnTo>
                    <a:pt x="139" y="211"/>
                  </a:lnTo>
                  <a:lnTo>
                    <a:pt x="139" y="211"/>
                  </a:lnTo>
                  <a:lnTo>
                    <a:pt x="113" y="208"/>
                  </a:lnTo>
                  <a:lnTo>
                    <a:pt x="94" y="205"/>
                  </a:lnTo>
                  <a:lnTo>
                    <a:pt x="75" y="201"/>
                  </a:lnTo>
                  <a:lnTo>
                    <a:pt x="55" y="196"/>
                  </a:lnTo>
                  <a:lnTo>
                    <a:pt x="36" y="188"/>
                  </a:lnTo>
                  <a:lnTo>
                    <a:pt x="26" y="182"/>
                  </a:lnTo>
                  <a:lnTo>
                    <a:pt x="17" y="177"/>
                  </a:lnTo>
                  <a:lnTo>
                    <a:pt x="9" y="170"/>
                  </a:lnTo>
                  <a:lnTo>
                    <a:pt x="0" y="163"/>
                  </a:lnTo>
                  <a:lnTo>
                    <a:pt x="0"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28" name="Freeform 116"/>
          <p:cNvSpPr>
            <a:spLocks noEditPoints="1"/>
          </p:cNvSpPr>
          <p:nvPr/>
        </p:nvSpPr>
        <p:spPr bwMode="auto">
          <a:xfrm>
            <a:off x="2263289" y="2457658"/>
            <a:ext cx="217109" cy="272470"/>
          </a:xfrm>
          <a:custGeom>
            <a:avLst/>
            <a:gdLst>
              <a:gd name="T0" fmla="*/ 82 w 247"/>
              <a:gd name="T1" fmla="*/ 150 h 310"/>
              <a:gd name="T2" fmla="*/ 87 w 247"/>
              <a:gd name="T3" fmla="*/ 132 h 310"/>
              <a:gd name="T4" fmla="*/ 87 w 247"/>
              <a:gd name="T5" fmla="*/ 59 h 310"/>
              <a:gd name="T6" fmla="*/ 79 w 247"/>
              <a:gd name="T7" fmla="*/ 50 h 310"/>
              <a:gd name="T8" fmla="*/ 80 w 247"/>
              <a:gd name="T9" fmla="*/ 17 h 310"/>
              <a:gd name="T10" fmla="*/ 80 w 247"/>
              <a:gd name="T11" fmla="*/ 13 h 310"/>
              <a:gd name="T12" fmla="*/ 92 w 247"/>
              <a:gd name="T13" fmla="*/ 5 h 310"/>
              <a:gd name="T14" fmla="*/ 125 w 247"/>
              <a:gd name="T15" fmla="*/ 0 h 310"/>
              <a:gd name="T16" fmla="*/ 162 w 247"/>
              <a:gd name="T17" fmla="*/ 6 h 310"/>
              <a:gd name="T18" fmla="*/ 168 w 247"/>
              <a:gd name="T19" fmla="*/ 16 h 310"/>
              <a:gd name="T20" fmla="*/ 170 w 247"/>
              <a:gd name="T21" fmla="*/ 17 h 310"/>
              <a:gd name="T22" fmla="*/ 168 w 247"/>
              <a:gd name="T23" fmla="*/ 50 h 310"/>
              <a:gd name="T24" fmla="*/ 162 w 247"/>
              <a:gd name="T25" fmla="*/ 58 h 310"/>
              <a:gd name="T26" fmla="*/ 156 w 247"/>
              <a:gd name="T27" fmla="*/ 132 h 310"/>
              <a:gd name="T28" fmla="*/ 157 w 247"/>
              <a:gd name="T29" fmla="*/ 140 h 310"/>
              <a:gd name="T30" fmla="*/ 166 w 247"/>
              <a:gd name="T31" fmla="*/ 150 h 310"/>
              <a:gd name="T32" fmla="*/ 190 w 247"/>
              <a:gd name="T33" fmla="*/ 171 h 310"/>
              <a:gd name="T34" fmla="*/ 231 w 247"/>
              <a:gd name="T35" fmla="*/ 222 h 310"/>
              <a:gd name="T36" fmla="*/ 246 w 247"/>
              <a:gd name="T37" fmla="*/ 253 h 310"/>
              <a:gd name="T38" fmla="*/ 243 w 247"/>
              <a:gd name="T39" fmla="*/ 278 h 310"/>
              <a:gd name="T40" fmla="*/ 236 w 247"/>
              <a:gd name="T41" fmla="*/ 285 h 310"/>
              <a:gd name="T42" fmla="*/ 187 w 247"/>
              <a:gd name="T43" fmla="*/ 304 h 310"/>
              <a:gd name="T44" fmla="*/ 141 w 247"/>
              <a:gd name="T45" fmla="*/ 310 h 310"/>
              <a:gd name="T46" fmla="*/ 113 w 247"/>
              <a:gd name="T47" fmla="*/ 310 h 310"/>
              <a:gd name="T48" fmla="*/ 51 w 247"/>
              <a:gd name="T49" fmla="*/ 303 h 310"/>
              <a:gd name="T50" fmla="*/ 63 w 247"/>
              <a:gd name="T51" fmla="*/ 285 h 310"/>
              <a:gd name="T52" fmla="*/ 83 w 247"/>
              <a:gd name="T53" fmla="*/ 287 h 310"/>
              <a:gd name="T54" fmla="*/ 61 w 247"/>
              <a:gd name="T55" fmla="*/ 280 h 310"/>
              <a:gd name="T56" fmla="*/ 51 w 247"/>
              <a:gd name="T57" fmla="*/ 211 h 310"/>
              <a:gd name="T58" fmla="*/ 76 w 247"/>
              <a:gd name="T59" fmla="*/ 180 h 310"/>
              <a:gd name="T60" fmla="*/ 51 w 247"/>
              <a:gd name="T61" fmla="*/ 203 h 310"/>
              <a:gd name="T62" fmla="*/ 68 w 247"/>
              <a:gd name="T63" fmla="*/ 159 h 310"/>
              <a:gd name="T64" fmla="*/ 51 w 247"/>
              <a:gd name="T65" fmla="*/ 303 h 310"/>
              <a:gd name="T66" fmla="*/ 30 w 247"/>
              <a:gd name="T67" fmla="*/ 296 h 310"/>
              <a:gd name="T68" fmla="*/ 11 w 247"/>
              <a:gd name="T69" fmla="*/ 285 h 310"/>
              <a:gd name="T70" fmla="*/ 2 w 247"/>
              <a:gd name="T71" fmla="*/ 270 h 310"/>
              <a:gd name="T72" fmla="*/ 3 w 247"/>
              <a:gd name="T73" fmla="*/ 251 h 310"/>
              <a:gd name="T74" fmla="*/ 27 w 247"/>
              <a:gd name="T75" fmla="*/ 205 h 310"/>
              <a:gd name="T76" fmla="*/ 51 w 247"/>
              <a:gd name="T77" fmla="*/ 203 h 310"/>
              <a:gd name="T78" fmla="*/ 27 w 247"/>
              <a:gd name="T79" fmla="*/ 228 h 310"/>
              <a:gd name="T80" fmla="*/ 18 w 247"/>
              <a:gd name="T81" fmla="*/ 249 h 310"/>
              <a:gd name="T82" fmla="*/ 18 w 247"/>
              <a:gd name="T83" fmla="*/ 261 h 310"/>
              <a:gd name="T84" fmla="*/ 27 w 247"/>
              <a:gd name="T85" fmla="*/ 273 h 310"/>
              <a:gd name="T86" fmla="*/ 51 w 247"/>
              <a:gd name="T87" fmla="*/ 303 h 310"/>
              <a:gd name="T88" fmla="*/ 51 w 247"/>
              <a:gd name="T89" fmla="*/ 211 h 310"/>
              <a:gd name="T90" fmla="*/ 34 w 247"/>
              <a:gd name="T91" fmla="*/ 243 h 310"/>
              <a:gd name="T92" fmla="*/ 36 w 247"/>
              <a:gd name="T93" fmla="*/ 259 h 310"/>
              <a:gd name="T94" fmla="*/ 51 w 247"/>
              <a:gd name="T95" fmla="*/ 27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7" h="310">
                <a:moveTo>
                  <a:pt x="80" y="150"/>
                </a:moveTo>
                <a:lnTo>
                  <a:pt x="80" y="150"/>
                </a:lnTo>
                <a:lnTo>
                  <a:pt x="82" y="150"/>
                </a:lnTo>
                <a:lnTo>
                  <a:pt x="84" y="146"/>
                </a:lnTo>
                <a:lnTo>
                  <a:pt x="86" y="140"/>
                </a:lnTo>
                <a:lnTo>
                  <a:pt x="87" y="132"/>
                </a:lnTo>
                <a:lnTo>
                  <a:pt x="87" y="132"/>
                </a:lnTo>
                <a:lnTo>
                  <a:pt x="87" y="59"/>
                </a:lnTo>
                <a:lnTo>
                  <a:pt x="87" y="59"/>
                </a:lnTo>
                <a:lnTo>
                  <a:pt x="82" y="55"/>
                </a:lnTo>
                <a:lnTo>
                  <a:pt x="80" y="50"/>
                </a:lnTo>
                <a:lnTo>
                  <a:pt x="79" y="50"/>
                </a:lnTo>
                <a:lnTo>
                  <a:pt x="79" y="17"/>
                </a:lnTo>
                <a:lnTo>
                  <a:pt x="80" y="17"/>
                </a:lnTo>
                <a:lnTo>
                  <a:pt x="80" y="17"/>
                </a:lnTo>
                <a:lnTo>
                  <a:pt x="80" y="16"/>
                </a:lnTo>
                <a:lnTo>
                  <a:pt x="80" y="16"/>
                </a:lnTo>
                <a:lnTo>
                  <a:pt x="80" y="13"/>
                </a:lnTo>
                <a:lnTo>
                  <a:pt x="83" y="10"/>
                </a:lnTo>
                <a:lnTo>
                  <a:pt x="87" y="6"/>
                </a:lnTo>
                <a:lnTo>
                  <a:pt x="92" y="5"/>
                </a:lnTo>
                <a:lnTo>
                  <a:pt x="107" y="1"/>
                </a:lnTo>
                <a:lnTo>
                  <a:pt x="125" y="0"/>
                </a:lnTo>
                <a:lnTo>
                  <a:pt x="125" y="0"/>
                </a:lnTo>
                <a:lnTo>
                  <a:pt x="141" y="1"/>
                </a:lnTo>
                <a:lnTo>
                  <a:pt x="156" y="5"/>
                </a:lnTo>
                <a:lnTo>
                  <a:pt x="162" y="6"/>
                </a:lnTo>
                <a:lnTo>
                  <a:pt x="166" y="10"/>
                </a:lnTo>
                <a:lnTo>
                  <a:pt x="168" y="13"/>
                </a:lnTo>
                <a:lnTo>
                  <a:pt x="168" y="16"/>
                </a:lnTo>
                <a:lnTo>
                  <a:pt x="168" y="16"/>
                </a:lnTo>
                <a:lnTo>
                  <a:pt x="168" y="17"/>
                </a:lnTo>
                <a:lnTo>
                  <a:pt x="170" y="17"/>
                </a:lnTo>
                <a:lnTo>
                  <a:pt x="170" y="50"/>
                </a:lnTo>
                <a:lnTo>
                  <a:pt x="168" y="50"/>
                </a:lnTo>
                <a:lnTo>
                  <a:pt x="168" y="50"/>
                </a:lnTo>
                <a:lnTo>
                  <a:pt x="168" y="52"/>
                </a:lnTo>
                <a:lnTo>
                  <a:pt x="166" y="55"/>
                </a:lnTo>
                <a:lnTo>
                  <a:pt x="162" y="58"/>
                </a:lnTo>
                <a:lnTo>
                  <a:pt x="156" y="59"/>
                </a:lnTo>
                <a:lnTo>
                  <a:pt x="156" y="59"/>
                </a:lnTo>
                <a:lnTo>
                  <a:pt x="156" y="132"/>
                </a:lnTo>
                <a:lnTo>
                  <a:pt x="156" y="132"/>
                </a:lnTo>
                <a:lnTo>
                  <a:pt x="156" y="136"/>
                </a:lnTo>
                <a:lnTo>
                  <a:pt x="157" y="140"/>
                </a:lnTo>
                <a:lnTo>
                  <a:pt x="160" y="146"/>
                </a:lnTo>
                <a:lnTo>
                  <a:pt x="164" y="150"/>
                </a:lnTo>
                <a:lnTo>
                  <a:pt x="166" y="150"/>
                </a:lnTo>
                <a:lnTo>
                  <a:pt x="166" y="150"/>
                </a:lnTo>
                <a:lnTo>
                  <a:pt x="175" y="158"/>
                </a:lnTo>
                <a:lnTo>
                  <a:pt x="190" y="171"/>
                </a:lnTo>
                <a:lnTo>
                  <a:pt x="206" y="189"/>
                </a:lnTo>
                <a:lnTo>
                  <a:pt x="222" y="211"/>
                </a:lnTo>
                <a:lnTo>
                  <a:pt x="231" y="222"/>
                </a:lnTo>
                <a:lnTo>
                  <a:pt x="236" y="232"/>
                </a:lnTo>
                <a:lnTo>
                  <a:pt x="241" y="243"/>
                </a:lnTo>
                <a:lnTo>
                  <a:pt x="246" y="253"/>
                </a:lnTo>
                <a:lnTo>
                  <a:pt x="247" y="262"/>
                </a:lnTo>
                <a:lnTo>
                  <a:pt x="246" y="272"/>
                </a:lnTo>
                <a:lnTo>
                  <a:pt x="243" y="278"/>
                </a:lnTo>
                <a:lnTo>
                  <a:pt x="240" y="282"/>
                </a:lnTo>
                <a:lnTo>
                  <a:pt x="236" y="285"/>
                </a:lnTo>
                <a:lnTo>
                  <a:pt x="236" y="285"/>
                </a:lnTo>
                <a:lnTo>
                  <a:pt x="221" y="293"/>
                </a:lnTo>
                <a:lnTo>
                  <a:pt x="205" y="300"/>
                </a:lnTo>
                <a:lnTo>
                  <a:pt x="187" y="304"/>
                </a:lnTo>
                <a:lnTo>
                  <a:pt x="171" y="307"/>
                </a:lnTo>
                <a:lnTo>
                  <a:pt x="155" y="310"/>
                </a:lnTo>
                <a:lnTo>
                  <a:pt x="141" y="310"/>
                </a:lnTo>
                <a:lnTo>
                  <a:pt x="124" y="310"/>
                </a:lnTo>
                <a:lnTo>
                  <a:pt x="124" y="310"/>
                </a:lnTo>
                <a:lnTo>
                  <a:pt x="113" y="310"/>
                </a:lnTo>
                <a:lnTo>
                  <a:pt x="95" y="310"/>
                </a:lnTo>
                <a:lnTo>
                  <a:pt x="74" y="307"/>
                </a:lnTo>
                <a:lnTo>
                  <a:pt x="51" y="303"/>
                </a:lnTo>
                <a:lnTo>
                  <a:pt x="51" y="282"/>
                </a:lnTo>
                <a:lnTo>
                  <a:pt x="51" y="282"/>
                </a:lnTo>
                <a:lnTo>
                  <a:pt x="63" y="285"/>
                </a:lnTo>
                <a:lnTo>
                  <a:pt x="72" y="287"/>
                </a:lnTo>
                <a:lnTo>
                  <a:pt x="83" y="287"/>
                </a:lnTo>
                <a:lnTo>
                  <a:pt x="83" y="287"/>
                </a:lnTo>
                <a:lnTo>
                  <a:pt x="83" y="287"/>
                </a:lnTo>
                <a:lnTo>
                  <a:pt x="72" y="284"/>
                </a:lnTo>
                <a:lnTo>
                  <a:pt x="61" y="280"/>
                </a:lnTo>
                <a:lnTo>
                  <a:pt x="51" y="274"/>
                </a:lnTo>
                <a:lnTo>
                  <a:pt x="51" y="211"/>
                </a:lnTo>
                <a:lnTo>
                  <a:pt x="51" y="211"/>
                </a:lnTo>
                <a:lnTo>
                  <a:pt x="60" y="199"/>
                </a:lnTo>
                <a:lnTo>
                  <a:pt x="68" y="189"/>
                </a:lnTo>
                <a:lnTo>
                  <a:pt x="76" y="180"/>
                </a:lnTo>
                <a:lnTo>
                  <a:pt x="76" y="180"/>
                </a:lnTo>
                <a:lnTo>
                  <a:pt x="68" y="186"/>
                </a:lnTo>
                <a:lnTo>
                  <a:pt x="51" y="203"/>
                </a:lnTo>
                <a:lnTo>
                  <a:pt x="51" y="178"/>
                </a:lnTo>
                <a:lnTo>
                  <a:pt x="51" y="178"/>
                </a:lnTo>
                <a:lnTo>
                  <a:pt x="68" y="159"/>
                </a:lnTo>
                <a:lnTo>
                  <a:pt x="80" y="150"/>
                </a:lnTo>
                <a:lnTo>
                  <a:pt x="80" y="150"/>
                </a:lnTo>
                <a:close/>
                <a:moveTo>
                  <a:pt x="51" y="303"/>
                </a:moveTo>
                <a:lnTo>
                  <a:pt x="51" y="303"/>
                </a:lnTo>
                <a:lnTo>
                  <a:pt x="40" y="299"/>
                </a:lnTo>
                <a:lnTo>
                  <a:pt x="30" y="296"/>
                </a:lnTo>
                <a:lnTo>
                  <a:pt x="21" y="291"/>
                </a:lnTo>
                <a:lnTo>
                  <a:pt x="11" y="285"/>
                </a:lnTo>
                <a:lnTo>
                  <a:pt x="11" y="285"/>
                </a:lnTo>
                <a:lnTo>
                  <a:pt x="6" y="281"/>
                </a:lnTo>
                <a:lnTo>
                  <a:pt x="3" y="276"/>
                </a:lnTo>
                <a:lnTo>
                  <a:pt x="2" y="270"/>
                </a:lnTo>
                <a:lnTo>
                  <a:pt x="0" y="265"/>
                </a:lnTo>
                <a:lnTo>
                  <a:pt x="0" y="258"/>
                </a:lnTo>
                <a:lnTo>
                  <a:pt x="3" y="251"/>
                </a:lnTo>
                <a:lnTo>
                  <a:pt x="9" y="236"/>
                </a:lnTo>
                <a:lnTo>
                  <a:pt x="17" y="222"/>
                </a:lnTo>
                <a:lnTo>
                  <a:pt x="27" y="205"/>
                </a:lnTo>
                <a:lnTo>
                  <a:pt x="38" y="192"/>
                </a:lnTo>
                <a:lnTo>
                  <a:pt x="51" y="178"/>
                </a:lnTo>
                <a:lnTo>
                  <a:pt x="51" y="203"/>
                </a:lnTo>
                <a:lnTo>
                  <a:pt x="51" y="203"/>
                </a:lnTo>
                <a:lnTo>
                  <a:pt x="38" y="215"/>
                </a:lnTo>
                <a:lnTo>
                  <a:pt x="27" y="228"/>
                </a:lnTo>
                <a:lnTo>
                  <a:pt x="23" y="235"/>
                </a:lnTo>
                <a:lnTo>
                  <a:pt x="21" y="242"/>
                </a:lnTo>
                <a:lnTo>
                  <a:pt x="18" y="249"/>
                </a:lnTo>
                <a:lnTo>
                  <a:pt x="18" y="255"/>
                </a:lnTo>
                <a:lnTo>
                  <a:pt x="18" y="255"/>
                </a:lnTo>
                <a:lnTo>
                  <a:pt x="18" y="261"/>
                </a:lnTo>
                <a:lnTo>
                  <a:pt x="21" y="266"/>
                </a:lnTo>
                <a:lnTo>
                  <a:pt x="23" y="270"/>
                </a:lnTo>
                <a:lnTo>
                  <a:pt x="27" y="273"/>
                </a:lnTo>
                <a:lnTo>
                  <a:pt x="38" y="278"/>
                </a:lnTo>
                <a:lnTo>
                  <a:pt x="51" y="282"/>
                </a:lnTo>
                <a:lnTo>
                  <a:pt x="51" y="303"/>
                </a:lnTo>
                <a:lnTo>
                  <a:pt x="51" y="303"/>
                </a:lnTo>
                <a:close/>
                <a:moveTo>
                  <a:pt x="51" y="211"/>
                </a:moveTo>
                <a:lnTo>
                  <a:pt x="51" y="211"/>
                </a:lnTo>
                <a:lnTo>
                  <a:pt x="44" y="222"/>
                </a:lnTo>
                <a:lnTo>
                  <a:pt x="38" y="232"/>
                </a:lnTo>
                <a:lnTo>
                  <a:pt x="34" y="243"/>
                </a:lnTo>
                <a:lnTo>
                  <a:pt x="33" y="253"/>
                </a:lnTo>
                <a:lnTo>
                  <a:pt x="33" y="253"/>
                </a:lnTo>
                <a:lnTo>
                  <a:pt x="36" y="259"/>
                </a:lnTo>
                <a:lnTo>
                  <a:pt x="38" y="265"/>
                </a:lnTo>
                <a:lnTo>
                  <a:pt x="44" y="270"/>
                </a:lnTo>
                <a:lnTo>
                  <a:pt x="51" y="274"/>
                </a:lnTo>
                <a:lnTo>
                  <a:pt x="51" y="211"/>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7" name="组合 228"/>
          <p:cNvGrpSpPr/>
          <p:nvPr/>
        </p:nvGrpSpPr>
        <p:grpSpPr>
          <a:xfrm>
            <a:off x="696941" y="2365371"/>
            <a:ext cx="224141" cy="338390"/>
            <a:chOff x="1201738" y="2052638"/>
            <a:chExt cx="404813" cy="611188"/>
          </a:xfrm>
          <a:solidFill>
            <a:schemeClr val="accent1"/>
          </a:solidFill>
        </p:grpSpPr>
        <p:sp>
          <p:nvSpPr>
            <p:cNvPr id="230" name="Freeform 117"/>
            <p:cNvSpPr/>
            <p:nvPr/>
          </p:nvSpPr>
          <p:spPr bwMode="auto">
            <a:xfrm>
              <a:off x="1325563" y="2101850"/>
              <a:ext cx="139700" cy="139700"/>
            </a:xfrm>
            <a:custGeom>
              <a:avLst/>
              <a:gdLst>
                <a:gd name="T0" fmla="*/ 88 w 88"/>
                <a:gd name="T1" fmla="*/ 44 h 88"/>
                <a:gd name="T2" fmla="*/ 88 w 88"/>
                <a:gd name="T3" fmla="*/ 44 h 88"/>
                <a:gd name="T4" fmla="*/ 86 w 88"/>
                <a:gd name="T5" fmla="*/ 36 h 88"/>
                <a:gd name="T6" fmla="*/ 83 w 88"/>
                <a:gd name="T7" fmla="*/ 27 h 88"/>
                <a:gd name="T8" fmla="*/ 79 w 88"/>
                <a:gd name="T9" fmla="*/ 19 h 88"/>
                <a:gd name="T10" fmla="*/ 74 w 88"/>
                <a:gd name="T11" fmla="*/ 13 h 88"/>
                <a:gd name="T12" fmla="*/ 67 w 88"/>
                <a:gd name="T13" fmla="*/ 7 h 88"/>
                <a:gd name="T14" fmla="*/ 60 w 88"/>
                <a:gd name="T15" fmla="*/ 3 h 88"/>
                <a:gd name="T16" fmla="*/ 52 w 88"/>
                <a:gd name="T17" fmla="*/ 0 h 88"/>
                <a:gd name="T18" fmla="*/ 43 w 88"/>
                <a:gd name="T19" fmla="*/ 0 h 88"/>
                <a:gd name="T20" fmla="*/ 43 w 88"/>
                <a:gd name="T21" fmla="*/ 0 h 88"/>
                <a:gd name="T22" fmla="*/ 35 w 88"/>
                <a:gd name="T23" fmla="*/ 0 h 88"/>
                <a:gd name="T24" fmla="*/ 27 w 88"/>
                <a:gd name="T25" fmla="*/ 3 h 88"/>
                <a:gd name="T26" fmla="*/ 18 w 88"/>
                <a:gd name="T27" fmla="*/ 7 h 88"/>
                <a:gd name="T28" fmla="*/ 12 w 88"/>
                <a:gd name="T29" fmla="*/ 13 h 88"/>
                <a:gd name="T30" fmla="*/ 6 w 88"/>
                <a:gd name="T31" fmla="*/ 19 h 88"/>
                <a:gd name="T32" fmla="*/ 2 w 88"/>
                <a:gd name="T33" fmla="*/ 27 h 88"/>
                <a:gd name="T34" fmla="*/ 0 w 88"/>
                <a:gd name="T35" fmla="*/ 36 h 88"/>
                <a:gd name="T36" fmla="*/ 0 w 88"/>
                <a:gd name="T37" fmla="*/ 44 h 88"/>
                <a:gd name="T38" fmla="*/ 0 w 88"/>
                <a:gd name="T39" fmla="*/ 44 h 88"/>
                <a:gd name="T40" fmla="*/ 0 w 88"/>
                <a:gd name="T41" fmla="*/ 53 h 88"/>
                <a:gd name="T42" fmla="*/ 2 w 88"/>
                <a:gd name="T43" fmla="*/ 61 h 88"/>
                <a:gd name="T44" fmla="*/ 6 w 88"/>
                <a:gd name="T45" fmla="*/ 68 h 88"/>
                <a:gd name="T46" fmla="*/ 12 w 88"/>
                <a:gd name="T47" fmla="*/ 75 h 88"/>
                <a:gd name="T48" fmla="*/ 18 w 88"/>
                <a:gd name="T49" fmla="*/ 80 h 88"/>
                <a:gd name="T50" fmla="*/ 27 w 88"/>
                <a:gd name="T51" fmla="*/ 84 h 88"/>
                <a:gd name="T52" fmla="*/ 35 w 88"/>
                <a:gd name="T53" fmla="*/ 87 h 88"/>
                <a:gd name="T54" fmla="*/ 43 w 88"/>
                <a:gd name="T55" fmla="*/ 88 h 88"/>
                <a:gd name="T56" fmla="*/ 43 w 88"/>
                <a:gd name="T57" fmla="*/ 88 h 88"/>
                <a:gd name="T58" fmla="*/ 52 w 88"/>
                <a:gd name="T59" fmla="*/ 87 h 88"/>
                <a:gd name="T60" fmla="*/ 60 w 88"/>
                <a:gd name="T61" fmla="*/ 84 h 88"/>
                <a:gd name="T62" fmla="*/ 67 w 88"/>
                <a:gd name="T63" fmla="*/ 80 h 88"/>
                <a:gd name="T64" fmla="*/ 74 w 88"/>
                <a:gd name="T65" fmla="*/ 75 h 88"/>
                <a:gd name="T66" fmla="*/ 79 w 88"/>
                <a:gd name="T67" fmla="*/ 68 h 88"/>
                <a:gd name="T68" fmla="*/ 83 w 88"/>
                <a:gd name="T69" fmla="*/ 61 h 88"/>
                <a:gd name="T70" fmla="*/ 86 w 88"/>
                <a:gd name="T71" fmla="*/ 53 h 88"/>
                <a:gd name="T72" fmla="*/ 88 w 88"/>
                <a:gd name="T73" fmla="*/ 44 h 88"/>
                <a:gd name="T74" fmla="*/ 88 w 88"/>
                <a:gd name="T75" fmla="*/ 4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88">
                  <a:moveTo>
                    <a:pt x="88" y="44"/>
                  </a:moveTo>
                  <a:lnTo>
                    <a:pt x="88" y="44"/>
                  </a:lnTo>
                  <a:lnTo>
                    <a:pt x="86" y="36"/>
                  </a:lnTo>
                  <a:lnTo>
                    <a:pt x="83" y="27"/>
                  </a:lnTo>
                  <a:lnTo>
                    <a:pt x="79" y="19"/>
                  </a:lnTo>
                  <a:lnTo>
                    <a:pt x="74" y="13"/>
                  </a:lnTo>
                  <a:lnTo>
                    <a:pt x="67" y="7"/>
                  </a:lnTo>
                  <a:lnTo>
                    <a:pt x="60" y="3"/>
                  </a:lnTo>
                  <a:lnTo>
                    <a:pt x="52" y="0"/>
                  </a:lnTo>
                  <a:lnTo>
                    <a:pt x="43" y="0"/>
                  </a:lnTo>
                  <a:lnTo>
                    <a:pt x="43" y="0"/>
                  </a:lnTo>
                  <a:lnTo>
                    <a:pt x="35" y="0"/>
                  </a:lnTo>
                  <a:lnTo>
                    <a:pt x="27" y="3"/>
                  </a:lnTo>
                  <a:lnTo>
                    <a:pt x="18" y="7"/>
                  </a:lnTo>
                  <a:lnTo>
                    <a:pt x="12" y="13"/>
                  </a:lnTo>
                  <a:lnTo>
                    <a:pt x="6" y="19"/>
                  </a:lnTo>
                  <a:lnTo>
                    <a:pt x="2" y="27"/>
                  </a:lnTo>
                  <a:lnTo>
                    <a:pt x="0" y="36"/>
                  </a:lnTo>
                  <a:lnTo>
                    <a:pt x="0" y="44"/>
                  </a:lnTo>
                  <a:lnTo>
                    <a:pt x="0" y="44"/>
                  </a:lnTo>
                  <a:lnTo>
                    <a:pt x="0" y="53"/>
                  </a:lnTo>
                  <a:lnTo>
                    <a:pt x="2" y="61"/>
                  </a:lnTo>
                  <a:lnTo>
                    <a:pt x="6" y="68"/>
                  </a:lnTo>
                  <a:lnTo>
                    <a:pt x="12" y="75"/>
                  </a:lnTo>
                  <a:lnTo>
                    <a:pt x="18" y="80"/>
                  </a:lnTo>
                  <a:lnTo>
                    <a:pt x="27" y="84"/>
                  </a:lnTo>
                  <a:lnTo>
                    <a:pt x="35" y="87"/>
                  </a:lnTo>
                  <a:lnTo>
                    <a:pt x="43" y="88"/>
                  </a:lnTo>
                  <a:lnTo>
                    <a:pt x="43" y="88"/>
                  </a:lnTo>
                  <a:lnTo>
                    <a:pt x="52" y="87"/>
                  </a:lnTo>
                  <a:lnTo>
                    <a:pt x="60" y="84"/>
                  </a:lnTo>
                  <a:lnTo>
                    <a:pt x="67" y="80"/>
                  </a:lnTo>
                  <a:lnTo>
                    <a:pt x="74" y="75"/>
                  </a:lnTo>
                  <a:lnTo>
                    <a:pt x="79" y="68"/>
                  </a:lnTo>
                  <a:lnTo>
                    <a:pt x="83" y="61"/>
                  </a:lnTo>
                  <a:lnTo>
                    <a:pt x="86" y="53"/>
                  </a:lnTo>
                  <a:lnTo>
                    <a:pt x="88" y="44"/>
                  </a:lnTo>
                  <a:lnTo>
                    <a:pt x="88" y="4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1" name="Freeform 118"/>
            <p:cNvSpPr/>
            <p:nvPr/>
          </p:nvSpPr>
          <p:spPr bwMode="auto">
            <a:xfrm>
              <a:off x="1201738" y="2205038"/>
              <a:ext cx="212725" cy="458788"/>
            </a:xfrm>
            <a:custGeom>
              <a:avLst/>
              <a:gdLst>
                <a:gd name="T0" fmla="*/ 134 w 134"/>
                <a:gd name="T1" fmla="*/ 7 h 289"/>
                <a:gd name="T2" fmla="*/ 134 w 134"/>
                <a:gd name="T3" fmla="*/ 7 h 289"/>
                <a:gd name="T4" fmla="*/ 88 w 134"/>
                <a:gd name="T5" fmla="*/ 129 h 289"/>
                <a:gd name="T6" fmla="*/ 42 w 134"/>
                <a:gd name="T7" fmla="*/ 248 h 289"/>
                <a:gd name="T8" fmla="*/ 42 w 134"/>
                <a:gd name="T9" fmla="*/ 248 h 289"/>
                <a:gd name="T10" fmla="*/ 22 w 134"/>
                <a:gd name="T11" fmla="*/ 268 h 289"/>
                <a:gd name="T12" fmla="*/ 8 w 134"/>
                <a:gd name="T13" fmla="*/ 282 h 289"/>
                <a:gd name="T14" fmla="*/ 3 w 134"/>
                <a:gd name="T15" fmla="*/ 286 h 289"/>
                <a:gd name="T16" fmla="*/ 0 w 134"/>
                <a:gd name="T17" fmla="*/ 289 h 289"/>
                <a:gd name="T18" fmla="*/ 0 w 134"/>
                <a:gd name="T19" fmla="*/ 289 h 289"/>
                <a:gd name="T20" fmla="*/ 3 w 134"/>
                <a:gd name="T21" fmla="*/ 275 h 289"/>
                <a:gd name="T22" fmla="*/ 15 w 134"/>
                <a:gd name="T23" fmla="*/ 243 h 289"/>
                <a:gd name="T24" fmla="*/ 50 w 134"/>
                <a:gd name="T25" fmla="*/ 144 h 289"/>
                <a:gd name="T26" fmla="*/ 105 w 134"/>
                <a:gd name="T27" fmla="*/ 0 h 289"/>
                <a:gd name="T28" fmla="*/ 134 w 134"/>
                <a:gd name="T29" fmla="*/ 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4" h="289">
                  <a:moveTo>
                    <a:pt x="134" y="7"/>
                  </a:moveTo>
                  <a:lnTo>
                    <a:pt x="134" y="7"/>
                  </a:lnTo>
                  <a:lnTo>
                    <a:pt x="88" y="129"/>
                  </a:lnTo>
                  <a:lnTo>
                    <a:pt x="42" y="248"/>
                  </a:lnTo>
                  <a:lnTo>
                    <a:pt x="42" y="248"/>
                  </a:lnTo>
                  <a:lnTo>
                    <a:pt x="22" y="268"/>
                  </a:lnTo>
                  <a:lnTo>
                    <a:pt x="8" y="282"/>
                  </a:lnTo>
                  <a:lnTo>
                    <a:pt x="3" y="286"/>
                  </a:lnTo>
                  <a:lnTo>
                    <a:pt x="0" y="289"/>
                  </a:lnTo>
                  <a:lnTo>
                    <a:pt x="0" y="289"/>
                  </a:lnTo>
                  <a:lnTo>
                    <a:pt x="3" y="275"/>
                  </a:lnTo>
                  <a:lnTo>
                    <a:pt x="15" y="243"/>
                  </a:lnTo>
                  <a:lnTo>
                    <a:pt x="50" y="144"/>
                  </a:lnTo>
                  <a:lnTo>
                    <a:pt x="105" y="0"/>
                  </a:lnTo>
                  <a:lnTo>
                    <a:pt x="134" y="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2" name="Freeform 119"/>
            <p:cNvSpPr/>
            <p:nvPr/>
          </p:nvSpPr>
          <p:spPr bwMode="auto">
            <a:xfrm>
              <a:off x="1371601" y="2205038"/>
              <a:ext cx="234950" cy="449263"/>
            </a:xfrm>
            <a:custGeom>
              <a:avLst/>
              <a:gdLst>
                <a:gd name="T0" fmla="*/ 2 w 148"/>
                <a:gd name="T1" fmla="*/ 13 h 283"/>
                <a:gd name="T2" fmla="*/ 109 w 148"/>
                <a:gd name="T3" fmla="*/ 244 h 283"/>
                <a:gd name="T4" fmla="*/ 148 w 148"/>
                <a:gd name="T5" fmla="*/ 283 h 283"/>
                <a:gd name="T6" fmla="*/ 137 w 148"/>
                <a:gd name="T7" fmla="*/ 229 h 283"/>
                <a:gd name="T8" fmla="*/ 33 w 148"/>
                <a:gd name="T9" fmla="*/ 0 h 283"/>
                <a:gd name="T10" fmla="*/ 0 w 148"/>
                <a:gd name="T11" fmla="*/ 10 h 283"/>
                <a:gd name="T12" fmla="*/ 2 w 148"/>
                <a:gd name="T13" fmla="*/ 13 h 283"/>
              </a:gdLst>
              <a:ahLst/>
              <a:cxnLst>
                <a:cxn ang="0">
                  <a:pos x="T0" y="T1"/>
                </a:cxn>
                <a:cxn ang="0">
                  <a:pos x="T2" y="T3"/>
                </a:cxn>
                <a:cxn ang="0">
                  <a:pos x="T4" y="T5"/>
                </a:cxn>
                <a:cxn ang="0">
                  <a:pos x="T6" y="T7"/>
                </a:cxn>
                <a:cxn ang="0">
                  <a:pos x="T8" y="T9"/>
                </a:cxn>
                <a:cxn ang="0">
                  <a:pos x="T10" y="T11"/>
                </a:cxn>
                <a:cxn ang="0">
                  <a:pos x="T12" y="T13"/>
                </a:cxn>
              </a:cxnLst>
              <a:rect l="0" t="0" r="r" b="b"/>
              <a:pathLst>
                <a:path w="148" h="283">
                  <a:moveTo>
                    <a:pt x="2" y="13"/>
                  </a:moveTo>
                  <a:lnTo>
                    <a:pt x="109" y="244"/>
                  </a:lnTo>
                  <a:lnTo>
                    <a:pt x="148" y="283"/>
                  </a:lnTo>
                  <a:lnTo>
                    <a:pt x="137" y="229"/>
                  </a:lnTo>
                  <a:lnTo>
                    <a:pt x="33" y="0"/>
                  </a:lnTo>
                  <a:lnTo>
                    <a:pt x="0" y="10"/>
                  </a:lnTo>
                  <a:lnTo>
                    <a:pt x="2" y="13"/>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3" name="Freeform 120"/>
            <p:cNvSpPr/>
            <p:nvPr/>
          </p:nvSpPr>
          <p:spPr bwMode="auto">
            <a:xfrm>
              <a:off x="1376363" y="2052638"/>
              <a:ext cx="25400" cy="77788"/>
            </a:xfrm>
            <a:custGeom>
              <a:avLst/>
              <a:gdLst>
                <a:gd name="T0" fmla="*/ 0 w 16"/>
                <a:gd name="T1" fmla="*/ 41 h 49"/>
                <a:gd name="T2" fmla="*/ 0 w 16"/>
                <a:gd name="T3" fmla="*/ 41 h 49"/>
                <a:gd name="T4" fmla="*/ 0 w 16"/>
                <a:gd name="T5" fmla="*/ 44 h 49"/>
                <a:gd name="T6" fmla="*/ 3 w 16"/>
                <a:gd name="T7" fmla="*/ 46 h 49"/>
                <a:gd name="T8" fmla="*/ 4 w 16"/>
                <a:gd name="T9" fmla="*/ 48 h 49"/>
                <a:gd name="T10" fmla="*/ 8 w 16"/>
                <a:gd name="T11" fmla="*/ 49 h 49"/>
                <a:gd name="T12" fmla="*/ 8 w 16"/>
                <a:gd name="T13" fmla="*/ 49 h 49"/>
                <a:gd name="T14" fmla="*/ 11 w 16"/>
                <a:gd name="T15" fmla="*/ 48 h 49"/>
                <a:gd name="T16" fmla="*/ 14 w 16"/>
                <a:gd name="T17" fmla="*/ 46 h 49"/>
                <a:gd name="T18" fmla="*/ 15 w 16"/>
                <a:gd name="T19" fmla="*/ 44 h 49"/>
                <a:gd name="T20" fmla="*/ 16 w 16"/>
                <a:gd name="T21" fmla="*/ 41 h 49"/>
                <a:gd name="T22" fmla="*/ 16 w 16"/>
                <a:gd name="T23" fmla="*/ 8 h 49"/>
                <a:gd name="T24" fmla="*/ 16 w 16"/>
                <a:gd name="T25" fmla="*/ 8 h 49"/>
                <a:gd name="T26" fmla="*/ 15 w 16"/>
                <a:gd name="T27" fmla="*/ 6 h 49"/>
                <a:gd name="T28" fmla="*/ 14 w 16"/>
                <a:gd name="T29" fmla="*/ 3 h 49"/>
                <a:gd name="T30" fmla="*/ 11 w 16"/>
                <a:gd name="T31" fmla="*/ 0 h 49"/>
                <a:gd name="T32" fmla="*/ 8 w 16"/>
                <a:gd name="T33" fmla="*/ 0 h 49"/>
                <a:gd name="T34" fmla="*/ 8 w 16"/>
                <a:gd name="T35" fmla="*/ 0 h 49"/>
                <a:gd name="T36" fmla="*/ 4 w 16"/>
                <a:gd name="T37" fmla="*/ 0 h 49"/>
                <a:gd name="T38" fmla="*/ 3 w 16"/>
                <a:gd name="T39" fmla="*/ 3 h 49"/>
                <a:gd name="T40" fmla="*/ 0 w 16"/>
                <a:gd name="T41" fmla="*/ 6 h 49"/>
                <a:gd name="T42" fmla="*/ 0 w 16"/>
                <a:gd name="T43" fmla="*/ 8 h 49"/>
                <a:gd name="T44" fmla="*/ 0 w 16"/>
                <a:gd name="T45" fmla="*/ 4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49">
                  <a:moveTo>
                    <a:pt x="0" y="41"/>
                  </a:moveTo>
                  <a:lnTo>
                    <a:pt x="0" y="41"/>
                  </a:lnTo>
                  <a:lnTo>
                    <a:pt x="0" y="44"/>
                  </a:lnTo>
                  <a:lnTo>
                    <a:pt x="3" y="46"/>
                  </a:lnTo>
                  <a:lnTo>
                    <a:pt x="4" y="48"/>
                  </a:lnTo>
                  <a:lnTo>
                    <a:pt x="8" y="49"/>
                  </a:lnTo>
                  <a:lnTo>
                    <a:pt x="8" y="49"/>
                  </a:lnTo>
                  <a:lnTo>
                    <a:pt x="11" y="48"/>
                  </a:lnTo>
                  <a:lnTo>
                    <a:pt x="14" y="46"/>
                  </a:lnTo>
                  <a:lnTo>
                    <a:pt x="15" y="44"/>
                  </a:lnTo>
                  <a:lnTo>
                    <a:pt x="16" y="41"/>
                  </a:lnTo>
                  <a:lnTo>
                    <a:pt x="16" y="8"/>
                  </a:lnTo>
                  <a:lnTo>
                    <a:pt x="16" y="8"/>
                  </a:lnTo>
                  <a:lnTo>
                    <a:pt x="15" y="6"/>
                  </a:lnTo>
                  <a:lnTo>
                    <a:pt x="14" y="3"/>
                  </a:lnTo>
                  <a:lnTo>
                    <a:pt x="11" y="0"/>
                  </a:lnTo>
                  <a:lnTo>
                    <a:pt x="8" y="0"/>
                  </a:lnTo>
                  <a:lnTo>
                    <a:pt x="8" y="0"/>
                  </a:lnTo>
                  <a:lnTo>
                    <a:pt x="4" y="0"/>
                  </a:lnTo>
                  <a:lnTo>
                    <a:pt x="3" y="3"/>
                  </a:lnTo>
                  <a:lnTo>
                    <a:pt x="0" y="6"/>
                  </a:lnTo>
                  <a:lnTo>
                    <a:pt x="0" y="8"/>
                  </a:lnTo>
                  <a:lnTo>
                    <a:pt x="0" y="4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8" name="组合 233"/>
          <p:cNvGrpSpPr/>
          <p:nvPr/>
        </p:nvGrpSpPr>
        <p:grpSpPr>
          <a:xfrm>
            <a:off x="1200599" y="2177278"/>
            <a:ext cx="333135" cy="333117"/>
            <a:chOff x="2111376" y="1712913"/>
            <a:chExt cx="601663" cy="601663"/>
          </a:xfrm>
          <a:solidFill>
            <a:schemeClr val="accent1"/>
          </a:solidFill>
        </p:grpSpPr>
        <p:sp>
          <p:nvSpPr>
            <p:cNvPr id="235" name="Freeform 121"/>
            <p:cNvSpPr>
              <a:spLocks noEditPoints="1"/>
            </p:cNvSpPr>
            <p:nvPr/>
          </p:nvSpPr>
          <p:spPr bwMode="auto">
            <a:xfrm>
              <a:off x="2300288" y="1712913"/>
              <a:ext cx="223838" cy="601663"/>
            </a:xfrm>
            <a:custGeom>
              <a:avLst/>
              <a:gdLst>
                <a:gd name="T0" fmla="*/ 71 w 141"/>
                <a:gd name="T1" fmla="*/ 0 h 379"/>
                <a:gd name="T2" fmla="*/ 84 w 141"/>
                <a:gd name="T3" fmla="*/ 4 h 379"/>
                <a:gd name="T4" fmla="*/ 98 w 141"/>
                <a:gd name="T5" fmla="*/ 15 h 379"/>
                <a:gd name="T6" fmla="*/ 110 w 141"/>
                <a:gd name="T7" fmla="*/ 33 h 379"/>
                <a:gd name="T8" fmla="*/ 119 w 141"/>
                <a:gd name="T9" fmla="*/ 56 h 379"/>
                <a:gd name="T10" fmla="*/ 136 w 141"/>
                <a:gd name="T11" fmla="*/ 117 h 379"/>
                <a:gd name="T12" fmla="*/ 141 w 141"/>
                <a:gd name="T13" fmla="*/ 190 h 379"/>
                <a:gd name="T14" fmla="*/ 140 w 141"/>
                <a:gd name="T15" fmla="*/ 228 h 379"/>
                <a:gd name="T16" fmla="*/ 129 w 141"/>
                <a:gd name="T17" fmla="*/ 295 h 379"/>
                <a:gd name="T18" fmla="*/ 115 w 141"/>
                <a:gd name="T19" fmla="*/ 336 h 379"/>
                <a:gd name="T20" fmla="*/ 105 w 141"/>
                <a:gd name="T21" fmla="*/ 356 h 379"/>
                <a:gd name="T22" fmla="*/ 91 w 141"/>
                <a:gd name="T23" fmla="*/ 371 h 379"/>
                <a:gd name="T24" fmla="*/ 77 w 141"/>
                <a:gd name="T25" fmla="*/ 378 h 379"/>
                <a:gd name="T26" fmla="*/ 71 w 141"/>
                <a:gd name="T27" fmla="*/ 379 h 379"/>
                <a:gd name="T28" fmla="*/ 71 w 141"/>
                <a:gd name="T29" fmla="*/ 348 h 379"/>
                <a:gd name="T30" fmla="*/ 71 w 141"/>
                <a:gd name="T31" fmla="*/ 348 h 379"/>
                <a:gd name="T32" fmla="*/ 83 w 141"/>
                <a:gd name="T33" fmla="*/ 346 h 379"/>
                <a:gd name="T34" fmla="*/ 94 w 141"/>
                <a:gd name="T35" fmla="*/ 336 h 379"/>
                <a:gd name="T36" fmla="*/ 103 w 141"/>
                <a:gd name="T37" fmla="*/ 321 h 379"/>
                <a:gd name="T38" fmla="*/ 119 w 141"/>
                <a:gd name="T39" fmla="*/ 279 h 379"/>
                <a:gd name="T40" fmla="*/ 128 w 141"/>
                <a:gd name="T41" fmla="*/ 222 h 379"/>
                <a:gd name="T42" fmla="*/ 129 w 141"/>
                <a:gd name="T43" fmla="*/ 190 h 379"/>
                <a:gd name="T44" fmla="*/ 125 w 141"/>
                <a:gd name="T45" fmla="*/ 128 h 379"/>
                <a:gd name="T46" fmla="*/ 113 w 141"/>
                <a:gd name="T47" fmla="*/ 77 h 379"/>
                <a:gd name="T48" fmla="*/ 99 w 141"/>
                <a:gd name="T49" fmla="*/ 50 h 379"/>
                <a:gd name="T50" fmla="*/ 88 w 141"/>
                <a:gd name="T51" fmla="*/ 38 h 379"/>
                <a:gd name="T52" fmla="*/ 76 w 141"/>
                <a:gd name="T53" fmla="*/ 31 h 379"/>
                <a:gd name="T54" fmla="*/ 71 w 141"/>
                <a:gd name="T55" fmla="*/ 31 h 379"/>
                <a:gd name="T56" fmla="*/ 71 w 141"/>
                <a:gd name="T57" fmla="*/ 0 h 379"/>
                <a:gd name="T58" fmla="*/ 71 w 141"/>
                <a:gd name="T59" fmla="*/ 379 h 379"/>
                <a:gd name="T60" fmla="*/ 57 w 141"/>
                <a:gd name="T61" fmla="*/ 375 h 379"/>
                <a:gd name="T62" fmla="*/ 44 w 141"/>
                <a:gd name="T63" fmla="*/ 365 h 379"/>
                <a:gd name="T64" fmla="*/ 31 w 141"/>
                <a:gd name="T65" fmla="*/ 347 h 379"/>
                <a:gd name="T66" fmla="*/ 22 w 141"/>
                <a:gd name="T67" fmla="*/ 324 h 379"/>
                <a:gd name="T68" fmla="*/ 7 w 141"/>
                <a:gd name="T69" fmla="*/ 264 h 379"/>
                <a:gd name="T70" fmla="*/ 0 w 141"/>
                <a:gd name="T71" fmla="*/ 190 h 379"/>
                <a:gd name="T72" fmla="*/ 3 w 141"/>
                <a:gd name="T73" fmla="*/ 152 h 379"/>
                <a:gd name="T74" fmla="*/ 12 w 141"/>
                <a:gd name="T75" fmla="*/ 84 h 379"/>
                <a:gd name="T76" fmla="*/ 26 w 141"/>
                <a:gd name="T77" fmla="*/ 44 h 379"/>
                <a:gd name="T78" fmla="*/ 37 w 141"/>
                <a:gd name="T79" fmla="*/ 23 h 379"/>
                <a:gd name="T80" fmla="*/ 50 w 141"/>
                <a:gd name="T81" fmla="*/ 8 h 379"/>
                <a:gd name="T82" fmla="*/ 64 w 141"/>
                <a:gd name="T83" fmla="*/ 2 h 379"/>
                <a:gd name="T84" fmla="*/ 71 w 141"/>
                <a:gd name="T85" fmla="*/ 31 h 379"/>
                <a:gd name="T86" fmla="*/ 65 w 141"/>
                <a:gd name="T87" fmla="*/ 31 h 379"/>
                <a:gd name="T88" fmla="*/ 53 w 141"/>
                <a:gd name="T89" fmla="*/ 38 h 379"/>
                <a:gd name="T90" fmla="*/ 42 w 141"/>
                <a:gd name="T91" fmla="*/ 50 h 379"/>
                <a:gd name="T92" fmla="*/ 29 w 141"/>
                <a:gd name="T93" fmla="*/ 77 h 379"/>
                <a:gd name="T94" fmla="*/ 17 w 141"/>
                <a:gd name="T95" fmla="*/ 128 h 379"/>
                <a:gd name="T96" fmla="*/ 12 w 141"/>
                <a:gd name="T97" fmla="*/ 190 h 379"/>
                <a:gd name="T98" fmla="*/ 14 w 141"/>
                <a:gd name="T99" fmla="*/ 222 h 379"/>
                <a:gd name="T100" fmla="*/ 22 w 141"/>
                <a:gd name="T101" fmla="*/ 279 h 379"/>
                <a:gd name="T102" fmla="*/ 38 w 141"/>
                <a:gd name="T103" fmla="*/ 321 h 379"/>
                <a:gd name="T104" fmla="*/ 48 w 141"/>
                <a:gd name="T105" fmla="*/ 336 h 379"/>
                <a:gd name="T106" fmla="*/ 59 w 141"/>
                <a:gd name="T107" fmla="*/ 346 h 379"/>
                <a:gd name="T108" fmla="*/ 71 w 141"/>
                <a:gd name="T109" fmla="*/ 348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1" h="379">
                  <a:moveTo>
                    <a:pt x="71" y="0"/>
                  </a:moveTo>
                  <a:lnTo>
                    <a:pt x="71" y="0"/>
                  </a:lnTo>
                  <a:lnTo>
                    <a:pt x="77" y="2"/>
                  </a:lnTo>
                  <a:lnTo>
                    <a:pt x="84" y="4"/>
                  </a:lnTo>
                  <a:lnTo>
                    <a:pt x="91" y="8"/>
                  </a:lnTo>
                  <a:lnTo>
                    <a:pt x="98" y="15"/>
                  </a:lnTo>
                  <a:lnTo>
                    <a:pt x="105" y="23"/>
                  </a:lnTo>
                  <a:lnTo>
                    <a:pt x="110" y="33"/>
                  </a:lnTo>
                  <a:lnTo>
                    <a:pt x="115" y="44"/>
                  </a:lnTo>
                  <a:lnTo>
                    <a:pt x="119" y="56"/>
                  </a:lnTo>
                  <a:lnTo>
                    <a:pt x="129" y="84"/>
                  </a:lnTo>
                  <a:lnTo>
                    <a:pt x="136" y="117"/>
                  </a:lnTo>
                  <a:lnTo>
                    <a:pt x="140" y="152"/>
                  </a:lnTo>
                  <a:lnTo>
                    <a:pt x="141" y="190"/>
                  </a:lnTo>
                  <a:lnTo>
                    <a:pt x="141" y="190"/>
                  </a:lnTo>
                  <a:lnTo>
                    <a:pt x="140" y="228"/>
                  </a:lnTo>
                  <a:lnTo>
                    <a:pt x="136" y="264"/>
                  </a:lnTo>
                  <a:lnTo>
                    <a:pt x="129" y="295"/>
                  </a:lnTo>
                  <a:lnTo>
                    <a:pt x="119" y="324"/>
                  </a:lnTo>
                  <a:lnTo>
                    <a:pt x="115" y="336"/>
                  </a:lnTo>
                  <a:lnTo>
                    <a:pt x="110" y="347"/>
                  </a:lnTo>
                  <a:lnTo>
                    <a:pt x="105" y="356"/>
                  </a:lnTo>
                  <a:lnTo>
                    <a:pt x="98" y="365"/>
                  </a:lnTo>
                  <a:lnTo>
                    <a:pt x="91" y="371"/>
                  </a:lnTo>
                  <a:lnTo>
                    <a:pt x="84" y="375"/>
                  </a:lnTo>
                  <a:lnTo>
                    <a:pt x="77" y="378"/>
                  </a:lnTo>
                  <a:lnTo>
                    <a:pt x="71" y="379"/>
                  </a:lnTo>
                  <a:lnTo>
                    <a:pt x="71" y="379"/>
                  </a:lnTo>
                  <a:lnTo>
                    <a:pt x="71" y="348"/>
                  </a:lnTo>
                  <a:lnTo>
                    <a:pt x="71" y="348"/>
                  </a:lnTo>
                  <a:lnTo>
                    <a:pt x="71" y="348"/>
                  </a:lnTo>
                  <a:lnTo>
                    <a:pt x="71" y="348"/>
                  </a:lnTo>
                  <a:lnTo>
                    <a:pt x="76" y="348"/>
                  </a:lnTo>
                  <a:lnTo>
                    <a:pt x="83" y="346"/>
                  </a:lnTo>
                  <a:lnTo>
                    <a:pt x="88" y="342"/>
                  </a:lnTo>
                  <a:lnTo>
                    <a:pt x="94" y="336"/>
                  </a:lnTo>
                  <a:lnTo>
                    <a:pt x="99" y="329"/>
                  </a:lnTo>
                  <a:lnTo>
                    <a:pt x="103" y="321"/>
                  </a:lnTo>
                  <a:lnTo>
                    <a:pt x="113" y="302"/>
                  </a:lnTo>
                  <a:lnTo>
                    <a:pt x="119" y="279"/>
                  </a:lnTo>
                  <a:lnTo>
                    <a:pt x="125" y="252"/>
                  </a:lnTo>
                  <a:lnTo>
                    <a:pt x="128" y="222"/>
                  </a:lnTo>
                  <a:lnTo>
                    <a:pt x="129" y="190"/>
                  </a:lnTo>
                  <a:lnTo>
                    <a:pt x="129" y="190"/>
                  </a:lnTo>
                  <a:lnTo>
                    <a:pt x="128" y="157"/>
                  </a:lnTo>
                  <a:lnTo>
                    <a:pt x="125" y="128"/>
                  </a:lnTo>
                  <a:lnTo>
                    <a:pt x="119" y="102"/>
                  </a:lnTo>
                  <a:lnTo>
                    <a:pt x="113" y="77"/>
                  </a:lnTo>
                  <a:lnTo>
                    <a:pt x="103" y="59"/>
                  </a:lnTo>
                  <a:lnTo>
                    <a:pt x="99" y="50"/>
                  </a:lnTo>
                  <a:lnTo>
                    <a:pt x="94" y="44"/>
                  </a:lnTo>
                  <a:lnTo>
                    <a:pt x="88" y="38"/>
                  </a:lnTo>
                  <a:lnTo>
                    <a:pt x="83" y="34"/>
                  </a:lnTo>
                  <a:lnTo>
                    <a:pt x="76" y="31"/>
                  </a:lnTo>
                  <a:lnTo>
                    <a:pt x="71" y="31"/>
                  </a:lnTo>
                  <a:lnTo>
                    <a:pt x="71" y="31"/>
                  </a:lnTo>
                  <a:lnTo>
                    <a:pt x="71" y="0"/>
                  </a:lnTo>
                  <a:lnTo>
                    <a:pt x="71" y="0"/>
                  </a:lnTo>
                  <a:close/>
                  <a:moveTo>
                    <a:pt x="71" y="379"/>
                  </a:moveTo>
                  <a:lnTo>
                    <a:pt x="71" y="379"/>
                  </a:lnTo>
                  <a:lnTo>
                    <a:pt x="64" y="378"/>
                  </a:lnTo>
                  <a:lnTo>
                    <a:pt x="57" y="375"/>
                  </a:lnTo>
                  <a:lnTo>
                    <a:pt x="50" y="371"/>
                  </a:lnTo>
                  <a:lnTo>
                    <a:pt x="44" y="365"/>
                  </a:lnTo>
                  <a:lnTo>
                    <a:pt x="37" y="356"/>
                  </a:lnTo>
                  <a:lnTo>
                    <a:pt x="31" y="347"/>
                  </a:lnTo>
                  <a:lnTo>
                    <a:pt x="26" y="336"/>
                  </a:lnTo>
                  <a:lnTo>
                    <a:pt x="22" y="324"/>
                  </a:lnTo>
                  <a:lnTo>
                    <a:pt x="12" y="295"/>
                  </a:lnTo>
                  <a:lnTo>
                    <a:pt x="7" y="264"/>
                  </a:lnTo>
                  <a:lnTo>
                    <a:pt x="3" y="228"/>
                  </a:lnTo>
                  <a:lnTo>
                    <a:pt x="0" y="190"/>
                  </a:lnTo>
                  <a:lnTo>
                    <a:pt x="0" y="190"/>
                  </a:lnTo>
                  <a:lnTo>
                    <a:pt x="3" y="152"/>
                  </a:lnTo>
                  <a:lnTo>
                    <a:pt x="7" y="117"/>
                  </a:lnTo>
                  <a:lnTo>
                    <a:pt x="12" y="84"/>
                  </a:lnTo>
                  <a:lnTo>
                    <a:pt x="22" y="56"/>
                  </a:lnTo>
                  <a:lnTo>
                    <a:pt x="26" y="44"/>
                  </a:lnTo>
                  <a:lnTo>
                    <a:pt x="31" y="33"/>
                  </a:lnTo>
                  <a:lnTo>
                    <a:pt x="37" y="23"/>
                  </a:lnTo>
                  <a:lnTo>
                    <a:pt x="44" y="15"/>
                  </a:lnTo>
                  <a:lnTo>
                    <a:pt x="50" y="8"/>
                  </a:lnTo>
                  <a:lnTo>
                    <a:pt x="57" y="4"/>
                  </a:lnTo>
                  <a:lnTo>
                    <a:pt x="64" y="2"/>
                  </a:lnTo>
                  <a:lnTo>
                    <a:pt x="71" y="0"/>
                  </a:lnTo>
                  <a:lnTo>
                    <a:pt x="71" y="31"/>
                  </a:lnTo>
                  <a:lnTo>
                    <a:pt x="71" y="31"/>
                  </a:lnTo>
                  <a:lnTo>
                    <a:pt x="65" y="31"/>
                  </a:lnTo>
                  <a:lnTo>
                    <a:pt x="59" y="34"/>
                  </a:lnTo>
                  <a:lnTo>
                    <a:pt x="53" y="38"/>
                  </a:lnTo>
                  <a:lnTo>
                    <a:pt x="48" y="44"/>
                  </a:lnTo>
                  <a:lnTo>
                    <a:pt x="42" y="50"/>
                  </a:lnTo>
                  <a:lnTo>
                    <a:pt x="38" y="59"/>
                  </a:lnTo>
                  <a:lnTo>
                    <a:pt x="29" y="77"/>
                  </a:lnTo>
                  <a:lnTo>
                    <a:pt x="22" y="102"/>
                  </a:lnTo>
                  <a:lnTo>
                    <a:pt x="17" y="128"/>
                  </a:lnTo>
                  <a:lnTo>
                    <a:pt x="14" y="157"/>
                  </a:lnTo>
                  <a:lnTo>
                    <a:pt x="12" y="190"/>
                  </a:lnTo>
                  <a:lnTo>
                    <a:pt x="12" y="190"/>
                  </a:lnTo>
                  <a:lnTo>
                    <a:pt x="14" y="222"/>
                  </a:lnTo>
                  <a:lnTo>
                    <a:pt x="17" y="252"/>
                  </a:lnTo>
                  <a:lnTo>
                    <a:pt x="22" y="279"/>
                  </a:lnTo>
                  <a:lnTo>
                    <a:pt x="29" y="302"/>
                  </a:lnTo>
                  <a:lnTo>
                    <a:pt x="38" y="321"/>
                  </a:lnTo>
                  <a:lnTo>
                    <a:pt x="42" y="329"/>
                  </a:lnTo>
                  <a:lnTo>
                    <a:pt x="48" y="336"/>
                  </a:lnTo>
                  <a:lnTo>
                    <a:pt x="53" y="342"/>
                  </a:lnTo>
                  <a:lnTo>
                    <a:pt x="59" y="346"/>
                  </a:lnTo>
                  <a:lnTo>
                    <a:pt x="65" y="348"/>
                  </a:lnTo>
                  <a:lnTo>
                    <a:pt x="71" y="348"/>
                  </a:lnTo>
                  <a:lnTo>
                    <a:pt x="71" y="37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6" name="Freeform 122"/>
            <p:cNvSpPr>
              <a:spLocks noEditPoints="1"/>
            </p:cNvSpPr>
            <p:nvPr/>
          </p:nvSpPr>
          <p:spPr bwMode="auto">
            <a:xfrm>
              <a:off x="2111376" y="1905000"/>
              <a:ext cx="601663" cy="220663"/>
            </a:xfrm>
            <a:custGeom>
              <a:avLst/>
              <a:gdLst>
                <a:gd name="T0" fmla="*/ 190 w 379"/>
                <a:gd name="T1" fmla="*/ 0 h 139"/>
                <a:gd name="T2" fmla="*/ 228 w 379"/>
                <a:gd name="T3" fmla="*/ 1 h 139"/>
                <a:gd name="T4" fmla="*/ 295 w 379"/>
                <a:gd name="T5" fmla="*/ 11 h 139"/>
                <a:gd name="T6" fmla="*/ 336 w 379"/>
                <a:gd name="T7" fmla="*/ 24 h 139"/>
                <a:gd name="T8" fmla="*/ 356 w 379"/>
                <a:gd name="T9" fmla="*/ 35 h 139"/>
                <a:gd name="T10" fmla="*/ 371 w 379"/>
                <a:gd name="T11" fmla="*/ 49 h 139"/>
                <a:gd name="T12" fmla="*/ 378 w 379"/>
                <a:gd name="T13" fmla="*/ 62 h 139"/>
                <a:gd name="T14" fmla="*/ 379 w 379"/>
                <a:gd name="T15" fmla="*/ 69 h 139"/>
                <a:gd name="T16" fmla="*/ 375 w 379"/>
                <a:gd name="T17" fmla="*/ 82 h 139"/>
                <a:gd name="T18" fmla="*/ 364 w 379"/>
                <a:gd name="T19" fmla="*/ 96 h 139"/>
                <a:gd name="T20" fmla="*/ 347 w 379"/>
                <a:gd name="T21" fmla="*/ 108 h 139"/>
                <a:gd name="T22" fmla="*/ 324 w 379"/>
                <a:gd name="T23" fmla="*/ 119 h 139"/>
                <a:gd name="T24" fmla="*/ 264 w 379"/>
                <a:gd name="T25" fmla="*/ 134 h 139"/>
                <a:gd name="T26" fmla="*/ 190 w 379"/>
                <a:gd name="T27" fmla="*/ 139 h 139"/>
                <a:gd name="T28" fmla="*/ 190 w 379"/>
                <a:gd name="T29" fmla="*/ 127 h 139"/>
                <a:gd name="T30" fmla="*/ 190 w 379"/>
                <a:gd name="T31" fmla="*/ 127 h 139"/>
                <a:gd name="T32" fmla="*/ 252 w 379"/>
                <a:gd name="T33" fmla="*/ 123 h 139"/>
                <a:gd name="T34" fmla="*/ 302 w 379"/>
                <a:gd name="T35" fmla="*/ 111 h 139"/>
                <a:gd name="T36" fmla="*/ 329 w 379"/>
                <a:gd name="T37" fmla="*/ 97 h 139"/>
                <a:gd name="T38" fmla="*/ 341 w 379"/>
                <a:gd name="T39" fmla="*/ 86 h 139"/>
                <a:gd name="T40" fmla="*/ 348 w 379"/>
                <a:gd name="T41" fmla="*/ 74 h 139"/>
                <a:gd name="T42" fmla="*/ 348 w 379"/>
                <a:gd name="T43" fmla="*/ 69 h 139"/>
                <a:gd name="T44" fmla="*/ 348 w 379"/>
                <a:gd name="T45" fmla="*/ 63 h 139"/>
                <a:gd name="T46" fmla="*/ 341 w 379"/>
                <a:gd name="T47" fmla="*/ 51 h 139"/>
                <a:gd name="T48" fmla="*/ 329 w 379"/>
                <a:gd name="T49" fmla="*/ 40 h 139"/>
                <a:gd name="T50" fmla="*/ 302 w 379"/>
                <a:gd name="T51" fmla="*/ 28 h 139"/>
                <a:gd name="T52" fmla="*/ 252 w 379"/>
                <a:gd name="T53" fmla="*/ 15 h 139"/>
                <a:gd name="T54" fmla="*/ 190 w 379"/>
                <a:gd name="T55" fmla="*/ 11 h 139"/>
                <a:gd name="T56" fmla="*/ 190 w 379"/>
                <a:gd name="T57" fmla="*/ 0 h 139"/>
                <a:gd name="T58" fmla="*/ 0 w 379"/>
                <a:gd name="T59" fmla="*/ 69 h 139"/>
                <a:gd name="T60" fmla="*/ 4 w 379"/>
                <a:gd name="T61" fmla="*/ 55 h 139"/>
                <a:gd name="T62" fmla="*/ 15 w 379"/>
                <a:gd name="T63" fmla="*/ 42 h 139"/>
                <a:gd name="T64" fmla="*/ 33 w 379"/>
                <a:gd name="T65" fmla="*/ 30 h 139"/>
                <a:gd name="T66" fmla="*/ 56 w 379"/>
                <a:gd name="T67" fmla="*/ 20 h 139"/>
                <a:gd name="T68" fmla="*/ 117 w 379"/>
                <a:gd name="T69" fmla="*/ 5 h 139"/>
                <a:gd name="T70" fmla="*/ 190 w 379"/>
                <a:gd name="T71" fmla="*/ 0 h 139"/>
                <a:gd name="T72" fmla="*/ 190 w 379"/>
                <a:gd name="T73" fmla="*/ 11 h 139"/>
                <a:gd name="T74" fmla="*/ 127 w 379"/>
                <a:gd name="T75" fmla="*/ 15 h 139"/>
                <a:gd name="T76" fmla="*/ 77 w 379"/>
                <a:gd name="T77" fmla="*/ 28 h 139"/>
                <a:gd name="T78" fmla="*/ 50 w 379"/>
                <a:gd name="T79" fmla="*/ 40 h 139"/>
                <a:gd name="T80" fmla="*/ 38 w 379"/>
                <a:gd name="T81" fmla="*/ 51 h 139"/>
                <a:gd name="T82" fmla="*/ 31 w 379"/>
                <a:gd name="T83" fmla="*/ 63 h 139"/>
                <a:gd name="T84" fmla="*/ 31 w 379"/>
                <a:gd name="T85" fmla="*/ 69 h 139"/>
                <a:gd name="T86" fmla="*/ 34 w 379"/>
                <a:gd name="T87" fmla="*/ 81 h 139"/>
                <a:gd name="T88" fmla="*/ 43 w 379"/>
                <a:gd name="T89" fmla="*/ 92 h 139"/>
                <a:gd name="T90" fmla="*/ 58 w 379"/>
                <a:gd name="T91" fmla="*/ 101 h 139"/>
                <a:gd name="T92" fmla="*/ 102 w 379"/>
                <a:gd name="T93" fmla="*/ 118 h 139"/>
                <a:gd name="T94" fmla="*/ 157 w 379"/>
                <a:gd name="T95" fmla="*/ 126 h 139"/>
                <a:gd name="T96" fmla="*/ 190 w 379"/>
                <a:gd name="T97" fmla="*/ 139 h 139"/>
                <a:gd name="T98" fmla="*/ 152 w 379"/>
                <a:gd name="T99" fmla="*/ 138 h 139"/>
                <a:gd name="T100" fmla="*/ 84 w 379"/>
                <a:gd name="T101" fmla="*/ 127 h 139"/>
                <a:gd name="T102" fmla="*/ 43 w 379"/>
                <a:gd name="T103" fmla="*/ 114 h 139"/>
                <a:gd name="T104" fmla="*/ 23 w 379"/>
                <a:gd name="T105" fmla="*/ 103 h 139"/>
                <a:gd name="T106" fmla="*/ 8 w 379"/>
                <a:gd name="T107" fmla="*/ 89 h 139"/>
                <a:gd name="T108" fmla="*/ 1 w 379"/>
                <a:gd name="T109" fmla="*/ 76 h 139"/>
                <a:gd name="T110" fmla="*/ 0 w 379"/>
                <a:gd name="T111" fmla="*/ 6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9" h="139">
                  <a:moveTo>
                    <a:pt x="190" y="0"/>
                  </a:moveTo>
                  <a:lnTo>
                    <a:pt x="190" y="0"/>
                  </a:lnTo>
                  <a:lnTo>
                    <a:pt x="190" y="0"/>
                  </a:lnTo>
                  <a:lnTo>
                    <a:pt x="228" y="1"/>
                  </a:lnTo>
                  <a:lnTo>
                    <a:pt x="264" y="5"/>
                  </a:lnTo>
                  <a:lnTo>
                    <a:pt x="295" y="11"/>
                  </a:lnTo>
                  <a:lnTo>
                    <a:pt x="324" y="20"/>
                  </a:lnTo>
                  <a:lnTo>
                    <a:pt x="336" y="24"/>
                  </a:lnTo>
                  <a:lnTo>
                    <a:pt x="347" y="30"/>
                  </a:lnTo>
                  <a:lnTo>
                    <a:pt x="356" y="35"/>
                  </a:lnTo>
                  <a:lnTo>
                    <a:pt x="364" y="42"/>
                  </a:lnTo>
                  <a:lnTo>
                    <a:pt x="371" y="49"/>
                  </a:lnTo>
                  <a:lnTo>
                    <a:pt x="375" y="55"/>
                  </a:lnTo>
                  <a:lnTo>
                    <a:pt x="378" y="62"/>
                  </a:lnTo>
                  <a:lnTo>
                    <a:pt x="379" y="69"/>
                  </a:lnTo>
                  <a:lnTo>
                    <a:pt x="379" y="69"/>
                  </a:lnTo>
                  <a:lnTo>
                    <a:pt x="378" y="76"/>
                  </a:lnTo>
                  <a:lnTo>
                    <a:pt x="375" y="82"/>
                  </a:lnTo>
                  <a:lnTo>
                    <a:pt x="371" y="89"/>
                  </a:lnTo>
                  <a:lnTo>
                    <a:pt x="364" y="96"/>
                  </a:lnTo>
                  <a:lnTo>
                    <a:pt x="356" y="103"/>
                  </a:lnTo>
                  <a:lnTo>
                    <a:pt x="347" y="108"/>
                  </a:lnTo>
                  <a:lnTo>
                    <a:pt x="336" y="114"/>
                  </a:lnTo>
                  <a:lnTo>
                    <a:pt x="324" y="119"/>
                  </a:lnTo>
                  <a:lnTo>
                    <a:pt x="295" y="127"/>
                  </a:lnTo>
                  <a:lnTo>
                    <a:pt x="264" y="134"/>
                  </a:lnTo>
                  <a:lnTo>
                    <a:pt x="228" y="138"/>
                  </a:lnTo>
                  <a:lnTo>
                    <a:pt x="190" y="139"/>
                  </a:lnTo>
                  <a:lnTo>
                    <a:pt x="190" y="139"/>
                  </a:lnTo>
                  <a:lnTo>
                    <a:pt x="190" y="127"/>
                  </a:lnTo>
                  <a:lnTo>
                    <a:pt x="190" y="127"/>
                  </a:lnTo>
                  <a:lnTo>
                    <a:pt x="190" y="127"/>
                  </a:lnTo>
                  <a:lnTo>
                    <a:pt x="222" y="126"/>
                  </a:lnTo>
                  <a:lnTo>
                    <a:pt x="252" y="123"/>
                  </a:lnTo>
                  <a:lnTo>
                    <a:pt x="279" y="118"/>
                  </a:lnTo>
                  <a:lnTo>
                    <a:pt x="302" y="111"/>
                  </a:lnTo>
                  <a:lnTo>
                    <a:pt x="321" y="101"/>
                  </a:lnTo>
                  <a:lnTo>
                    <a:pt x="329" y="97"/>
                  </a:lnTo>
                  <a:lnTo>
                    <a:pt x="336" y="92"/>
                  </a:lnTo>
                  <a:lnTo>
                    <a:pt x="341" y="86"/>
                  </a:lnTo>
                  <a:lnTo>
                    <a:pt x="345" y="81"/>
                  </a:lnTo>
                  <a:lnTo>
                    <a:pt x="348" y="74"/>
                  </a:lnTo>
                  <a:lnTo>
                    <a:pt x="348" y="69"/>
                  </a:lnTo>
                  <a:lnTo>
                    <a:pt x="348" y="69"/>
                  </a:lnTo>
                  <a:lnTo>
                    <a:pt x="348" y="69"/>
                  </a:lnTo>
                  <a:lnTo>
                    <a:pt x="348" y="63"/>
                  </a:lnTo>
                  <a:lnTo>
                    <a:pt x="345" y="57"/>
                  </a:lnTo>
                  <a:lnTo>
                    <a:pt x="341" y="51"/>
                  </a:lnTo>
                  <a:lnTo>
                    <a:pt x="336" y="46"/>
                  </a:lnTo>
                  <a:lnTo>
                    <a:pt x="329" y="40"/>
                  </a:lnTo>
                  <a:lnTo>
                    <a:pt x="321" y="36"/>
                  </a:lnTo>
                  <a:lnTo>
                    <a:pt x="302" y="28"/>
                  </a:lnTo>
                  <a:lnTo>
                    <a:pt x="279" y="20"/>
                  </a:lnTo>
                  <a:lnTo>
                    <a:pt x="252" y="15"/>
                  </a:lnTo>
                  <a:lnTo>
                    <a:pt x="222" y="12"/>
                  </a:lnTo>
                  <a:lnTo>
                    <a:pt x="190" y="11"/>
                  </a:lnTo>
                  <a:lnTo>
                    <a:pt x="190" y="11"/>
                  </a:lnTo>
                  <a:lnTo>
                    <a:pt x="190" y="0"/>
                  </a:lnTo>
                  <a:close/>
                  <a:moveTo>
                    <a:pt x="0" y="69"/>
                  </a:moveTo>
                  <a:lnTo>
                    <a:pt x="0" y="69"/>
                  </a:lnTo>
                  <a:lnTo>
                    <a:pt x="1" y="62"/>
                  </a:lnTo>
                  <a:lnTo>
                    <a:pt x="4" y="55"/>
                  </a:lnTo>
                  <a:lnTo>
                    <a:pt x="8" y="49"/>
                  </a:lnTo>
                  <a:lnTo>
                    <a:pt x="15" y="42"/>
                  </a:lnTo>
                  <a:lnTo>
                    <a:pt x="23" y="36"/>
                  </a:lnTo>
                  <a:lnTo>
                    <a:pt x="33" y="30"/>
                  </a:lnTo>
                  <a:lnTo>
                    <a:pt x="43" y="24"/>
                  </a:lnTo>
                  <a:lnTo>
                    <a:pt x="56" y="20"/>
                  </a:lnTo>
                  <a:lnTo>
                    <a:pt x="84" y="11"/>
                  </a:lnTo>
                  <a:lnTo>
                    <a:pt x="117" y="5"/>
                  </a:lnTo>
                  <a:lnTo>
                    <a:pt x="152" y="1"/>
                  </a:lnTo>
                  <a:lnTo>
                    <a:pt x="190" y="0"/>
                  </a:lnTo>
                  <a:lnTo>
                    <a:pt x="190" y="11"/>
                  </a:lnTo>
                  <a:lnTo>
                    <a:pt x="190" y="11"/>
                  </a:lnTo>
                  <a:lnTo>
                    <a:pt x="157" y="12"/>
                  </a:lnTo>
                  <a:lnTo>
                    <a:pt x="127" y="15"/>
                  </a:lnTo>
                  <a:lnTo>
                    <a:pt x="102" y="20"/>
                  </a:lnTo>
                  <a:lnTo>
                    <a:pt x="77" y="28"/>
                  </a:lnTo>
                  <a:lnTo>
                    <a:pt x="58" y="36"/>
                  </a:lnTo>
                  <a:lnTo>
                    <a:pt x="50" y="40"/>
                  </a:lnTo>
                  <a:lnTo>
                    <a:pt x="43" y="46"/>
                  </a:lnTo>
                  <a:lnTo>
                    <a:pt x="38" y="51"/>
                  </a:lnTo>
                  <a:lnTo>
                    <a:pt x="34" y="57"/>
                  </a:lnTo>
                  <a:lnTo>
                    <a:pt x="31" y="63"/>
                  </a:lnTo>
                  <a:lnTo>
                    <a:pt x="31" y="69"/>
                  </a:lnTo>
                  <a:lnTo>
                    <a:pt x="31" y="69"/>
                  </a:lnTo>
                  <a:lnTo>
                    <a:pt x="31" y="74"/>
                  </a:lnTo>
                  <a:lnTo>
                    <a:pt x="34" y="81"/>
                  </a:lnTo>
                  <a:lnTo>
                    <a:pt x="38" y="86"/>
                  </a:lnTo>
                  <a:lnTo>
                    <a:pt x="43" y="92"/>
                  </a:lnTo>
                  <a:lnTo>
                    <a:pt x="50" y="97"/>
                  </a:lnTo>
                  <a:lnTo>
                    <a:pt x="58" y="101"/>
                  </a:lnTo>
                  <a:lnTo>
                    <a:pt x="77" y="111"/>
                  </a:lnTo>
                  <a:lnTo>
                    <a:pt x="102" y="118"/>
                  </a:lnTo>
                  <a:lnTo>
                    <a:pt x="127" y="123"/>
                  </a:lnTo>
                  <a:lnTo>
                    <a:pt x="157" y="126"/>
                  </a:lnTo>
                  <a:lnTo>
                    <a:pt x="190" y="127"/>
                  </a:lnTo>
                  <a:lnTo>
                    <a:pt x="190" y="139"/>
                  </a:lnTo>
                  <a:lnTo>
                    <a:pt x="190" y="139"/>
                  </a:lnTo>
                  <a:lnTo>
                    <a:pt x="152" y="138"/>
                  </a:lnTo>
                  <a:lnTo>
                    <a:pt x="117" y="134"/>
                  </a:lnTo>
                  <a:lnTo>
                    <a:pt x="84" y="127"/>
                  </a:lnTo>
                  <a:lnTo>
                    <a:pt x="56" y="119"/>
                  </a:lnTo>
                  <a:lnTo>
                    <a:pt x="43" y="114"/>
                  </a:lnTo>
                  <a:lnTo>
                    <a:pt x="33" y="108"/>
                  </a:lnTo>
                  <a:lnTo>
                    <a:pt x="23" y="103"/>
                  </a:lnTo>
                  <a:lnTo>
                    <a:pt x="15" y="96"/>
                  </a:lnTo>
                  <a:lnTo>
                    <a:pt x="8" y="89"/>
                  </a:lnTo>
                  <a:lnTo>
                    <a:pt x="4" y="82"/>
                  </a:lnTo>
                  <a:lnTo>
                    <a:pt x="1" y="76"/>
                  </a:lnTo>
                  <a:lnTo>
                    <a:pt x="0" y="69"/>
                  </a:lnTo>
                  <a:lnTo>
                    <a:pt x="0" y="6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7" name="Freeform 123"/>
            <p:cNvSpPr>
              <a:spLocks noEditPoints="1"/>
            </p:cNvSpPr>
            <p:nvPr/>
          </p:nvSpPr>
          <p:spPr bwMode="auto">
            <a:xfrm>
              <a:off x="2187576" y="1789113"/>
              <a:ext cx="450850" cy="452438"/>
            </a:xfrm>
            <a:custGeom>
              <a:avLst/>
              <a:gdLst>
                <a:gd name="T0" fmla="*/ 142 w 284"/>
                <a:gd name="T1" fmla="*/ 50 h 285"/>
                <a:gd name="T2" fmla="*/ 190 w 284"/>
                <a:gd name="T3" fmla="*/ 93 h 285"/>
                <a:gd name="T4" fmla="*/ 218 w 284"/>
                <a:gd name="T5" fmla="*/ 120 h 285"/>
                <a:gd name="T6" fmla="*/ 258 w 284"/>
                <a:gd name="T7" fmla="*/ 176 h 285"/>
                <a:gd name="T8" fmla="*/ 277 w 284"/>
                <a:gd name="T9" fmla="*/ 214 h 285"/>
                <a:gd name="T10" fmla="*/ 283 w 284"/>
                <a:gd name="T11" fmla="*/ 237 h 285"/>
                <a:gd name="T12" fmla="*/ 284 w 284"/>
                <a:gd name="T13" fmla="*/ 256 h 285"/>
                <a:gd name="T14" fmla="*/ 280 w 284"/>
                <a:gd name="T15" fmla="*/ 271 h 285"/>
                <a:gd name="T16" fmla="*/ 276 w 284"/>
                <a:gd name="T17" fmla="*/ 276 h 285"/>
                <a:gd name="T18" fmla="*/ 266 w 284"/>
                <a:gd name="T19" fmla="*/ 283 h 285"/>
                <a:gd name="T20" fmla="*/ 254 w 284"/>
                <a:gd name="T21" fmla="*/ 285 h 285"/>
                <a:gd name="T22" fmla="*/ 223 w 284"/>
                <a:gd name="T23" fmla="*/ 280 h 285"/>
                <a:gd name="T24" fmla="*/ 184 w 284"/>
                <a:gd name="T25" fmla="*/ 262 h 285"/>
                <a:gd name="T26" fmla="*/ 142 w 284"/>
                <a:gd name="T27" fmla="*/ 235 h 285"/>
                <a:gd name="T28" fmla="*/ 142 w 284"/>
                <a:gd name="T29" fmla="*/ 219 h 285"/>
                <a:gd name="T30" fmla="*/ 177 w 284"/>
                <a:gd name="T31" fmla="*/ 243 h 285"/>
                <a:gd name="T32" fmla="*/ 209 w 284"/>
                <a:gd name="T33" fmla="*/ 257 h 285"/>
                <a:gd name="T34" fmla="*/ 235 w 284"/>
                <a:gd name="T35" fmla="*/ 261 h 285"/>
                <a:gd name="T36" fmla="*/ 246 w 284"/>
                <a:gd name="T37" fmla="*/ 260 h 285"/>
                <a:gd name="T38" fmla="*/ 254 w 284"/>
                <a:gd name="T39" fmla="*/ 254 h 285"/>
                <a:gd name="T40" fmla="*/ 254 w 284"/>
                <a:gd name="T41" fmla="*/ 254 h 285"/>
                <a:gd name="T42" fmla="*/ 260 w 284"/>
                <a:gd name="T43" fmla="*/ 243 h 285"/>
                <a:gd name="T44" fmla="*/ 261 w 284"/>
                <a:gd name="T45" fmla="*/ 230 h 285"/>
                <a:gd name="T46" fmla="*/ 258 w 284"/>
                <a:gd name="T47" fmla="*/ 212 h 285"/>
                <a:gd name="T48" fmla="*/ 239 w 284"/>
                <a:gd name="T49" fmla="*/ 170 h 285"/>
                <a:gd name="T50" fmla="*/ 205 w 284"/>
                <a:gd name="T51" fmla="*/ 124 h 285"/>
                <a:gd name="T52" fmla="*/ 184 w 284"/>
                <a:gd name="T53" fmla="*/ 101 h 285"/>
                <a:gd name="T54" fmla="*/ 142 w 284"/>
                <a:gd name="T55" fmla="*/ 65 h 285"/>
                <a:gd name="T56" fmla="*/ 8 w 284"/>
                <a:gd name="T57" fmla="*/ 8 h 285"/>
                <a:gd name="T58" fmla="*/ 12 w 284"/>
                <a:gd name="T59" fmla="*/ 5 h 285"/>
                <a:gd name="T60" fmla="*/ 23 w 284"/>
                <a:gd name="T61" fmla="*/ 0 h 285"/>
                <a:gd name="T62" fmla="*/ 44 w 284"/>
                <a:gd name="T63" fmla="*/ 0 h 285"/>
                <a:gd name="T64" fmla="*/ 79 w 284"/>
                <a:gd name="T65" fmla="*/ 11 h 285"/>
                <a:gd name="T66" fmla="*/ 120 w 284"/>
                <a:gd name="T67" fmla="*/ 34 h 285"/>
                <a:gd name="T68" fmla="*/ 142 w 284"/>
                <a:gd name="T69" fmla="*/ 65 h 285"/>
                <a:gd name="T70" fmla="*/ 124 w 284"/>
                <a:gd name="T71" fmla="*/ 51 h 285"/>
                <a:gd name="T72" fmla="*/ 89 w 284"/>
                <a:gd name="T73" fmla="*/ 32 h 285"/>
                <a:gd name="T74" fmla="*/ 60 w 284"/>
                <a:gd name="T75" fmla="*/ 23 h 285"/>
                <a:gd name="T76" fmla="*/ 43 w 284"/>
                <a:gd name="T77" fmla="*/ 23 h 285"/>
                <a:gd name="T78" fmla="*/ 33 w 284"/>
                <a:gd name="T79" fmla="*/ 27 h 285"/>
                <a:gd name="T80" fmla="*/ 29 w 284"/>
                <a:gd name="T81" fmla="*/ 29 h 285"/>
                <a:gd name="T82" fmla="*/ 24 w 284"/>
                <a:gd name="T83" fmla="*/ 40 h 285"/>
                <a:gd name="T84" fmla="*/ 23 w 284"/>
                <a:gd name="T85" fmla="*/ 55 h 285"/>
                <a:gd name="T86" fmla="*/ 25 w 284"/>
                <a:gd name="T87" fmla="*/ 71 h 285"/>
                <a:gd name="T88" fmla="*/ 44 w 284"/>
                <a:gd name="T89" fmla="*/ 113 h 285"/>
                <a:gd name="T90" fmla="*/ 78 w 284"/>
                <a:gd name="T91" fmla="*/ 159 h 285"/>
                <a:gd name="T92" fmla="*/ 100 w 284"/>
                <a:gd name="T93" fmla="*/ 184 h 285"/>
                <a:gd name="T94" fmla="*/ 142 w 284"/>
                <a:gd name="T95" fmla="*/ 219 h 285"/>
                <a:gd name="T96" fmla="*/ 142 w 284"/>
                <a:gd name="T97" fmla="*/ 235 h 285"/>
                <a:gd name="T98" fmla="*/ 93 w 284"/>
                <a:gd name="T99" fmla="*/ 192 h 285"/>
                <a:gd name="T100" fmla="*/ 66 w 284"/>
                <a:gd name="T101" fmla="*/ 164 h 285"/>
                <a:gd name="T102" fmla="*/ 25 w 284"/>
                <a:gd name="T103" fmla="*/ 108 h 285"/>
                <a:gd name="T104" fmla="*/ 6 w 284"/>
                <a:gd name="T105" fmla="*/ 70 h 285"/>
                <a:gd name="T106" fmla="*/ 1 w 284"/>
                <a:gd name="T107" fmla="*/ 47 h 285"/>
                <a:gd name="T108" fmla="*/ 0 w 284"/>
                <a:gd name="T109" fmla="*/ 28 h 285"/>
                <a:gd name="T110" fmla="*/ 4 w 284"/>
                <a:gd name="T111" fmla="*/ 13 h 285"/>
                <a:gd name="T112" fmla="*/ 8 w 284"/>
                <a:gd name="T113"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6" y="70"/>
                  </a:lnTo>
                  <a:lnTo>
                    <a:pt x="190" y="93"/>
                  </a:lnTo>
                  <a:lnTo>
                    <a:pt x="190" y="93"/>
                  </a:lnTo>
                  <a:lnTo>
                    <a:pt x="218" y="120"/>
                  </a:lnTo>
                  <a:lnTo>
                    <a:pt x="239" y="149"/>
                  </a:lnTo>
                  <a:lnTo>
                    <a:pt x="258" y="176"/>
                  </a:lnTo>
                  <a:lnTo>
                    <a:pt x="272" y="201"/>
                  </a:lnTo>
                  <a:lnTo>
                    <a:pt x="277" y="214"/>
                  </a:lnTo>
                  <a:lnTo>
                    <a:pt x="280" y="226"/>
                  </a:lnTo>
                  <a:lnTo>
                    <a:pt x="283" y="237"/>
                  </a:lnTo>
                  <a:lnTo>
                    <a:pt x="284" y="246"/>
                  </a:lnTo>
                  <a:lnTo>
                    <a:pt x="284" y="256"/>
                  </a:lnTo>
                  <a:lnTo>
                    <a:pt x="283" y="264"/>
                  </a:lnTo>
                  <a:lnTo>
                    <a:pt x="280" y="271"/>
                  </a:lnTo>
                  <a:lnTo>
                    <a:pt x="276" y="276"/>
                  </a:lnTo>
                  <a:lnTo>
                    <a:pt x="276" y="276"/>
                  </a:lnTo>
                  <a:lnTo>
                    <a:pt x="272" y="280"/>
                  </a:lnTo>
                  <a:lnTo>
                    <a:pt x="266" y="283"/>
                  </a:lnTo>
                  <a:lnTo>
                    <a:pt x="261" y="284"/>
                  </a:lnTo>
                  <a:lnTo>
                    <a:pt x="254" y="285"/>
                  </a:lnTo>
                  <a:lnTo>
                    <a:pt x="239" y="284"/>
                  </a:lnTo>
                  <a:lnTo>
                    <a:pt x="223" y="280"/>
                  </a:lnTo>
                  <a:lnTo>
                    <a:pt x="204" y="273"/>
                  </a:lnTo>
                  <a:lnTo>
                    <a:pt x="184" y="262"/>
                  </a:lnTo>
                  <a:lnTo>
                    <a:pt x="163" y="250"/>
                  </a:lnTo>
                  <a:lnTo>
                    <a:pt x="142" y="235"/>
                  </a:lnTo>
                  <a:lnTo>
                    <a:pt x="142" y="219"/>
                  </a:lnTo>
                  <a:lnTo>
                    <a:pt x="142" y="219"/>
                  </a:lnTo>
                  <a:lnTo>
                    <a:pt x="159" y="233"/>
                  </a:lnTo>
                  <a:lnTo>
                    <a:pt x="177" y="243"/>
                  </a:lnTo>
                  <a:lnTo>
                    <a:pt x="195" y="252"/>
                  </a:lnTo>
                  <a:lnTo>
                    <a:pt x="209" y="257"/>
                  </a:lnTo>
                  <a:lnTo>
                    <a:pt x="223" y="261"/>
                  </a:lnTo>
                  <a:lnTo>
                    <a:pt x="235" y="261"/>
                  </a:lnTo>
                  <a:lnTo>
                    <a:pt x="241" y="261"/>
                  </a:lnTo>
                  <a:lnTo>
                    <a:pt x="246" y="260"/>
                  </a:lnTo>
                  <a:lnTo>
                    <a:pt x="250" y="257"/>
                  </a:lnTo>
                  <a:lnTo>
                    <a:pt x="254" y="254"/>
                  </a:lnTo>
                  <a:lnTo>
                    <a:pt x="254" y="254"/>
                  </a:lnTo>
                  <a:lnTo>
                    <a:pt x="254" y="254"/>
                  </a:lnTo>
                  <a:lnTo>
                    <a:pt x="258" y="249"/>
                  </a:lnTo>
                  <a:lnTo>
                    <a:pt x="260" y="243"/>
                  </a:lnTo>
                  <a:lnTo>
                    <a:pt x="261" y="237"/>
                  </a:lnTo>
                  <a:lnTo>
                    <a:pt x="261" y="230"/>
                  </a:lnTo>
                  <a:lnTo>
                    <a:pt x="260" y="220"/>
                  </a:lnTo>
                  <a:lnTo>
                    <a:pt x="258" y="212"/>
                  </a:lnTo>
                  <a:lnTo>
                    <a:pt x="250" y="192"/>
                  </a:lnTo>
                  <a:lnTo>
                    <a:pt x="239" y="170"/>
                  </a:lnTo>
                  <a:lnTo>
                    <a:pt x="223" y="147"/>
                  </a:lnTo>
                  <a:lnTo>
                    <a:pt x="205" y="124"/>
                  </a:lnTo>
                  <a:lnTo>
                    <a:pt x="184" y="101"/>
                  </a:lnTo>
                  <a:lnTo>
                    <a:pt x="184" y="101"/>
                  </a:lnTo>
                  <a:lnTo>
                    <a:pt x="162" y="81"/>
                  </a:lnTo>
                  <a:lnTo>
                    <a:pt x="142" y="65"/>
                  </a:lnTo>
                  <a:lnTo>
                    <a:pt x="142" y="50"/>
                  </a:lnTo>
                  <a:close/>
                  <a:moveTo>
                    <a:pt x="8" y="8"/>
                  </a:moveTo>
                  <a:lnTo>
                    <a:pt x="8" y="8"/>
                  </a:lnTo>
                  <a:lnTo>
                    <a:pt x="12" y="5"/>
                  </a:lnTo>
                  <a:lnTo>
                    <a:pt x="17" y="2"/>
                  </a:lnTo>
                  <a:lnTo>
                    <a:pt x="23" y="0"/>
                  </a:lnTo>
                  <a:lnTo>
                    <a:pt x="29" y="0"/>
                  </a:lnTo>
                  <a:lnTo>
                    <a:pt x="44" y="0"/>
                  </a:lnTo>
                  <a:lnTo>
                    <a:pt x="60" y="4"/>
                  </a:lnTo>
                  <a:lnTo>
                    <a:pt x="79" y="11"/>
                  </a:lnTo>
                  <a:lnTo>
                    <a:pt x="100" y="21"/>
                  </a:lnTo>
                  <a:lnTo>
                    <a:pt x="120" y="34"/>
                  </a:lnTo>
                  <a:lnTo>
                    <a:pt x="142" y="50"/>
                  </a:lnTo>
                  <a:lnTo>
                    <a:pt x="142" y="65"/>
                  </a:lnTo>
                  <a:lnTo>
                    <a:pt x="142" y="65"/>
                  </a:lnTo>
                  <a:lnTo>
                    <a:pt x="124" y="51"/>
                  </a:lnTo>
                  <a:lnTo>
                    <a:pt x="107" y="40"/>
                  </a:lnTo>
                  <a:lnTo>
                    <a:pt x="89" y="32"/>
                  </a:lnTo>
                  <a:lnTo>
                    <a:pt x="74" y="27"/>
                  </a:lnTo>
                  <a:lnTo>
                    <a:pt x="60" y="23"/>
                  </a:lnTo>
                  <a:lnTo>
                    <a:pt x="48" y="23"/>
                  </a:lnTo>
                  <a:lnTo>
                    <a:pt x="43" y="23"/>
                  </a:lnTo>
                  <a:lnTo>
                    <a:pt x="37" y="24"/>
                  </a:lnTo>
                  <a:lnTo>
                    <a:pt x="33" y="27"/>
                  </a:lnTo>
                  <a:lnTo>
                    <a:pt x="29" y="29"/>
                  </a:lnTo>
                  <a:lnTo>
                    <a:pt x="29" y="29"/>
                  </a:lnTo>
                  <a:lnTo>
                    <a:pt x="25" y="35"/>
                  </a:lnTo>
                  <a:lnTo>
                    <a:pt x="24" y="40"/>
                  </a:lnTo>
                  <a:lnTo>
                    <a:pt x="23" y="47"/>
                  </a:lnTo>
                  <a:lnTo>
                    <a:pt x="23" y="55"/>
                  </a:lnTo>
                  <a:lnTo>
                    <a:pt x="24" y="63"/>
                  </a:lnTo>
                  <a:lnTo>
                    <a:pt x="25" y="71"/>
                  </a:lnTo>
                  <a:lnTo>
                    <a:pt x="33" y="92"/>
                  </a:lnTo>
                  <a:lnTo>
                    <a:pt x="44" y="113"/>
                  </a:lnTo>
                  <a:lnTo>
                    <a:pt x="60" y="136"/>
                  </a:lnTo>
                  <a:lnTo>
                    <a:pt x="78" y="159"/>
                  </a:lnTo>
                  <a:lnTo>
                    <a:pt x="100" y="184"/>
                  </a:lnTo>
                  <a:lnTo>
                    <a:pt x="100" y="184"/>
                  </a:lnTo>
                  <a:lnTo>
                    <a:pt x="121" y="203"/>
                  </a:lnTo>
                  <a:lnTo>
                    <a:pt x="142" y="219"/>
                  </a:lnTo>
                  <a:lnTo>
                    <a:pt x="142" y="235"/>
                  </a:lnTo>
                  <a:lnTo>
                    <a:pt x="142" y="235"/>
                  </a:lnTo>
                  <a:lnTo>
                    <a:pt x="117" y="215"/>
                  </a:lnTo>
                  <a:lnTo>
                    <a:pt x="93" y="192"/>
                  </a:lnTo>
                  <a:lnTo>
                    <a:pt x="93" y="192"/>
                  </a:lnTo>
                  <a:lnTo>
                    <a:pt x="66" y="164"/>
                  </a:lnTo>
                  <a:lnTo>
                    <a:pt x="44" y="135"/>
                  </a:lnTo>
                  <a:lnTo>
                    <a:pt x="25" y="108"/>
                  </a:lnTo>
                  <a:lnTo>
                    <a:pt x="12" y="82"/>
                  </a:lnTo>
                  <a:lnTo>
                    <a:pt x="6" y="70"/>
                  </a:lnTo>
                  <a:lnTo>
                    <a:pt x="4" y="58"/>
                  </a:lnTo>
                  <a:lnTo>
                    <a:pt x="1" y="47"/>
                  </a:lnTo>
                  <a:lnTo>
                    <a:pt x="0" y="38"/>
                  </a:lnTo>
                  <a:lnTo>
                    <a:pt x="0" y="28"/>
                  </a:lnTo>
                  <a:lnTo>
                    <a:pt x="1" y="20"/>
                  </a:lnTo>
                  <a:lnTo>
                    <a:pt x="4" y="13"/>
                  </a:lnTo>
                  <a:lnTo>
                    <a:pt x="8" y="8"/>
                  </a:lnTo>
                  <a:lnTo>
                    <a:pt x="8" y="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8" name="Freeform 124"/>
            <p:cNvSpPr>
              <a:spLocks noEditPoints="1"/>
            </p:cNvSpPr>
            <p:nvPr/>
          </p:nvSpPr>
          <p:spPr bwMode="auto">
            <a:xfrm>
              <a:off x="2187576" y="1789113"/>
              <a:ext cx="450850" cy="452438"/>
            </a:xfrm>
            <a:custGeom>
              <a:avLst/>
              <a:gdLst>
                <a:gd name="T0" fmla="*/ 142 w 284"/>
                <a:gd name="T1" fmla="*/ 50 h 285"/>
                <a:gd name="T2" fmla="*/ 184 w 284"/>
                <a:gd name="T3" fmla="*/ 21 h 285"/>
                <a:gd name="T4" fmla="*/ 223 w 284"/>
                <a:gd name="T5" fmla="*/ 4 h 285"/>
                <a:gd name="T6" fmla="*/ 254 w 284"/>
                <a:gd name="T7" fmla="*/ 0 h 285"/>
                <a:gd name="T8" fmla="*/ 266 w 284"/>
                <a:gd name="T9" fmla="*/ 2 h 285"/>
                <a:gd name="T10" fmla="*/ 276 w 284"/>
                <a:gd name="T11" fmla="*/ 8 h 285"/>
                <a:gd name="T12" fmla="*/ 280 w 284"/>
                <a:gd name="T13" fmla="*/ 13 h 285"/>
                <a:gd name="T14" fmla="*/ 284 w 284"/>
                <a:gd name="T15" fmla="*/ 28 h 285"/>
                <a:gd name="T16" fmla="*/ 283 w 284"/>
                <a:gd name="T17" fmla="*/ 47 h 285"/>
                <a:gd name="T18" fmla="*/ 277 w 284"/>
                <a:gd name="T19" fmla="*/ 70 h 285"/>
                <a:gd name="T20" fmla="*/ 258 w 284"/>
                <a:gd name="T21" fmla="*/ 108 h 285"/>
                <a:gd name="T22" fmla="*/ 218 w 284"/>
                <a:gd name="T23" fmla="*/ 164 h 285"/>
                <a:gd name="T24" fmla="*/ 190 w 284"/>
                <a:gd name="T25" fmla="*/ 192 h 285"/>
                <a:gd name="T26" fmla="*/ 142 w 284"/>
                <a:gd name="T27" fmla="*/ 235 h 285"/>
                <a:gd name="T28" fmla="*/ 142 w 284"/>
                <a:gd name="T29" fmla="*/ 219 h 285"/>
                <a:gd name="T30" fmla="*/ 184 w 284"/>
                <a:gd name="T31" fmla="*/ 184 h 285"/>
                <a:gd name="T32" fmla="*/ 205 w 284"/>
                <a:gd name="T33" fmla="*/ 159 h 285"/>
                <a:gd name="T34" fmla="*/ 239 w 284"/>
                <a:gd name="T35" fmla="*/ 113 h 285"/>
                <a:gd name="T36" fmla="*/ 258 w 284"/>
                <a:gd name="T37" fmla="*/ 71 h 285"/>
                <a:gd name="T38" fmla="*/ 261 w 284"/>
                <a:gd name="T39" fmla="*/ 55 h 285"/>
                <a:gd name="T40" fmla="*/ 260 w 284"/>
                <a:gd name="T41" fmla="*/ 40 h 285"/>
                <a:gd name="T42" fmla="*/ 254 w 284"/>
                <a:gd name="T43" fmla="*/ 29 h 285"/>
                <a:gd name="T44" fmla="*/ 254 w 284"/>
                <a:gd name="T45" fmla="*/ 29 h 285"/>
                <a:gd name="T46" fmla="*/ 246 w 284"/>
                <a:gd name="T47" fmla="*/ 24 h 285"/>
                <a:gd name="T48" fmla="*/ 235 w 284"/>
                <a:gd name="T49" fmla="*/ 23 h 285"/>
                <a:gd name="T50" fmla="*/ 209 w 284"/>
                <a:gd name="T51" fmla="*/ 27 h 285"/>
                <a:gd name="T52" fmla="*/ 177 w 284"/>
                <a:gd name="T53" fmla="*/ 40 h 285"/>
                <a:gd name="T54" fmla="*/ 142 w 284"/>
                <a:gd name="T55" fmla="*/ 65 h 285"/>
                <a:gd name="T56" fmla="*/ 8 w 284"/>
                <a:gd name="T57" fmla="*/ 276 h 285"/>
                <a:gd name="T58" fmla="*/ 4 w 284"/>
                <a:gd name="T59" fmla="*/ 271 h 285"/>
                <a:gd name="T60" fmla="*/ 0 w 284"/>
                <a:gd name="T61" fmla="*/ 256 h 285"/>
                <a:gd name="T62" fmla="*/ 1 w 284"/>
                <a:gd name="T63" fmla="*/ 237 h 285"/>
                <a:gd name="T64" fmla="*/ 6 w 284"/>
                <a:gd name="T65" fmla="*/ 214 h 285"/>
                <a:gd name="T66" fmla="*/ 25 w 284"/>
                <a:gd name="T67" fmla="*/ 176 h 285"/>
                <a:gd name="T68" fmla="*/ 66 w 284"/>
                <a:gd name="T69" fmla="*/ 120 h 285"/>
                <a:gd name="T70" fmla="*/ 93 w 284"/>
                <a:gd name="T71" fmla="*/ 93 h 285"/>
                <a:gd name="T72" fmla="*/ 142 w 284"/>
                <a:gd name="T73" fmla="*/ 50 h 285"/>
                <a:gd name="T74" fmla="*/ 142 w 284"/>
                <a:gd name="T75" fmla="*/ 65 h 285"/>
                <a:gd name="T76" fmla="*/ 100 w 284"/>
                <a:gd name="T77" fmla="*/ 101 h 285"/>
                <a:gd name="T78" fmla="*/ 78 w 284"/>
                <a:gd name="T79" fmla="*/ 124 h 285"/>
                <a:gd name="T80" fmla="*/ 44 w 284"/>
                <a:gd name="T81" fmla="*/ 170 h 285"/>
                <a:gd name="T82" fmla="*/ 25 w 284"/>
                <a:gd name="T83" fmla="*/ 212 h 285"/>
                <a:gd name="T84" fmla="*/ 23 w 284"/>
                <a:gd name="T85" fmla="*/ 230 h 285"/>
                <a:gd name="T86" fmla="*/ 24 w 284"/>
                <a:gd name="T87" fmla="*/ 243 h 285"/>
                <a:gd name="T88" fmla="*/ 29 w 284"/>
                <a:gd name="T89" fmla="*/ 254 h 285"/>
                <a:gd name="T90" fmla="*/ 33 w 284"/>
                <a:gd name="T91" fmla="*/ 257 h 285"/>
                <a:gd name="T92" fmla="*/ 43 w 284"/>
                <a:gd name="T93" fmla="*/ 261 h 285"/>
                <a:gd name="T94" fmla="*/ 60 w 284"/>
                <a:gd name="T95" fmla="*/ 261 h 285"/>
                <a:gd name="T96" fmla="*/ 89 w 284"/>
                <a:gd name="T97" fmla="*/ 252 h 285"/>
                <a:gd name="T98" fmla="*/ 124 w 284"/>
                <a:gd name="T99" fmla="*/ 233 h 285"/>
                <a:gd name="T100" fmla="*/ 142 w 284"/>
                <a:gd name="T101" fmla="*/ 235 h 285"/>
                <a:gd name="T102" fmla="*/ 120 w 284"/>
                <a:gd name="T103" fmla="*/ 250 h 285"/>
                <a:gd name="T104" fmla="*/ 79 w 284"/>
                <a:gd name="T105" fmla="*/ 273 h 285"/>
                <a:gd name="T106" fmla="*/ 44 w 284"/>
                <a:gd name="T107" fmla="*/ 284 h 285"/>
                <a:gd name="T108" fmla="*/ 23 w 284"/>
                <a:gd name="T109" fmla="*/ 284 h 285"/>
                <a:gd name="T110" fmla="*/ 12 w 284"/>
                <a:gd name="T111" fmla="*/ 280 h 285"/>
                <a:gd name="T112" fmla="*/ 8 w 284"/>
                <a:gd name="T11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3" y="34"/>
                  </a:lnTo>
                  <a:lnTo>
                    <a:pt x="184" y="21"/>
                  </a:lnTo>
                  <a:lnTo>
                    <a:pt x="204" y="11"/>
                  </a:lnTo>
                  <a:lnTo>
                    <a:pt x="223" y="4"/>
                  </a:lnTo>
                  <a:lnTo>
                    <a:pt x="239" y="0"/>
                  </a:lnTo>
                  <a:lnTo>
                    <a:pt x="254" y="0"/>
                  </a:lnTo>
                  <a:lnTo>
                    <a:pt x="261" y="0"/>
                  </a:lnTo>
                  <a:lnTo>
                    <a:pt x="266" y="2"/>
                  </a:lnTo>
                  <a:lnTo>
                    <a:pt x="272" y="4"/>
                  </a:lnTo>
                  <a:lnTo>
                    <a:pt x="276" y="8"/>
                  </a:lnTo>
                  <a:lnTo>
                    <a:pt x="276" y="8"/>
                  </a:lnTo>
                  <a:lnTo>
                    <a:pt x="280" y="13"/>
                  </a:lnTo>
                  <a:lnTo>
                    <a:pt x="283" y="20"/>
                  </a:lnTo>
                  <a:lnTo>
                    <a:pt x="284" y="28"/>
                  </a:lnTo>
                  <a:lnTo>
                    <a:pt x="284" y="38"/>
                  </a:lnTo>
                  <a:lnTo>
                    <a:pt x="283" y="47"/>
                  </a:lnTo>
                  <a:lnTo>
                    <a:pt x="280" y="58"/>
                  </a:lnTo>
                  <a:lnTo>
                    <a:pt x="277" y="70"/>
                  </a:lnTo>
                  <a:lnTo>
                    <a:pt x="272" y="82"/>
                  </a:lnTo>
                  <a:lnTo>
                    <a:pt x="258" y="108"/>
                  </a:lnTo>
                  <a:lnTo>
                    <a:pt x="239" y="135"/>
                  </a:lnTo>
                  <a:lnTo>
                    <a:pt x="218" y="164"/>
                  </a:lnTo>
                  <a:lnTo>
                    <a:pt x="190" y="192"/>
                  </a:lnTo>
                  <a:lnTo>
                    <a:pt x="190" y="192"/>
                  </a:lnTo>
                  <a:lnTo>
                    <a:pt x="166" y="215"/>
                  </a:lnTo>
                  <a:lnTo>
                    <a:pt x="142" y="235"/>
                  </a:lnTo>
                  <a:lnTo>
                    <a:pt x="142" y="219"/>
                  </a:lnTo>
                  <a:lnTo>
                    <a:pt x="142" y="219"/>
                  </a:lnTo>
                  <a:lnTo>
                    <a:pt x="162" y="203"/>
                  </a:lnTo>
                  <a:lnTo>
                    <a:pt x="184" y="184"/>
                  </a:lnTo>
                  <a:lnTo>
                    <a:pt x="184" y="184"/>
                  </a:lnTo>
                  <a:lnTo>
                    <a:pt x="205" y="159"/>
                  </a:lnTo>
                  <a:lnTo>
                    <a:pt x="223" y="136"/>
                  </a:lnTo>
                  <a:lnTo>
                    <a:pt x="239" y="113"/>
                  </a:lnTo>
                  <a:lnTo>
                    <a:pt x="250" y="92"/>
                  </a:lnTo>
                  <a:lnTo>
                    <a:pt x="258" y="71"/>
                  </a:lnTo>
                  <a:lnTo>
                    <a:pt x="260" y="63"/>
                  </a:lnTo>
                  <a:lnTo>
                    <a:pt x="261" y="55"/>
                  </a:lnTo>
                  <a:lnTo>
                    <a:pt x="261" y="47"/>
                  </a:lnTo>
                  <a:lnTo>
                    <a:pt x="260" y="40"/>
                  </a:lnTo>
                  <a:lnTo>
                    <a:pt x="258" y="35"/>
                  </a:lnTo>
                  <a:lnTo>
                    <a:pt x="254" y="29"/>
                  </a:lnTo>
                  <a:lnTo>
                    <a:pt x="254" y="29"/>
                  </a:lnTo>
                  <a:lnTo>
                    <a:pt x="254" y="29"/>
                  </a:lnTo>
                  <a:lnTo>
                    <a:pt x="250" y="27"/>
                  </a:lnTo>
                  <a:lnTo>
                    <a:pt x="246" y="24"/>
                  </a:lnTo>
                  <a:lnTo>
                    <a:pt x="241" y="23"/>
                  </a:lnTo>
                  <a:lnTo>
                    <a:pt x="235" y="23"/>
                  </a:lnTo>
                  <a:lnTo>
                    <a:pt x="223" y="23"/>
                  </a:lnTo>
                  <a:lnTo>
                    <a:pt x="209" y="27"/>
                  </a:lnTo>
                  <a:lnTo>
                    <a:pt x="195" y="32"/>
                  </a:lnTo>
                  <a:lnTo>
                    <a:pt x="177" y="40"/>
                  </a:lnTo>
                  <a:lnTo>
                    <a:pt x="159" y="51"/>
                  </a:lnTo>
                  <a:lnTo>
                    <a:pt x="142" y="65"/>
                  </a:lnTo>
                  <a:lnTo>
                    <a:pt x="142" y="50"/>
                  </a:lnTo>
                  <a:close/>
                  <a:moveTo>
                    <a:pt x="8" y="276"/>
                  </a:moveTo>
                  <a:lnTo>
                    <a:pt x="8" y="276"/>
                  </a:lnTo>
                  <a:lnTo>
                    <a:pt x="4" y="271"/>
                  </a:lnTo>
                  <a:lnTo>
                    <a:pt x="1" y="264"/>
                  </a:lnTo>
                  <a:lnTo>
                    <a:pt x="0" y="256"/>
                  </a:lnTo>
                  <a:lnTo>
                    <a:pt x="0" y="246"/>
                  </a:lnTo>
                  <a:lnTo>
                    <a:pt x="1" y="237"/>
                  </a:lnTo>
                  <a:lnTo>
                    <a:pt x="4" y="226"/>
                  </a:lnTo>
                  <a:lnTo>
                    <a:pt x="6" y="214"/>
                  </a:lnTo>
                  <a:lnTo>
                    <a:pt x="12" y="201"/>
                  </a:lnTo>
                  <a:lnTo>
                    <a:pt x="25" y="176"/>
                  </a:lnTo>
                  <a:lnTo>
                    <a:pt x="44" y="149"/>
                  </a:lnTo>
                  <a:lnTo>
                    <a:pt x="66" y="120"/>
                  </a:lnTo>
                  <a:lnTo>
                    <a:pt x="93" y="93"/>
                  </a:lnTo>
                  <a:lnTo>
                    <a:pt x="93" y="93"/>
                  </a:lnTo>
                  <a:lnTo>
                    <a:pt x="117" y="70"/>
                  </a:lnTo>
                  <a:lnTo>
                    <a:pt x="142" y="50"/>
                  </a:lnTo>
                  <a:lnTo>
                    <a:pt x="142" y="65"/>
                  </a:lnTo>
                  <a:lnTo>
                    <a:pt x="142" y="65"/>
                  </a:lnTo>
                  <a:lnTo>
                    <a:pt x="121" y="81"/>
                  </a:lnTo>
                  <a:lnTo>
                    <a:pt x="100" y="101"/>
                  </a:lnTo>
                  <a:lnTo>
                    <a:pt x="100" y="101"/>
                  </a:lnTo>
                  <a:lnTo>
                    <a:pt x="78" y="124"/>
                  </a:lnTo>
                  <a:lnTo>
                    <a:pt x="60" y="147"/>
                  </a:lnTo>
                  <a:lnTo>
                    <a:pt x="44" y="170"/>
                  </a:lnTo>
                  <a:lnTo>
                    <a:pt x="33" y="192"/>
                  </a:lnTo>
                  <a:lnTo>
                    <a:pt x="25" y="212"/>
                  </a:lnTo>
                  <a:lnTo>
                    <a:pt x="24" y="220"/>
                  </a:lnTo>
                  <a:lnTo>
                    <a:pt x="23" y="230"/>
                  </a:lnTo>
                  <a:lnTo>
                    <a:pt x="23" y="237"/>
                  </a:lnTo>
                  <a:lnTo>
                    <a:pt x="24" y="243"/>
                  </a:lnTo>
                  <a:lnTo>
                    <a:pt x="25" y="249"/>
                  </a:lnTo>
                  <a:lnTo>
                    <a:pt x="29" y="254"/>
                  </a:lnTo>
                  <a:lnTo>
                    <a:pt x="29" y="254"/>
                  </a:lnTo>
                  <a:lnTo>
                    <a:pt x="33" y="257"/>
                  </a:lnTo>
                  <a:lnTo>
                    <a:pt x="37" y="260"/>
                  </a:lnTo>
                  <a:lnTo>
                    <a:pt x="43" y="261"/>
                  </a:lnTo>
                  <a:lnTo>
                    <a:pt x="48" y="261"/>
                  </a:lnTo>
                  <a:lnTo>
                    <a:pt x="60" y="261"/>
                  </a:lnTo>
                  <a:lnTo>
                    <a:pt x="74" y="257"/>
                  </a:lnTo>
                  <a:lnTo>
                    <a:pt x="89" y="252"/>
                  </a:lnTo>
                  <a:lnTo>
                    <a:pt x="107" y="243"/>
                  </a:lnTo>
                  <a:lnTo>
                    <a:pt x="124" y="233"/>
                  </a:lnTo>
                  <a:lnTo>
                    <a:pt x="142" y="219"/>
                  </a:lnTo>
                  <a:lnTo>
                    <a:pt x="142" y="235"/>
                  </a:lnTo>
                  <a:lnTo>
                    <a:pt x="142" y="235"/>
                  </a:lnTo>
                  <a:lnTo>
                    <a:pt x="120" y="250"/>
                  </a:lnTo>
                  <a:lnTo>
                    <a:pt x="100" y="262"/>
                  </a:lnTo>
                  <a:lnTo>
                    <a:pt x="79" y="273"/>
                  </a:lnTo>
                  <a:lnTo>
                    <a:pt x="60" y="280"/>
                  </a:lnTo>
                  <a:lnTo>
                    <a:pt x="44" y="284"/>
                  </a:lnTo>
                  <a:lnTo>
                    <a:pt x="29" y="285"/>
                  </a:lnTo>
                  <a:lnTo>
                    <a:pt x="23" y="284"/>
                  </a:lnTo>
                  <a:lnTo>
                    <a:pt x="17" y="283"/>
                  </a:lnTo>
                  <a:lnTo>
                    <a:pt x="12" y="280"/>
                  </a:lnTo>
                  <a:lnTo>
                    <a:pt x="8" y="276"/>
                  </a:lnTo>
                  <a:lnTo>
                    <a:pt x="8" y="27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9" name="Freeform 125"/>
            <p:cNvSpPr/>
            <p:nvPr/>
          </p:nvSpPr>
          <p:spPr bwMode="auto">
            <a:xfrm>
              <a:off x="2365376" y="1966913"/>
              <a:ext cx="92075" cy="95250"/>
            </a:xfrm>
            <a:custGeom>
              <a:avLst/>
              <a:gdLst>
                <a:gd name="T0" fmla="*/ 0 w 58"/>
                <a:gd name="T1" fmla="*/ 30 h 60"/>
                <a:gd name="T2" fmla="*/ 0 w 58"/>
                <a:gd name="T3" fmla="*/ 30 h 60"/>
                <a:gd name="T4" fmla="*/ 1 w 58"/>
                <a:gd name="T5" fmla="*/ 24 h 60"/>
                <a:gd name="T6" fmla="*/ 3 w 58"/>
                <a:gd name="T7" fmla="*/ 19 h 60"/>
                <a:gd name="T8" fmla="*/ 5 w 58"/>
                <a:gd name="T9" fmla="*/ 14 h 60"/>
                <a:gd name="T10" fmla="*/ 9 w 58"/>
                <a:gd name="T11" fmla="*/ 10 h 60"/>
                <a:gd name="T12" fmla="*/ 13 w 58"/>
                <a:gd name="T13" fmla="*/ 6 h 60"/>
                <a:gd name="T14" fmla="*/ 18 w 58"/>
                <a:gd name="T15" fmla="*/ 3 h 60"/>
                <a:gd name="T16" fmla="*/ 24 w 58"/>
                <a:gd name="T17" fmla="*/ 1 h 60"/>
                <a:gd name="T18" fmla="*/ 30 w 58"/>
                <a:gd name="T19" fmla="*/ 0 h 60"/>
                <a:gd name="T20" fmla="*/ 30 w 58"/>
                <a:gd name="T21" fmla="*/ 0 h 60"/>
                <a:gd name="T22" fmla="*/ 35 w 58"/>
                <a:gd name="T23" fmla="*/ 1 h 60"/>
                <a:gd name="T24" fmla="*/ 41 w 58"/>
                <a:gd name="T25" fmla="*/ 3 h 60"/>
                <a:gd name="T26" fmla="*/ 46 w 58"/>
                <a:gd name="T27" fmla="*/ 6 h 60"/>
                <a:gd name="T28" fmla="*/ 50 w 58"/>
                <a:gd name="T29" fmla="*/ 10 h 60"/>
                <a:gd name="T30" fmla="*/ 54 w 58"/>
                <a:gd name="T31" fmla="*/ 14 h 60"/>
                <a:gd name="T32" fmla="*/ 57 w 58"/>
                <a:gd name="T33" fmla="*/ 19 h 60"/>
                <a:gd name="T34" fmla="*/ 58 w 58"/>
                <a:gd name="T35" fmla="*/ 24 h 60"/>
                <a:gd name="T36" fmla="*/ 58 w 58"/>
                <a:gd name="T37" fmla="*/ 30 h 60"/>
                <a:gd name="T38" fmla="*/ 58 w 58"/>
                <a:gd name="T39" fmla="*/ 30 h 60"/>
                <a:gd name="T40" fmla="*/ 58 w 58"/>
                <a:gd name="T41" fmla="*/ 35 h 60"/>
                <a:gd name="T42" fmla="*/ 57 w 58"/>
                <a:gd name="T43" fmla="*/ 41 h 60"/>
                <a:gd name="T44" fmla="*/ 54 w 58"/>
                <a:gd name="T45" fmla="*/ 46 h 60"/>
                <a:gd name="T46" fmla="*/ 50 w 58"/>
                <a:gd name="T47" fmla="*/ 50 h 60"/>
                <a:gd name="T48" fmla="*/ 46 w 58"/>
                <a:gd name="T49" fmla="*/ 54 h 60"/>
                <a:gd name="T50" fmla="*/ 41 w 58"/>
                <a:gd name="T51" fmla="*/ 57 h 60"/>
                <a:gd name="T52" fmla="*/ 35 w 58"/>
                <a:gd name="T53" fmla="*/ 58 h 60"/>
                <a:gd name="T54" fmla="*/ 30 w 58"/>
                <a:gd name="T55" fmla="*/ 60 h 60"/>
                <a:gd name="T56" fmla="*/ 30 w 58"/>
                <a:gd name="T57" fmla="*/ 60 h 60"/>
                <a:gd name="T58" fmla="*/ 24 w 58"/>
                <a:gd name="T59" fmla="*/ 58 h 60"/>
                <a:gd name="T60" fmla="*/ 18 w 58"/>
                <a:gd name="T61" fmla="*/ 57 h 60"/>
                <a:gd name="T62" fmla="*/ 13 w 58"/>
                <a:gd name="T63" fmla="*/ 54 h 60"/>
                <a:gd name="T64" fmla="*/ 9 w 58"/>
                <a:gd name="T65" fmla="*/ 50 h 60"/>
                <a:gd name="T66" fmla="*/ 5 w 58"/>
                <a:gd name="T67" fmla="*/ 46 h 60"/>
                <a:gd name="T68" fmla="*/ 3 w 58"/>
                <a:gd name="T69" fmla="*/ 41 h 60"/>
                <a:gd name="T70" fmla="*/ 1 w 58"/>
                <a:gd name="T71" fmla="*/ 35 h 60"/>
                <a:gd name="T72" fmla="*/ 0 w 58"/>
                <a:gd name="T73" fmla="*/ 30 h 60"/>
                <a:gd name="T74" fmla="*/ 0 w 58"/>
                <a:gd name="T7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 h="60">
                  <a:moveTo>
                    <a:pt x="0" y="30"/>
                  </a:moveTo>
                  <a:lnTo>
                    <a:pt x="0" y="30"/>
                  </a:lnTo>
                  <a:lnTo>
                    <a:pt x="1" y="24"/>
                  </a:lnTo>
                  <a:lnTo>
                    <a:pt x="3" y="19"/>
                  </a:lnTo>
                  <a:lnTo>
                    <a:pt x="5" y="14"/>
                  </a:lnTo>
                  <a:lnTo>
                    <a:pt x="9" y="10"/>
                  </a:lnTo>
                  <a:lnTo>
                    <a:pt x="13" y="6"/>
                  </a:lnTo>
                  <a:lnTo>
                    <a:pt x="18" y="3"/>
                  </a:lnTo>
                  <a:lnTo>
                    <a:pt x="24" y="1"/>
                  </a:lnTo>
                  <a:lnTo>
                    <a:pt x="30" y="0"/>
                  </a:lnTo>
                  <a:lnTo>
                    <a:pt x="30" y="0"/>
                  </a:lnTo>
                  <a:lnTo>
                    <a:pt x="35" y="1"/>
                  </a:lnTo>
                  <a:lnTo>
                    <a:pt x="41" y="3"/>
                  </a:lnTo>
                  <a:lnTo>
                    <a:pt x="46" y="6"/>
                  </a:lnTo>
                  <a:lnTo>
                    <a:pt x="50" y="10"/>
                  </a:lnTo>
                  <a:lnTo>
                    <a:pt x="54" y="14"/>
                  </a:lnTo>
                  <a:lnTo>
                    <a:pt x="57" y="19"/>
                  </a:lnTo>
                  <a:lnTo>
                    <a:pt x="58" y="24"/>
                  </a:lnTo>
                  <a:lnTo>
                    <a:pt x="58" y="30"/>
                  </a:lnTo>
                  <a:lnTo>
                    <a:pt x="58" y="30"/>
                  </a:lnTo>
                  <a:lnTo>
                    <a:pt x="58" y="35"/>
                  </a:lnTo>
                  <a:lnTo>
                    <a:pt x="57" y="41"/>
                  </a:lnTo>
                  <a:lnTo>
                    <a:pt x="54" y="46"/>
                  </a:lnTo>
                  <a:lnTo>
                    <a:pt x="50" y="50"/>
                  </a:lnTo>
                  <a:lnTo>
                    <a:pt x="46" y="54"/>
                  </a:lnTo>
                  <a:lnTo>
                    <a:pt x="41" y="57"/>
                  </a:lnTo>
                  <a:lnTo>
                    <a:pt x="35" y="58"/>
                  </a:lnTo>
                  <a:lnTo>
                    <a:pt x="30" y="60"/>
                  </a:lnTo>
                  <a:lnTo>
                    <a:pt x="30" y="60"/>
                  </a:lnTo>
                  <a:lnTo>
                    <a:pt x="24" y="58"/>
                  </a:lnTo>
                  <a:lnTo>
                    <a:pt x="18" y="57"/>
                  </a:lnTo>
                  <a:lnTo>
                    <a:pt x="13" y="54"/>
                  </a:lnTo>
                  <a:lnTo>
                    <a:pt x="9" y="50"/>
                  </a:lnTo>
                  <a:lnTo>
                    <a:pt x="5" y="46"/>
                  </a:lnTo>
                  <a:lnTo>
                    <a:pt x="3" y="41"/>
                  </a:lnTo>
                  <a:lnTo>
                    <a:pt x="1" y="35"/>
                  </a:lnTo>
                  <a:lnTo>
                    <a:pt x="0" y="30"/>
                  </a:lnTo>
                  <a:lnTo>
                    <a:pt x="0" y="3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9" name="组合 239"/>
          <p:cNvGrpSpPr/>
          <p:nvPr/>
        </p:nvGrpSpPr>
        <p:grpSpPr>
          <a:xfrm>
            <a:off x="858674" y="2082354"/>
            <a:ext cx="210956" cy="268075"/>
            <a:chOff x="1493838" y="1541463"/>
            <a:chExt cx="381000" cy="484187"/>
          </a:xfrm>
          <a:solidFill>
            <a:schemeClr val="accent1"/>
          </a:solidFill>
        </p:grpSpPr>
        <p:sp>
          <p:nvSpPr>
            <p:cNvPr id="241" name="Freeform 126"/>
            <p:cNvSpPr>
              <a:spLocks noEditPoints="1"/>
            </p:cNvSpPr>
            <p:nvPr/>
          </p:nvSpPr>
          <p:spPr bwMode="auto">
            <a:xfrm>
              <a:off x="1493838" y="1546225"/>
              <a:ext cx="254000" cy="479425"/>
            </a:xfrm>
            <a:custGeom>
              <a:avLst/>
              <a:gdLst>
                <a:gd name="T0" fmla="*/ 160 w 160"/>
                <a:gd name="T1" fmla="*/ 0 h 302"/>
                <a:gd name="T2" fmla="*/ 160 w 160"/>
                <a:gd name="T3" fmla="*/ 302 h 302"/>
                <a:gd name="T4" fmla="*/ 94 w 160"/>
                <a:gd name="T5" fmla="*/ 302 h 302"/>
                <a:gd name="T6" fmla="*/ 94 w 160"/>
                <a:gd name="T7" fmla="*/ 261 h 302"/>
                <a:gd name="T8" fmla="*/ 136 w 160"/>
                <a:gd name="T9" fmla="*/ 261 h 302"/>
                <a:gd name="T10" fmla="*/ 136 w 160"/>
                <a:gd name="T11" fmla="*/ 116 h 302"/>
                <a:gd name="T12" fmla="*/ 136 w 160"/>
                <a:gd name="T13" fmla="*/ 116 h 302"/>
                <a:gd name="T14" fmla="*/ 94 w 160"/>
                <a:gd name="T15" fmla="*/ 189 h 302"/>
                <a:gd name="T16" fmla="*/ 94 w 160"/>
                <a:gd name="T17" fmla="*/ 124 h 302"/>
                <a:gd name="T18" fmla="*/ 160 w 160"/>
                <a:gd name="T19" fmla="*/ 0 h 302"/>
                <a:gd name="T20" fmla="*/ 94 w 160"/>
                <a:gd name="T21" fmla="*/ 302 h 302"/>
                <a:gd name="T22" fmla="*/ 0 w 160"/>
                <a:gd name="T23" fmla="*/ 302 h 302"/>
                <a:gd name="T24" fmla="*/ 94 w 160"/>
                <a:gd name="T25" fmla="*/ 124 h 302"/>
                <a:gd name="T26" fmla="*/ 94 w 160"/>
                <a:gd name="T27" fmla="*/ 189 h 302"/>
                <a:gd name="T28" fmla="*/ 53 w 160"/>
                <a:gd name="T29" fmla="*/ 261 h 302"/>
                <a:gd name="T30" fmla="*/ 94 w 160"/>
                <a:gd name="T31" fmla="*/ 261 h 302"/>
                <a:gd name="T32" fmla="*/ 94 w 160"/>
                <a:gd name="T33"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 h="302">
                  <a:moveTo>
                    <a:pt x="160" y="0"/>
                  </a:moveTo>
                  <a:lnTo>
                    <a:pt x="160" y="302"/>
                  </a:lnTo>
                  <a:lnTo>
                    <a:pt x="94" y="302"/>
                  </a:lnTo>
                  <a:lnTo>
                    <a:pt x="94" y="261"/>
                  </a:lnTo>
                  <a:lnTo>
                    <a:pt x="136" y="261"/>
                  </a:lnTo>
                  <a:lnTo>
                    <a:pt x="136" y="116"/>
                  </a:lnTo>
                  <a:lnTo>
                    <a:pt x="136" y="116"/>
                  </a:lnTo>
                  <a:lnTo>
                    <a:pt x="94" y="189"/>
                  </a:lnTo>
                  <a:lnTo>
                    <a:pt x="94" y="124"/>
                  </a:lnTo>
                  <a:lnTo>
                    <a:pt x="160" y="0"/>
                  </a:lnTo>
                  <a:close/>
                  <a:moveTo>
                    <a:pt x="94" y="302"/>
                  </a:moveTo>
                  <a:lnTo>
                    <a:pt x="0" y="302"/>
                  </a:lnTo>
                  <a:lnTo>
                    <a:pt x="94" y="124"/>
                  </a:lnTo>
                  <a:lnTo>
                    <a:pt x="94" y="189"/>
                  </a:lnTo>
                  <a:lnTo>
                    <a:pt x="53" y="261"/>
                  </a:lnTo>
                  <a:lnTo>
                    <a:pt x="94" y="261"/>
                  </a:lnTo>
                  <a:lnTo>
                    <a:pt x="94" y="30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2" name="Rectangle 127"/>
            <p:cNvSpPr>
              <a:spLocks noChangeArrowheads="1"/>
            </p:cNvSpPr>
            <p:nvPr/>
          </p:nvSpPr>
          <p:spPr bwMode="auto">
            <a:xfrm>
              <a:off x="1811338" y="1541463"/>
              <a:ext cx="63500" cy="47148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43" name="Freeform 128"/>
          <p:cNvSpPr>
            <a:spLocks noEditPoints="1"/>
          </p:cNvSpPr>
          <p:nvPr/>
        </p:nvSpPr>
        <p:spPr bwMode="auto">
          <a:xfrm>
            <a:off x="1919606" y="3392845"/>
            <a:ext cx="281275" cy="219734"/>
          </a:xfrm>
          <a:custGeom>
            <a:avLst/>
            <a:gdLst>
              <a:gd name="T0" fmla="*/ 298 w 320"/>
              <a:gd name="T1" fmla="*/ 57 h 250"/>
              <a:gd name="T2" fmla="*/ 320 w 320"/>
              <a:gd name="T3" fmla="*/ 138 h 250"/>
              <a:gd name="T4" fmla="*/ 303 w 320"/>
              <a:gd name="T5" fmla="*/ 212 h 250"/>
              <a:gd name="T6" fmla="*/ 271 w 320"/>
              <a:gd name="T7" fmla="*/ 245 h 250"/>
              <a:gd name="T8" fmla="*/ 263 w 320"/>
              <a:gd name="T9" fmla="*/ 233 h 250"/>
              <a:gd name="T10" fmla="*/ 279 w 320"/>
              <a:gd name="T11" fmla="*/ 214 h 250"/>
              <a:gd name="T12" fmla="*/ 276 w 320"/>
              <a:gd name="T13" fmla="*/ 191 h 250"/>
              <a:gd name="T14" fmla="*/ 261 w 320"/>
              <a:gd name="T15" fmla="*/ 165 h 250"/>
              <a:gd name="T16" fmla="*/ 287 w 320"/>
              <a:gd name="T17" fmla="*/ 165 h 250"/>
              <a:gd name="T18" fmla="*/ 299 w 320"/>
              <a:gd name="T19" fmla="*/ 153 h 250"/>
              <a:gd name="T20" fmla="*/ 299 w 320"/>
              <a:gd name="T21" fmla="*/ 126 h 250"/>
              <a:gd name="T22" fmla="*/ 283 w 320"/>
              <a:gd name="T23" fmla="*/ 112 h 250"/>
              <a:gd name="T24" fmla="*/ 261 w 320"/>
              <a:gd name="T25" fmla="*/ 100 h 250"/>
              <a:gd name="T26" fmla="*/ 278 w 320"/>
              <a:gd name="T27" fmla="*/ 96 h 250"/>
              <a:gd name="T28" fmla="*/ 287 w 320"/>
              <a:gd name="T29" fmla="*/ 74 h 250"/>
              <a:gd name="T30" fmla="*/ 280 w 320"/>
              <a:gd name="T31" fmla="*/ 58 h 250"/>
              <a:gd name="T32" fmla="*/ 238 w 320"/>
              <a:gd name="T33" fmla="*/ 8 h 250"/>
              <a:gd name="T34" fmla="*/ 261 w 320"/>
              <a:gd name="T35" fmla="*/ 50 h 250"/>
              <a:gd name="T36" fmla="*/ 242 w 320"/>
              <a:gd name="T37" fmla="*/ 59 h 250"/>
              <a:gd name="T38" fmla="*/ 238 w 320"/>
              <a:gd name="T39" fmla="*/ 34 h 250"/>
              <a:gd name="T40" fmla="*/ 261 w 320"/>
              <a:gd name="T41" fmla="*/ 247 h 250"/>
              <a:gd name="T42" fmla="*/ 244 w 320"/>
              <a:gd name="T43" fmla="*/ 235 h 250"/>
              <a:gd name="T44" fmla="*/ 261 w 320"/>
              <a:gd name="T45" fmla="*/ 247 h 250"/>
              <a:gd name="T46" fmla="*/ 261 w 320"/>
              <a:gd name="T47" fmla="*/ 113 h 250"/>
              <a:gd name="T48" fmla="*/ 245 w 320"/>
              <a:gd name="T49" fmla="*/ 135 h 250"/>
              <a:gd name="T50" fmla="*/ 252 w 320"/>
              <a:gd name="T51" fmla="*/ 155 h 250"/>
              <a:gd name="T52" fmla="*/ 256 w 320"/>
              <a:gd name="T53" fmla="*/ 174 h 250"/>
              <a:gd name="T54" fmla="*/ 238 w 320"/>
              <a:gd name="T55" fmla="*/ 82 h 250"/>
              <a:gd name="T56" fmla="*/ 255 w 320"/>
              <a:gd name="T57" fmla="*/ 100 h 250"/>
              <a:gd name="T58" fmla="*/ 238 w 320"/>
              <a:gd name="T59" fmla="*/ 8 h 250"/>
              <a:gd name="T60" fmla="*/ 234 w 320"/>
              <a:gd name="T61" fmla="*/ 20 h 250"/>
              <a:gd name="T62" fmla="*/ 219 w 320"/>
              <a:gd name="T63" fmla="*/ 2 h 250"/>
              <a:gd name="T64" fmla="*/ 219 w 320"/>
              <a:gd name="T65" fmla="*/ 215 h 250"/>
              <a:gd name="T66" fmla="*/ 229 w 320"/>
              <a:gd name="T67" fmla="*/ 227 h 250"/>
              <a:gd name="T68" fmla="*/ 238 w 320"/>
              <a:gd name="T69" fmla="*/ 39 h 250"/>
              <a:gd name="T70" fmla="*/ 238 w 320"/>
              <a:gd name="T71" fmla="*/ 174 h 250"/>
              <a:gd name="T72" fmla="*/ 226 w 320"/>
              <a:gd name="T73" fmla="*/ 184 h 250"/>
              <a:gd name="T74" fmla="*/ 225 w 320"/>
              <a:gd name="T75" fmla="*/ 51 h 250"/>
              <a:gd name="T76" fmla="*/ 238 w 320"/>
              <a:gd name="T77" fmla="*/ 39 h 250"/>
              <a:gd name="T78" fmla="*/ 134 w 320"/>
              <a:gd name="T79" fmla="*/ 8 h 250"/>
              <a:gd name="T80" fmla="*/ 219 w 320"/>
              <a:gd name="T81" fmla="*/ 2 h 250"/>
              <a:gd name="T82" fmla="*/ 211 w 320"/>
              <a:gd name="T83" fmla="*/ 16 h 250"/>
              <a:gd name="T84" fmla="*/ 203 w 320"/>
              <a:gd name="T85" fmla="*/ 42 h 250"/>
              <a:gd name="T86" fmla="*/ 219 w 320"/>
              <a:gd name="T87" fmla="*/ 53 h 250"/>
              <a:gd name="T88" fmla="*/ 218 w 320"/>
              <a:gd name="T89" fmla="*/ 210 h 250"/>
              <a:gd name="T90" fmla="*/ 194 w 320"/>
              <a:gd name="T91" fmla="*/ 230 h 250"/>
              <a:gd name="T92" fmla="*/ 125 w 320"/>
              <a:gd name="T93" fmla="*/ 192 h 250"/>
              <a:gd name="T94" fmla="*/ 68 w 320"/>
              <a:gd name="T95" fmla="*/ 164 h 250"/>
              <a:gd name="T96" fmla="*/ 84 w 320"/>
              <a:gd name="T97" fmla="*/ 159 h 250"/>
              <a:gd name="T98" fmla="*/ 104 w 320"/>
              <a:gd name="T99" fmla="*/ 131 h 250"/>
              <a:gd name="T100" fmla="*/ 95 w 320"/>
              <a:gd name="T101" fmla="*/ 100 h 250"/>
              <a:gd name="T102" fmla="*/ 0 w 320"/>
              <a:gd name="T103" fmla="*/ 136 h 250"/>
              <a:gd name="T104" fmla="*/ 5 w 320"/>
              <a:gd name="T105" fmla="*/ 96 h 250"/>
              <a:gd name="T106" fmla="*/ 45 w 320"/>
              <a:gd name="T107" fmla="*/ 44 h 250"/>
              <a:gd name="T108" fmla="*/ 68 w 320"/>
              <a:gd name="T109" fmla="*/ 88 h 250"/>
              <a:gd name="T110" fmla="*/ 38 w 320"/>
              <a:gd name="T111" fmla="*/ 101 h 250"/>
              <a:gd name="T112" fmla="*/ 31 w 320"/>
              <a:gd name="T113" fmla="*/ 135 h 250"/>
              <a:gd name="T114" fmla="*/ 57 w 320"/>
              <a:gd name="T115" fmla="*/ 162 h 250"/>
              <a:gd name="T116" fmla="*/ 42 w 320"/>
              <a:gd name="T117" fmla="*/ 189 h 250"/>
              <a:gd name="T118" fmla="*/ 3 w 320"/>
              <a:gd name="T119" fmla="*/ 1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0" h="250">
                <a:moveTo>
                  <a:pt x="261" y="19"/>
                </a:moveTo>
                <a:lnTo>
                  <a:pt x="261" y="19"/>
                </a:lnTo>
                <a:lnTo>
                  <a:pt x="276" y="30"/>
                </a:lnTo>
                <a:lnTo>
                  <a:pt x="288" y="42"/>
                </a:lnTo>
                <a:lnTo>
                  <a:pt x="298" y="57"/>
                </a:lnTo>
                <a:lnTo>
                  <a:pt x="306" y="71"/>
                </a:lnTo>
                <a:lnTo>
                  <a:pt x="312" y="88"/>
                </a:lnTo>
                <a:lnTo>
                  <a:pt x="316" y="104"/>
                </a:lnTo>
                <a:lnTo>
                  <a:pt x="318" y="120"/>
                </a:lnTo>
                <a:lnTo>
                  <a:pt x="320" y="138"/>
                </a:lnTo>
                <a:lnTo>
                  <a:pt x="320" y="154"/>
                </a:lnTo>
                <a:lnTo>
                  <a:pt x="317" y="170"/>
                </a:lnTo>
                <a:lnTo>
                  <a:pt x="314" y="185"/>
                </a:lnTo>
                <a:lnTo>
                  <a:pt x="310" y="200"/>
                </a:lnTo>
                <a:lnTo>
                  <a:pt x="303" y="212"/>
                </a:lnTo>
                <a:lnTo>
                  <a:pt x="297" y="223"/>
                </a:lnTo>
                <a:lnTo>
                  <a:pt x="290" y="233"/>
                </a:lnTo>
                <a:lnTo>
                  <a:pt x="282" y="239"/>
                </a:lnTo>
                <a:lnTo>
                  <a:pt x="282" y="239"/>
                </a:lnTo>
                <a:lnTo>
                  <a:pt x="271" y="245"/>
                </a:lnTo>
                <a:lnTo>
                  <a:pt x="261" y="247"/>
                </a:lnTo>
                <a:lnTo>
                  <a:pt x="261" y="233"/>
                </a:lnTo>
                <a:lnTo>
                  <a:pt x="261" y="233"/>
                </a:lnTo>
                <a:lnTo>
                  <a:pt x="263" y="233"/>
                </a:lnTo>
                <a:lnTo>
                  <a:pt x="263" y="233"/>
                </a:lnTo>
                <a:lnTo>
                  <a:pt x="263" y="233"/>
                </a:lnTo>
                <a:lnTo>
                  <a:pt x="268" y="229"/>
                </a:lnTo>
                <a:lnTo>
                  <a:pt x="272" y="224"/>
                </a:lnTo>
                <a:lnTo>
                  <a:pt x="276" y="219"/>
                </a:lnTo>
                <a:lnTo>
                  <a:pt x="279" y="214"/>
                </a:lnTo>
                <a:lnTo>
                  <a:pt x="280" y="208"/>
                </a:lnTo>
                <a:lnTo>
                  <a:pt x="280" y="203"/>
                </a:lnTo>
                <a:lnTo>
                  <a:pt x="279" y="196"/>
                </a:lnTo>
                <a:lnTo>
                  <a:pt x="276" y="191"/>
                </a:lnTo>
                <a:lnTo>
                  <a:pt x="276" y="191"/>
                </a:lnTo>
                <a:lnTo>
                  <a:pt x="274" y="185"/>
                </a:lnTo>
                <a:lnTo>
                  <a:pt x="271" y="181"/>
                </a:lnTo>
                <a:lnTo>
                  <a:pt x="267" y="178"/>
                </a:lnTo>
                <a:lnTo>
                  <a:pt x="261" y="176"/>
                </a:lnTo>
                <a:lnTo>
                  <a:pt x="261" y="165"/>
                </a:lnTo>
                <a:lnTo>
                  <a:pt x="261" y="165"/>
                </a:lnTo>
                <a:lnTo>
                  <a:pt x="268" y="168"/>
                </a:lnTo>
                <a:lnTo>
                  <a:pt x="275" y="168"/>
                </a:lnTo>
                <a:lnTo>
                  <a:pt x="280" y="168"/>
                </a:lnTo>
                <a:lnTo>
                  <a:pt x="287" y="165"/>
                </a:lnTo>
                <a:lnTo>
                  <a:pt x="287" y="165"/>
                </a:lnTo>
                <a:lnTo>
                  <a:pt x="287" y="165"/>
                </a:lnTo>
                <a:lnTo>
                  <a:pt x="293" y="162"/>
                </a:lnTo>
                <a:lnTo>
                  <a:pt x="297" y="158"/>
                </a:lnTo>
                <a:lnTo>
                  <a:pt x="299" y="153"/>
                </a:lnTo>
                <a:lnTo>
                  <a:pt x="302" y="149"/>
                </a:lnTo>
                <a:lnTo>
                  <a:pt x="303" y="143"/>
                </a:lnTo>
                <a:lnTo>
                  <a:pt x="303" y="136"/>
                </a:lnTo>
                <a:lnTo>
                  <a:pt x="302" y="131"/>
                </a:lnTo>
                <a:lnTo>
                  <a:pt x="299" y="126"/>
                </a:lnTo>
                <a:lnTo>
                  <a:pt x="299" y="126"/>
                </a:lnTo>
                <a:lnTo>
                  <a:pt x="297" y="122"/>
                </a:lnTo>
                <a:lnTo>
                  <a:pt x="293" y="118"/>
                </a:lnTo>
                <a:lnTo>
                  <a:pt x="288" y="113"/>
                </a:lnTo>
                <a:lnTo>
                  <a:pt x="283" y="112"/>
                </a:lnTo>
                <a:lnTo>
                  <a:pt x="279" y="111"/>
                </a:lnTo>
                <a:lnTo>
                  <a:pt x="272" y="109"/>
                </a:lnTo>
                <a:lnTo>
                  <a:pt x="267" y="111"/>
                </a:lnTo>
                <a:lnTo>
                  <a:pt x="261" y="112"/>
                </a:lnTo>
                <a:lnTo>
                  <a:pt x="261" y="100"/>
                </a:lnTo>
                <a:lnTo>
                  <a:pt x="261" y="100"/>
                </a:lnTo>
                <a:lnTo>
                  <a:pt x="268" y="100"/>
                </a:lnTo>
                <a:lnTo>
                  <a:pt x="274" y="99"/>
                </a:lnTo>
                <a:lnTo>
                  <a:pt x="274" y="99"/>
                </a:lnTo>
                <a:lnTo>
                  <a:pt x="278" y="96"/>
                </a:lnTo>
                <a:lnTo>
                  <a:pt x="282" y="92"/>
                </a:lnTo>
                <a:lnTo>
                  <a:pt x="284" y="88"/>
                </a:lnTo>
                <a:lnTo>
                  <a:pt x="286" y="84"/>
                </a:lnTo>
                <a:lnTo>
                  <a:pt x="287" y="78"/>
                </a:lnTo>
                <a:lnTo>
                  <a:pt x="287" y="74"/>
                </a:lnTo>
                <a:lnTo>
                  <a:pt x="286" y="69"/>
                </a:lnTo>
                <a:lnTo>
                  <a:pt x="284" y="63"/>
                </a:lnTo>
                <a:lnTo>
                  <a:pt x="284" y="63"/>
                </a:lnTo>
                <a:lnTo>
                  <a:pt x="284" y="63"/>
                </a:lnTo>
                <a:lnTo>
                  <a:pt x="280" y="58"/>
                </a:lnTo>
                <a:lnTo>
                  <a:pt x="275" y="54"/>
                </a:lnTo>
                <a:lnTo>
                  <a:pt x="270" y="51"/>
                </a:lnTo>
                <a:lnTo>
                  <a:pt x="261" y="50"/>
                </a:lnTo>
                <a:lnTo>
                  <a:pt x="261" y="19"/>
                </a:lnTo>
                <a:close/>
                <a:moveTo>
                  <a:pt x="238" y="8"/>
                </a:moveTo>
                <a:lnTo>
                  <a:pt x="238" y="8"/>
                </a:lnTo>
                <a:lnTo>
                  <a:pt x="251" y="12"/>
                </a:lnTo>
                <a:lnTo>
                  <a:pt x="261" y="19"/>
                </a:lnTo>
                <a:lnTo>
                  <a:pt x="261" y="50"/>
                </a:lnTo>
                <a:lnTo>
                  <a:pt x="261" y="50"/>
                </a:lnTo>
                <a:lnTo>
                  <a:pt x="256" y="50"/>
                </a:lnTo>
                <a:lnTo>
                  <a:pt x="251" y="53"/>
                </a:lnTo>
                <a:lnTo>
                  <a:pt x="251" y="53"/>
                </a:lnTo>
                <a:lnTo>
                  <a:pt x="247" y="55"/>
                </a:lnTo>
                <a:lnTo>
                  <a:pt x="242" y="59"/>
                </a:lnTo>
                <a:lnTo>
                  <a:pt x="240" y="63"/>
                </a:lnTo>
                <a:lnTo>
                  <a:pt x="238" y="67"/>
                </a:lnTo>
                <a:lnTo>
                  <a:pt x="238" y="39"/>
                </a:lnTo>
                <a:lnTo>
                  <a:pt x="238" y="39"/>
                </a:lnTo>
                <a:lnTo>
                  <a:pt x="238" y="34"/>
                </a:lnTo>
                <a:lnTo>
                  <a:pt x="238" y="27"/>
                </a:lnTo>
                <a:lnTo>
                  <a:pt x="238" y="8"/>
                </a:lnTo>
                <a:lnTo>
                  <a:pt x="238" y="8"/>
                </a:lnTo>
                <a:close/>
                <a:moveTo>
                  <a:pt x="261" y="247"/>
                </a:moveTo>
                <a:lnTo>
                  <a:pt x="261" y="247"/>
                </a:lnTo>
                <a:lnTo>
                  <a:pt x="249" y="250"/>
                </a:lnTo>
                <a:lnTo>
                  <a:pt x="238" y="250"/>
                </a:lnTo>
                <a:lnTo>
                  <a:pt x="238" y="233"/>
                </a:lnTo>
                <a:lnTo>
                  <a:pt x="238" y="233"/>
                </a:lnTo>
                <a:lnTo>
                  <a:pt x="244" y="235"/>
                </a:lnTo>
                <a:lnTo>
                  <a:pt x="249" y="235"/>
                </a:lnTo>
                <a:lnTo>
                  <a:pt x="256" y="235"/>
                </a:lnTo>
                <a:lnTo>
                  <a:pt x="261" y="233"/>
                </a:lnTo>
                <a:lnTo>
                  <a:pt x="261" y="247"/>
                </a:lnTo>
                <a:lnTo>
                  <a:pt x="261" y="247"/>
                </a:lnTo>
                <a:close/>
                <a:moveTo>
                  <a:pt x="261" y="100"/>
                </a:moveTo>
                <a:lnTo>
                  <a:pt x="261" y="112"/>
                </a:lnTo>
                <a:lnTo>
                  <a:pt x="261" y="112"/>
                </a:lnTo>
                <a:lnTo>
                  <a:pt x="261" y="113"/>
                </a:lnTo>
                <a:lnTo>
                  <a:pt x="261" y="113"/>
                </a:lnTo>
                <a:lnTo>
                  <a:pt x="256" y="116"/>
                </a:lnTo>
                <a:lnTo>
                  <a:pt x="252" y="120"/>
                </a:lnTo>
                <a:lnTo>
                  <a:pt x="249" y="124"/>
                </a:lnTo>
                <a:lnTo>
                  <a:pt x="247" y="130"/>
                </a:lnTo>
                <a:lnTo>
                  <a:pt x="245" y="135"/>
                </a:lnTo>
                <a:lnTo>
                  <a:pt x="245" y="141"/>
                </a:lnTo>
                <a:lnTo>
                  <a:pt x="247" y="146"/>
                </a:lnTo>
                <a:lnTo>
                  <a:pt x="249" y="151"/>
                </a:lnTo>
                <a:lnTo>
                  <a:pt x="249" y="151"/>
                </a:lnTo>
                <a:lnTo>
                  <a:pt x="252" y="155"/>
                </a:lnTo>
                <a:lnTo>
                  <a:pt x="255" y="159"/>
                </a:lnTo>
                <a:lnTo>
                  <a:pt x="261" y="165"/>
                </a:lnTo>
                <a:lnTo>
                  <a:pt x="261" y="176"/>
                </a:lnTo>
                <a:lnTo>
                  <a:pt x="261" y="176"/>
                </a:lnTo>
                <a:lnTo>
                  <a:pt x="256" y="174"/>
                </a:lnTo>
                <a:lnTo>
                  <a:pt x="251" y="173"/>
                </a:lnTo>
                <a:lnTo>
                  <a:pt x="244" y="173"/>
                </a:lnTo>
                <a:lnTo>
                  <a:pt x="238" y="174"/>
                </a:lnTo>
                <a:lnTo>
                  <a:pt x="238" y="82"/>
                </a:lnTo>
                <a:lnTo>
                  <a:pt x="238" y="82"/>
                </a:lnTo>
                <a:lnTo>
                  <a:pt x="240" y="86"/>
                </a:lnTo>
                <a:lnTo>
                  <a:pt x="240" y="86"/>
                </a:lnTo>
                <a:lnTo>
                  <a:pt x="244" y="92"/>
                </a:lnTo>
                <a:lnTo>
                  <a:pt x="249" y="97"/>
                </a:lnTo>
                <a:lnTo>
                  <a:pt x="255" y="100"/>
                </a:lnTo>
                <a:lnTo>
                  <a:pt x="261" y="100"/>
                </a:lnTo>
                <a:lnTo>
                  <a:pt x="261" y="100"/>
                </a:lnTo>
                <a:close/>
                <a:moveTo>
                  <a:pt x="219" y="2"/>
                </a:moveTo>
                <a:lnTo>
                  <a:pt x="219" y="2"/>
                </a:lnTo>
                <a:lnTo>
                  <a:pt x="238" y="8"/>
                </a:lnTo>
                <a:lnTo>
                  <a:pt x="238" y="27"/>
                </a:lnTo>
                <a:lnTo>
                  <a:pt x="238" y="27"/>
                </a:lnTo>
                <a:lnTo>
                  <a:pt x="237" y="24"/>
                </a:lnTo>
                <a:lnTo>
                  <a:pt x="237" y="24"/>
                </a:lnTo>
                <a:lnTo>
                  <a:pt x="234" y="20"/>
                </a:lnTo>
                <a:lnTo>
                  <a:pt x="230" y="17"/>
                </a:lnTo>
                <a:lnTo>
                  <a:pt x="225" y="15"/>
                </a:lnTo>
                <a:lnTo>
                  <a:pt x="219" y="15"/>
                </a:lnTo>
                <a:lnTo>
                  <a:pt x="219" y="2"/>
                </a:lnTo>
                <a:lnTo>
                  <a:pt x="219" y="2"/>
                </a:lnTo>
                <a:close/>
                <a:moveTo>
                  <a:pt x="238" y="250"/>
                </a:moveTo>
                <a:lnTo>
                  <a:pt x="238" y="250"/>
                </a:lnTo>
                <a:lnTo>
                  <a:pt x="229" y="247"/>
                </a:lnTo>
                <a:lnTo>
                  <a:pt x="219" y="245"/>
                </a:lnTo>
                <a:lnTo>
                  <a:pt x="219" y="215"/>
                </a:lnTo>
                <a:lnTo>
                  <a:pt x="219" y="215"/>
                </a:lnTo>
                <a:lnTo>
                  <a:pt x="221" y="218"/>
                </a:lnTo>
                <a:lnTo>
                  <a:pt x="221" y="218"/>
                </a:lnTo>
                <a:lnTo>
                  <a:pt x="225" y="223"/>
                </a:lnTo>
                <a:lnTo>
                  <a:pt x="229" y="227"/>
                </a:lnTo>
                <a:lnTo>
                  <a:pt x="233" y="231"/>
                </a:lnTo>
                <a:lnTo>
                  <a:pt x="238" y="233"/>
                </a:lnTo>
                <a:lnTo>
                  <a:pt x="238" y="250"/>
                </a:lnTo>
                <a:lnTo>
                  <a:pt x="238" y="250"/>
                </a:lnTo>
                <a:close/>
                <a:moveTo>
                  <a:pt x="238" y="39"/>
                </a:moveTo>
                <a:lnTo>
                  <a:pt x="238" y="67"/>
                </a:lnTo>
                <a:lnTo>
                  <a:pt x="238" y="67"/>
                </a:lnTo>
                <a:lnTo>
                  <a:pt x="237" y="74"/>
                </a:lnTo>
                <a:lnTo>
                  <a:pt x="238" y="82"/>
                </a:lnTo>
                <a:lnTo>
                  <a:pt x="238" y="174"/>
                </a:lnTo>
                <a:lnTo>
                  <a:pt x="238" y="174"/>
                </a:lnTo>
                <a:lnTo>
                  <a:pt x="236" y="176"/>
                </a:lnTo>
                <a:lnTo>
                  <a:pt x="236" y="176"/>
                </a:lnTo>
                <a:lnTo>
                  <a:pt x="230" y="180"/>
                </a:lnTo>
                <a:lnTo>
                  <a:pt x="226" y="184"/>
                </a:lnTo>
                <a:lnTo>
                  <a:pt x="222" y="188"/>
                </a:lnTo>
                <a:lnTo>
                  <a:pt x="219" y="193"/>
                </a:lnTo>
                <a:lnTo>
                  <a:pt x="219" y="53"/>
                </a:lnTo>
                <a:lnTo>
                  <a:pt x="219" y="53"/>
                </a:lnTo>
                <a:lnTo>
                  <a:pt x="225" y="51"/>
                </a:lnTo>
                <a:lnTo>
                  <a:pt x="229" y="50"/>
                </a:lnTo>
                <a:lnTo>
                  <a:pt x="229" y="50"/>
                </a:lnTo>
                <a:lnTo>
                  <a:pt x="234" y="46"/>
                </a:lnTo>
                <a:lnTo>
                  <a:pt x="238" y="39"/>
                </a:lnTo>
                <a:lnTo>
                  <a:pt x="238" y="39"/>
                </a:lnTo>
                <a:close/>
                <a:moveTo>
                  <a:pt x="68" y="31"/>
                </a:moveTo>
                <a:lnTo>
                  <a:pt x="68" y="31"/>
                </a:lnTo>
                <a:lnTo>
                  <a:pt x="91" y="21"/>
                </a:lnTo>
                <a:lnTo>
                  <a:pt x="112" y="13"/>
                </a:lnTo>
                <a:lnTo>
                  <a:pt x="134" y="8"/>
                </a:lnTo>
                <a:lnTo>
                  <a:pt x="153" y="4"/>
                </a:lnTo>
                <a:lnTo>
                  <a:pt x="172" y="1"/>
                </a:lnTo>
                <a:lnTo>
                  <a:pt x="190" y="0"/>
                </a:lnTo>
                <a:lnTo>
                  <a:pt x="205" y="1"/>
                </a:lnTo>
                <a:lnTo>
                  <a:pt x="219" y="2"/>
                </a:lnTo>
                <a:lnTo>
                  <a:pt x="219" y="15"/>
                </a:lnTo>
                <a:lnTo>
                  <a:pt x="219" y="15"/>
                </a:lnTo>
                <a:lnTo>
                  <a:pt x="215" y="15"/>
                </a:lnTo>
                <a:lnTo>
                  <a:pt x="211" y="16"/>
                </a:lnTo>
                <a:lnTo>
                  <a:pt x="211" y="16"/>
                </a:lnTo>
                <a:lnTo>
                  <a:pt x="211" y="16"/>
                </a:lnTo>
                <a:lnTo>
                  <a:pt x="206" y="20"/>
                </a:lnTo>
                <a:lnTo>
                  <a:pt x="202" y="27"/>
                </a:lnTo>
                <a:lnTo>
                  <a:pt x="200" y="34"/>
                </a:lnTo>
                <a:lnTo>
                  <a:pt x="203" y="42"/>
                </a:lnTo>
                <a:lnTo>
                  <a:pt x="203" y="42"/>
                </a:lnTo>
                <a:lnTo>
                  <a:pt x="206" y="46"/>
                </a:lnTo>
                <a:lnTo>
                  <a:pt x="210" y="50"/>
                </a:lnTo>
                <a:lnTo>
                  <a:pt x="215" y="51"/>
                </a:lnTo>
                <a:lnTo>
                  <a:pt x="219" y="53"/>
                </a:lnTo>
                <a:lnTo>
                  <a:pt x="219" y="193"/>
                </a:lnTo>
                <a:lnTo>
                  <a:pt x="219" y="193"/>
                </a:lnTo>
                <a:lnTo>
                  <a:pt x="218" y="199"/>
                </a:lnTo>
                <a:lnTo>
                  <a:pt x="218" y="204"/>
                </a:lnTo>
                <a:lnTo>
                  <a:pt x="218" y="210"/>
                </a:lnTo>
                <a:lnTo>
                  <a:pt x="219" y="215"/>
                </a:lnTo>
                <a:lnTo>
                  <a:pt x="219" y="245"/>
                </a:lnTo>
                <a:lnTo>
                  <a:pt x="219" y="245"/>
                </a:lnTo>
                <a:lnTo>
                  <a:pt x="207" y="238"/>
                </a:lnTo>
                <a:lnTo>
                  <a:pt x="194" y="230"/>
                </a:lnTo>
                <a:lnTo>
                  <a:pt x="169" y="212"/>
                </a:lnTo>
                <a:lnTo>
                  <a:pt x="157" y="203"/>
                </a:lnTo>
                <a:lnTo>
                  <a:pt x="145" y="196"/>
                </a:lnTo>
                <a:lnTo>
                  <a:pt x="131" y="192"/>
                </a:lnTo>
                <a:lnTo>
                  <a:pt x="125" y="192"/>
                </a:lnTo>
                <a:lnTo>
                  <a:pt x="118" y="192"/>
                </a:lnTo>
                <a:lnTo>
                  <a:pt x="118" y="192"/>
                </a:lnTo>
                <a:lnTo>
                  <a:pt x="92" y="193"/>
                </a:lnTo>
                <a:lnTo>
                  <a:pt x="68" y="193"/>
                </a:lnTo>
                <a:lnTo>
                  <a:pt x="68" y="164"/>
                </a:lnTo>
                <a:lnTo>
                  <a:pt x="68" y="164"/>
                </a:lnTo>
                <a:lnTo>
                  <a:pt x="76" y="162"/>
                </a:lnTo>
                <a:lnTo>
                  <a:pt x="84" y="159"/>
                </a:lnTo>
                <a:lnTo>
                  <a:pt x="84" y="159"/>
                </a:lnTo>
                <a:lnTo>
                  <a:pt x="84" y="159"/>
                </a:lnTo>
                <a:lnTo>
                  <a:pt x="91" y="155"/>
                </a:lnTo>
                <a:lnTo>
                  <a:pt x="96" y="150"/>
                </a:lnTo>
                <a:lnTo>
                  <a:pt x="100" y="145"/>
                </a:lnTo>
                <a:lnTo>
                  <a:pt x="103" y="138"/>
                </a:lnTo>
                <a:lnTo>
                  <a:pt x="104" y="131"/>
                </a:lnTo>
                <a:lnTo>
                  <a:pt x="104" y="123"/>
                </a:lnTo>
                <a:lnTo>
                  <a:pt x="103" y="116"/>
                </a:lnTo>
                <a:lnTo>
                  <a:pt x="100" y="109"/>
                </a:lnTo>
                <a:lnTo>
                  <a:pt x="100" y="109"/>
                </a:lnTo>
                <a:lnTo>
                  <a:pt x="95" y="100"/>
                </a:lnTo>
                <a:lnTo>
                  <a:pt x="87" y="93"/>
                </a:lnTo>
                <a:lnTo>
                  <a:pt x="77" y="89"/>
                </a:lnTo>
                <a:lnTo>
                  <a:pt x="68" y="88"/>
                </a:lnTo>
                <a:lnTo>
                  <a:pt x="68" y="31"/>
                </a:lnTo>
                <a:close/>
                <a:moveTo>
                  <a:pt x="0" y="136"/>
                </a:moveTo>
                <a:lnTo>
                  <a:pt x="0" y="136"/>
                </a:lnTo>
                <a:lnTo>
                  <a:pt x="0" y="124"/>
                </a:lnTo>
                <a:lnTo>
                  <a:pt x="0" y="115"/>
                </a:lnTo>
                <a:lnTo>
                  <a:pt x="3" y="104"/>
                </a:lnTo>
                <a:lnTo>
                  <a:pt x="5" y="96"/>
                </a:lnTo>
                <a:lnTo>
                  <a:pt x="10" y="86"/>
                </a:lnTo>
                <a:lnTo>
                  <a:pt x="14" y="78"/>
                </a:lnTo>
                <a:lnTo>
                  <a:pt x="24" y="65"/>
                </a:lnTo>
                <a:lnTo>
                  <a:pt x="35" y="53"/>
                </a:lnTo>
                <a:lnTo>
                  <a:pt x="45" y="44"/>
                </a:lnTo>
                <a:lnTo>
                  <a:pt x="54" y="38"/>
                </a:lnTo>
                <a:lnTo>
                  <a:pt x="54" y="38"/>
                </a:lnTo>
                <a:lnTo>
                  <a:pt x="68" y="31"/>
                </a:lnTo>
                <a:lnTo>
                  <a:pt x="68" y="88"/>
                </a:lnTo>
                <a:lnTo>
                  <a:pt x="68" y="88"/>
                </a:lnTo>
                <a:lnTo>
                  <a:pt x="58" y="89"/>
                </a:lnTo>
                <a:lnTo>
                  <a:pt x="50" y="92"/>
                </a:lnTo>
                <a:lnTo>
                  <a:pt x="50" y="92"/>
                </a:lnTo>
                <a:lnTo>
                  <a:pt x="43" y="96"/>
                </a:lnTo>
                <a:lnTo>
                  <a:pt x="38" y="101"/>
                </a:lnTo>
                <a:lnTo>
                  <a:pt x="34" y="108"/>
                </a:lnTo>
                <a:lnTo>
                  <a:pt x="31" y="113"/>
                </a:lnTo>
                <a:lnTo>
                  <a:pt x="30" y="122"/>
                </a:lnTo>
                <a:lnTo>
                  <a:pt x="30" y="128"/>
                </a:lnTo>
                <a:lnTo>
                  <a:pt x="31" y="135"/>
                </a:lnTo>
                <a:lnTo>
                  <a:pt x="34" y="143"/>
                </a:lnTo>
                <a:lnTo>
                  <a:pt x="34" y="143"/>
                </a:lnTo>
                <a:lnTo>
                  <a:pt x="39" y="151"/>
                </a:lnTo>
                <a:lnTo>
                  <a:pt x="47" y="158"/>
                </a:lnTo>
                <a:lnTo>
                  <a:pt x="57" y="162"/>
                </a:lnTo>
                <a:lnTo>
                  <a:pt x="68" y="164"/>
                </a:lnTo>
                <a:lnTo>
                  <a:pt x="68" y="193"/>
                </a:lnTo>
                <a:lnTo>
                  <a:pt x="68" y="193"/>
                </a:lnTo>
                <a:lnTo>
                  <a:pt x="54" y="192"/>
                </a:lnTo>
                <a:lnTo>
                  <a:pt x="42" y="189"/>
                </a:lnTo>
                <a:lnTo>
                  <a:pt x="31" y="185"/>
                </a:lnTo>
                <a:lnTo>
                  <a:pt x="22" y="178"/>
                </a:lnTo>
                <a:lnTo>
                  <a:pt x="14" y="172"/>
                </a:lnTo>
                <a:lnTo>
                  <a:pt x="8" y="162"/>
                </a:lnTo>
                <a:lnTo>
                  <a:pt x="3" y="150"/>
                </a:lnTo>
                <a:lnTo>
                  <a:pt x="0" y="136"/>
                </a:lnTo>
                <a:lnTo>
                  <a:pt x="0" y="136"/>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0" name="组合 243"/>
          <p:cNvGrpSpPr/>
          <p:nvPr/>
        </p:nvGrpSpPr>
        <p:grpSpPr>
          <a:xfrm>
            <a:off x="1080178" y="3612578"/>
            <a:ext cx="274243" cy="356848"/>
            <a:chOff x="1893888" y="4305300"/>
            <a:chExt cx="495300" cy="644526"/>
          </a:xfrm>
          <a:solidFill>
            <a:schemeClr val="accent1"/>
          </a:solidFill>
        </p:grpSpPr>
        <p:sp>
          <p:nvSpPr>
            <p:cNvPr id="245" name="Freeform 129"/>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6" name="Freeform 130"/>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7" name="Freeform 131"/>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8" name="Freeform 132"/>
            <p:cNvSpPr/>
            <p:nvPr/>
          </p:nvSpPr>
          <p:spPr bwMode="auto">
            <a:xfrm>
              <a:off x="2139951" y="4786313"/>
              <a:ext cx="136525" cy="163513"/>
            </a:xfrm>
            <a:custGeom>
              <a:avLst/>
              <a:gdLst>
                <a:gd name="T0" fmla="*/ 27 w 86"/>
                <a:gd name="T1" fmla="*/ 6 h 103"/>
                <a:gd name="T2" fmla="*/ 27 w 86"/>
                <a:gd name="T3" fmla="*/ 38 h 103"/>
                <a:gd name="T4" fmla="*/ 27 w 86"/>
                <a:gd name="T5" fmla="*/ 38 h 103"/>
                <a:gd name="T6" fmla="*/ 28 w 86"/>
                <a:gd name="T7" fmla="*/ 41 h 103"/>
                <a:gd name="T8" fmla="*/ 34 w 86"/>
                <a:gd name="T9" fmla="*/ 47 h 103"/>
                <a:gd name="T10" fmla="*/ 42 w 86"/>
                <a:gd name="T11" fmla="*/ 55 h 103"/>
                <a:gd name="T12" fmla="*/ 47 w 86"/>
                <a:gd name="T13" fmla="*/ 57 h 103"/>
                <a:gd name="T14" fmla="*/ 54 w 86"/>
                <a:gd name="T15" fmla="*/ 60 h 103"/>
                <a:gd name="T16" fmla="*/ 54 w 86"/>
                <a:gd name="T17" fmla="*/ 60 h 103"/>
                <a:gd name="T18" fmla="*/ 66 w 86"/>
                <a:gd name="T19" fmla="*/ 65 h 103"/>
                <a:gd name="T20" fmla="*/ 78 w 86"/>
                <a:gd name="T21" fmla="*/ 72 h 103"/>
                <a:gd name="T22" fmla="*/ 82 w 86"/>
                <a:gd name="T23" fmla="*/ 75 h 103"/>
                <a:gd name="T24" fmla="*/ 85 w 86"/>
                <a:gd name="T25" fmla="*/ 79 h 103"/>
                <a:gd name="T26" fmla="*/ 86 w 86"/>
                <a:gd name="T27" fmla="*/ 82 h 103"/>
                <a:gd name="T28" fmla="*/ 86 w 86"/>
                <a:gd name="T29" fmla="*/ 86 h 103"/>
                <a:gd name="T30" fmla="*/ 86 w 86"/>
                <a:gd name="T31" fmla="*/ 86 h 103"/>
                <a:gd name="T32" fmla="*/ 85 w 86"/>
                <a:gd name="T33" fmla="*/ 90 h 103"/>
                <a:gd name="T34" fmla="*/ 81 w 86"/>
                <a:gd name="T35" fmla="*/ 93 h 103"/>
                <a:gd name="T36" fmla="*/ 76 w 86"/>
                <a:gd name="T37" fmla="*/ 95 h 103"/>
                <a:gd name="T38" fmla="*/ 66 w 86"/>
                <a:gd name="T39" fmla="*/ 98 h 103"/>
                <a:gd name="T40" fmla="*/ 55 w 86"/>
                <a:gd name="T41" fmla="*/ 101 h 103"/>
                <a:gd name="T42" fmla="*/ 40 w 86"/>
                <a:gd name="T43" fmla="*/ 102 h 103"/>
                <a:gd name="T44" fmla="*/ 21 w 86"/>
                <a:gd name="T45" fmla="*/ 103 h 103"/>
                <a:gd name="T46" fmla="*/ 0 w 86"/>
                <a:gd name="T47" fmla="*/ 103 h 103"/>
                <a:gd name="T48" fmla="*/ 0 w 86"/>
                <a:gd name="T49" fmla="*/ 0 h 103"/>
                <a:gd name="T50" fmla="*/ 27 w 86"/>
                <a:gd name="T51"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103">
                  <a:moveTo>
                    <a:pt x="27" y="6"/>
                  </a:moveTo>
                  <a:lnTo>
                    <a:pt x="27" y="38"/>
                  </a:lnTo>
                  <a:lnTo>
                    <a:pt x="27" y="38"/>
                  </a:lnTo>
                  <a:lnTo>
                    <a:pt x="28" y="41"/>
                  </a:lnTo>
                  <a:lnTo>
                    <a:pt x="34" y="47"/>
                  </a:lnTo>
                  <a:lnTo>
                    <a:pt x="42" y="55"/>
                  </a:lnTo>
                  <a:lnTo>
                    <a:pt x="47" y="57"/>
                  </a:lnTo>
                  <a:lnTo>
                    <a:pt x="54" y="60"/>
                  </a:lnTo>
                  <a:lnTo>
                    <a:pt x="54" y="60"/>
                  </a:lnTo>
                  <a:lnTo>
                    <a:pt x="66" y="65"/>
                  </a:lnTo>
                  <a:lnTo>
                    <a:pt x="78" y="72"/>
                  </a:lnTo>
                  <a:lnTo>
                    <a:pt x="82" y="75"/>
                  </a:lnTo>
                  <a:lnTo>
                    <a:pt x="85" y="79"/>
                  </a:lnTo>
                  <a:lnTo>
                    <a:pt x="86" y="82"/>
                  </a:lnTo>
                  <a:lnTo>
                    <a:pt x="86" y="86"/>
                  </a:lnTo>
                  <a:lnTo>
                    <a:pt x="86" y="86"/>
                  </a:lnTo>
                  <a:lnTo>
                    <a:pt x="85" y="90"/>
                  </a:lnTo>
                  <a:lnTo>
                    <a:pt x="81" y="93"/>
                  </a:lnTo>
                  <a:lnTo>
                    <a:pt x="76" y="95"/>
                  </a:lnTo>
                  <a:lnTo>
                    <a:pt x="66" y="98"/>
                  </a:lnTo>
                  <a:lnTo>
                    <a:pt x="55" y="101"/>
                  </a:lnTo>
                  <a:lnTo>
                    <a:pt x="40" y="102"/>
                  </a:lnTo>
                  <a:lnTo>
                    <a:pt x="21" y="103"/>
                  </a:lnTo>
                  <a:lnTo>
                    <a:pt x="0" y="103"/>
                  </a:lnTo>
                  <a:lnTo>
                    <a:pt x="0" y="0"/>
                  </a:lnTo>
                  <a:lnTo>
                    <a:pt x="27"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9" name="Freeform 133"/>
            <p:cNvSpPr/>
            <p:nvPr/>
          </p:nvSpPr>
          <p:spPr bwMode="auto">
            <a:xfrm>
              <a:off x="2024063" y="4786313"/>
              <a:ext cx="130175" cy="163513"/>
            </a:xfrm>
            <a:custGeom>
              <a:avLst/>
              <a:gdLst>
                <a:gd name="T0" fmla="*/ 63 w 82"/>
                <a:gd name="T1" fmla="*/ 6 h 103"/>
                <a:gd name="T2" fmla="*/ 63 w 82"/>
                <a:gd name="T3" fmla="*/ 38 h 103"/>
                <a:gd name="T4" fmla="*/ 63 w 82"/>
                <a:gd name="T5" fmla="*/ 38 h 103"/>
                <a:gd name="T6" fmla="*/ 62 w 82"/>
                <a:gd name="T7" fmla="*/ 41 h 103"/>
                <a:gd name="T8" fmla="*/ 58 w 82"/>
                <a:gd name="T9" fmla="*/ 47 h 103"/>
                <a:gd name="T10" fmla="*/ 51 w 82"/>
                <a:gd name="T11" fmla="*/ 55 h 103"/>
                <a:gd name="T12" fmla="*/ 46 w 82"/>
                <a:gd name="T13" fmla="*/ 57 h 103"/>
                <a:gd name="T14" fmla="*/ 39 w 82"/>
                <a:gd name="T15" fmla="*/ 60 h 103"/>
                <a:gd name="T16" fmla="*/ 39 w 82"/>
                <a:gd name="T17" fmla="*/ 60 h 103"/>
                <a:gd name="T18" fmla="*/ 25 w 82"/>
                <a:gd name="T19" fmla="*/ 65 h 103"/>
                <a:gd name="T20" fmla="*/ 12 w 82"/>
                <a:gd name="T21" fmla="*/ 72 h 103"/>
                <a:gd name="T22" fmla="*/ 6 w 82"/>
                <a:gd name="T23" fmla="*/ 75 h 103"/>
                <a:gd name="T24" fmla="*/ 4 w 82"/>
                <a:gd name="T25" fmla="*/ 79 h 103"/>
                <a:gd name="T26" fmla="*/ 1 w 82"/>
                <a:gd name="T27" fmla="*/ 82 h 103"/>
                <a:gd name="T28" fmla="*/ 0 w 82"/>
                <a:gd name="T29" fmla="*/ 86 h 103"/>
                <a:gd name="T30" fmla="*/ 0 w 82"/>
                <a:gd name="T31" fmla="*/ 86 h 103"/>
                <a:gd name="T32" fmla="*/ 2 w 82"/>
                <a:gd name="T33" fmla="*/ 90 h 103"/>
                <a:gd name="T34" fmla="*/ 8 w 82"/>
                <a:gd name="T35" fmla="*/ 93 h 103"/>
                <a:gd name="T36" fmla="*/ 15 w 82"/>
                <a:gd name="T37" fmla="*/ 95 h 103"/>
                <a:gd name="T38" fmla="*/ 24 w 82"/>
                <a:gd name="T39" fmla="*/ 98 h 103"/>
                <a:gd name="T40" fmla="*/ 36 w 82"/>
                <a:gd name="T41" fmla="*/ 101 h 103"/>
                <a:gd name="T42" fmla="*/ 50 w 82"/>
                <a:gd name="T43" fmla="*/ 102 h 103"/>
                <a:gd name="T44" fmla="*/ 82 w 82"/>
                <a:gd name="T45" fmla="*/ 103 h 103"/>
                <a:gd name="T46" fmla="*/ 82 w 82"/>
                <a:gd name="T47" fmla="*/ 0 h 103"/>
                <a:gd name="T48" fmla="*/ 63 w 82"/>
                <a:gd name="T49"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103">
                  <a:moveTo>
                    <a:pt x="63" y="6"/>
                  </a:moveTo>
                  <a:lnTo>
                    <a:pt x="63" y="38"/>
                  </a:lnTo>
                  <a:lnTo>
                    <a:pt x="63" y="38"/>
                  </a:lnTo>
                  <a:lnTo>
                    <a:pt x="62" y="41"/>
                  </a:lnTo>
                  <a:lnTo>
                    <a:pt x="58" y="47"/>
                  </a:lnTo>
                  <a:lnTo>
                    <a:pt x="51" y="55"/>
                  </a:lnTo>
                  <a:lnTo>
                    <a:pt x="46" y="57"/>
                  </a:lnTo>
                  <a:lnTo>
                    <a:pt x="39" y="60"/>
                  </a:lnTo>
                  <a:lnTo>
                    <a:pt x="39" y="60"/>
                  </a:lnTo>
                  <a:lnTo>
                    <a:pt x="25" y="65"/>
                  </a:lnTo>
                  <a:lnTo>
                    <a:pt x="12" y="72"/>
                  </a:lnTo>
                  <a:lnTo>
                    <a:pt x="6" y="75"/>
                  </a:lnTo>
                  <a:lnTo>
                    <a:pt x="4" y="79"/>
                  </a:lnTo>
                  <a:lnTo>
                    <a:pt x="1" y="82"/>
                  </a:lnTo>
                  <a:lnTo>
                    <a:pt x="0" y="86"/>
                  </a:lnTo>
                  <a:lnTo>
                    <a:pt x="0" y="86"/>
                  </a:lnTo>
                  <a:lnTo>
                    <a:pt x="2" y="90"/>
                  </a:lnTo>
                  <a:lnTo>
                    <a:pt x="8" y="93"/>
                  </a:lnTo>
                  <a:lnTo>
                    <a:pt x="15" y="95"/>
                  </a:lnTo>
                  <a:lnTo>
                    <a:pt x="24" y="98"/>
                  </a:lnTo>
                  <a:lnTo>
                    <a:pt x="36" y="101"/>
                  </a:lnTo>
                  <a:lnTo>
                    <a:pt x="50" y="102"/>
                  </a:lnTo>
                  <a:lnTo>
                    <a:pt x="82" y="103"/>
                  </a:lnTo>
                  <a:lnTo>
                    <a:pt x="82" y="0"/>
                  </a:lnTo>
                  <a:lnTo>
                    <a:pt x="63"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0" name="Freeform 134"/>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1" name="Freeform 135"/>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2" name="Freeform 136"/>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1" name="组合 252"/>
          <p:cNvGrpSpPr/>
          <p:nvPr/>
        </p:nvGrpSpPr>
        <p:grpSpPr>
          <a:xfrm>
            <a:off x="2161327" y="2233530"/>
            <a:ext cx="179312" cy="319053"/>
            <a:chOff x="3846513" y="1814513"/>
            <a:chExt cx="323850" cy="576262"/>
          </a:xfrm>
          <a:solidFill>
            <a:schemeClr val="accent1"/>
          </a:solidFill>
        </p:grpSpPr>
        <p:sp>
          <p:nvSpPr>
            <p:cNvPr id="254" name="Freeform 137"/>
            <p:cNvSpPr>
              <a:spLocks noEditPoints="1"/>
            </p:cNvSpPr>
            <p:nvPr/>
          </p:nvSpPr>
          <p:spPr bwMode="auto">
            <a:xfrm>
              <a:off x="3846513" y="1814513"/>
              <a:ext cx="323850" cy="323850"/>
            </a:xfrm>
            <a:custGeom>
              <a:avLst/>
              <a:gdLst>
                <a:gd name="T0" fmla="*/ 112 w 204"/>
                <a:gd name="T1" fmla="*/ 0 h 204"/>
                <a:gd name="T2" fmla="*/ 141 w 204"/>
                <a:gd name="T3" fmla="*/ 8 h 204"/>
                <a:gd name="T4" fmla="*/ 165 w 204"/>
                <a:gd name="T5" fmla="*/ 22 h 204"/>
                <a:gd name="T6" fmla="*/ 185 w 204"/>
                <a:gd name="T7" fmla="*/ 42 h 204"/>
                <a:gd name="T8" fmla="*/ 199 w 204"/>
                <a:gd name="T9" fmla="*/ 68 h 204"/>
                <a:gd name="T10" fmla="*/ 204 w 204"/>
                <a:gd name="T11" fmla="*/ 96 h 204"/>
                <a:gd name="T12" fmla="*/ 203 w 204"/>
                <a:gd name="T13" fmla="*/ 118 h 204"/>
                <a:gd name="T14" fmla="*/ 195 w 204"/>
                <a:gd name="T15" fmla="*/ 146 h 204"/>
                <a:gd name="T16" fmla="*/ 179 w 204"/>
                <a:gd name="T17" fmla="*/ 171 h 204"/>
                <a:gd name="T18" fmla="*/ 156 w 204"/>
                <a:gd name="T19" fmla="*/ 190 h 204"/>
                <a:gd name="T20" fmla="*/ 129 w 204"/>
                <a:gd name="T21" fmla="*/ 202 h 204"/>
                <a:gd name="T22" fmla="*/ 108 w 204"/>
                <a:gd name="T23" fmla="*/ 204 h 204"/>
                <a:gd name="T24" fmla="*/ 102 w 204"/>
                <a:gd name="T25" fmla="*/ 185 h 204"/>
                <a:gd name="T26" fmla="*/ 107 w 204"/>
                <a:gd name="T27" fmla="*/ 185 h 204"/>
                <a:gd name="T28" fmla="*/ 131 w 204"/>
                <a:gd name="T29" fmla="*/ 180 h 204"/>
                <a:gd name="T30" fmla="*/ 164 w 204"/>
                <a:gd name="T31" fmla="*/ 158 h 204"/>
                <a:gd name="T32" fmla="*/ 183 w 204"/>
                <a:gd name="T33" fmla="*/ 123 h 204"/>
                <a:gd name="T34" fmla="*/ 185 w 204"/>
                <a:gd name="T35" fmla="*/ 97 h 204"/>
                <a:gd name="T36" fmla="*/ 177 w 204"/>
                <a:gd name="T37" fmla="*/ 66 h 204"/>
                <a:gd name="T38" fmla="*/ 148 w 204"/>
                <a:gd name="T39" fmla="*/ 32 h 204"/>
                <a:gd name="T40" fmla="*/ 102 w 204"/>
                <a:gd name="T41" fmla="*/ 19 h 204"/>
                <a:gd name="T42" fmla="*/ 96 w 204"/>
                <a:gd name="T43" fmla="*/ 0 h 204"/>
                <a:gd name="T44" fmla="*/ 102 w 204"/>
                <a:gd name="T45" fmla="*/ 19 h 204"/>
                <a:gd name="T46" fmla="*/ 89 w 204"/>
                <a:gd name="T47" fmla="*/ 20 h 204"/>
                <a:gd name="T48" fmla="*/ 66 w 204"/>
                <a:gd name="T49" fmla="*/ 27 h 204"/>
                <a:gd name="T50" fmla="*/ 31 w 204"/>
                <a:gd name="T51" fmla="*/ 60 h 204"/>
                <a:gd name="T52" fmla="*/ 20 w 204"/>
                <a:gd name="T53" fmla="*/ 89 h 204"/>
                <a:gd name="T54" fmla="*/ 19 w 204"/>
                <a:gd name="T55" fmla="*/ 107 h 204"/>
                <a:gd name="T56" fmla="*/ 35 w 204"/>
                <a:gd name="T57" fmla="*/ 152 h 204"/>
                <a:gd name="T58" fmla="*/ 70 w 204"/>
                <a:gd name="T59" fmla="*/ 179 h 204"/>
                <a:gd name="T60" fmla="*/ 102 w 204"/>
                <a:gd name="T61" fmla="*/ 204 h 204"/>
                <a:gd name="T62" fmla="*/ 83 w 204"/>
                <a:gd name="T63" fmla="*/ 203 h 204"/>
                <a:gd name="T64" fmla="*/ 55 w 204"/>
                <a:gd name="T65" fmla="*/ 194 h 204"/>
                <a:gd name="T66" fmla="*/ 32 w 204"/>
                <a:gd name="T67" fmla="*/ 176 h 204"/>
                <a:gd name="T68" fmla="*/ 13 w 204"/>
                <a:gd name="T69" fmla="*/ 154 h 204"/>
                <a:gd name="T70" fmla="*/ 3 w 204"/>
                <a:gd name="T71" fmla="*/ 127 h 204"/>
                <a:gd name="T72" fmla="*/ 0 w 204"/>
                <a:gd name="T73" fmla="*/ 108 h 204"/>
                <a:gd name="T74" fmla="*/ 3 w 204"/>
                <a:gd name="T75" fmla="*/ 77 h 204"/>
                <a:gd name="T76" fmla="*/ 15 w 204"/>
                <a:gd name="T77" fmla="*/ 50 h 204"/>
                <a:gd name="T78" fmla="*/ 32 w 204"/>
                <a:gd name="T79" fmla="*/ 27 h 204"/>
                <a:gd name="T80" fmla="*/ 57 w 204"/>
                <a:gd name="T81" fmla="*/ 11 h 204"/>
                <a:gd name="T82" fmla="*/ 87 w 204"/>
                <a:gd name="T83" fmla="*/ 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4" h="204">
                  <a:moveTo>
                    <a:pt x="102" y="0"/>
                  </a:moveTo>
                  <a:lnTo>
                    <a:pt x="102" y="0"/>
                  </a:lnTo>
                  <a:lnTo>
                    <a:pt x="112" y="0"/>
                  </a:lnTo>
                  <a:lnTo>
                    <a:pt x="122" y="1"/>
                  </a:lnTo>
                  <a:lnTo>
                    <a:pt x="131" y="4"/>
                  </a:lnTo>
                  <a:lnTo>
                    <a:pt x="141" y="8"/>
                  </a:lnTo>
                  <a:lnTo>
                    <a:pt x="149" y="11"/>
                  </a:lnTo>
                  <a:lnTo>
                    <a:pt x="157" y="16"/>
                  </a:lnTo>
                  <a:lnTo>
                    <a:pt x="165" y="22"/>
                  </a:lnTo>
                  <a:lnTo>
                    <a:pt x="172" y="28"/>
                  </a:lnTo>
                  <a:lnTo>
                    <a:pt x="179" y="35"/>
                  </a:lnTo>
                  <a:lnTo>
                    <a:pt x="185" y="42"/>
                  </a:lnTo>
                  <a:lnTo>
                    <a:pt x="190" y="50"/>
                  </a:lnTo>
                  <a:lnTo>
                    <a:pt x="195" y="58"/>
                  </a:lnTo>
                  <a:lnTo>
                    <a:pt x="199" y="68"/>
                  </a:lnTo>
                  <a:lnTo>
                    <a:pt x="202" y="77"/>
                  </a:lnTo>
                  <a:lnTo>
                    <a:pt x="203" y="87"/>
                  </a:lnTo>
                  <a:lnTo>
                    <a:pt x="204" y="96"/>
                  </a:lnTo>
                  <a:lnTo>
                    <a:pt x="204" y="96"/>
                  </a:lnTo>
                  <a:lnTo>
                    <a:pt x="204" y="107"/>
                  </a:lnTo>
                  <a:lnTo>
                    <a:pt x="203" y="118"/>
                  </a:lnTo>
                  <a:lnTo>
                    <a:pt x="202" y="127"/>
                  </a:lnTo>
                  <a:lnTo>
                    <a:pt x="199" y="137"/>
                  </a:lnTo>
                  <a:lnTo>
                    <a:pt x="195" y="146"/>
                  </a:lnTo>
                  <a:lnTo>
                    <a:pt x="190" y="154"/>
                  </a:lnTo>
                  <a:lnTo>
                    <a:pt x="184" y="162"/>
                  </a:lnTo>
                  <a:lnTo>
                    <a:pt x="179" y="171"/>
                  </a:lnTo>
                  <a:lnTo>
                    <a:pt x="172" y="177"/>
                  </a:lnTo>
                  <a:lnTo>
                    <a:pt x="164" y="184"/>
                  </a:lnTo>
                  <a:lnTo>
                    <a:pt x="156" y="190"/>
                  </a:lnTo>
                  <a:lnTo>
                    <a:pt x="148" y="194"/>
                  </a:lnTo>
                  <a:lnTo>
                    <a:pt x="138" y="198"/>
                  </a:lnTo>
                  <a:lnTo>
                    <a:pt x="129" y="202"/>
                  </a:lnTo>
                  <a:lnTo>
                    <a:pt x="118" y="203"/>
                  </a:lnTo>
                  <a:lnTo>
                    <a:pt x="108" y="204"/>
                  </a:lnTo>
                  <a:lnTo>
                    <a:pt x="108" y="204"/>
                  </a:lnTo>
                  <a:lnTo>
                    <a:pt x="102" y="204"/>
                  </a:lnTo>
                  <a:lnTo>
                    <a:pt x="102" y="185"/>
                  </a:lnTo>
                  <a:lnTo>
                    <a:pt x="102" y="185"/>
                  </a:lnTo>
                  <a:lnTo>
                    <a:pt x="107" y="185"/>
                  </a:lnTo>
                  <a:lnTo>
                    <a:pt x="107" y="185"/>
                  </a:lnTo>
                  <a:lnTo>
                    <a:pt x="107" y="185"/>
                  </a:lnTo>
                  <a:lnTo>
                    <a:pt x="115" y="184"/>
                  </a:lnTo>
                  <a:lnTo>
                    <a:pt x="123" y="183"/>
                  </a:lnTo>
                  <a:lnTo>
                    <a:pt x="131" y="180"/>
                  </a:lnTo>
                  <a:lnTo>
                    <a:pt x="138" y="177"/>
                  </a:lnTo>
                  <a:lnTo>
                    <a:pt x="152" y="169"/>
                  </a:lnTo>
                  <a:lnTo>
                    <a:pt x="164" y="158"/>
                  </a:lnTo>
                  <a:lnTo>
                    <a:pt x="173" y="145"/>
                  </a:lnTo>
                  <a:lnTo>
                    <a:pt x="180" y="130"/>
                  </a:lnTo>
                  <a:lnTo>
                    <a:pt x="183" y="123"/>
                  </a:lnTo>
                  <a:lnTo>
                    <a:pt x="184" y="115"/>
                  </a:lnTo>
                  <a:lnTo>
                    <a:pt x="185" y="107"/>
                  </a:lnTo>
                  <a:lnTo>
                    <a:pt x="185" y="97"/>
                  </a:lnTo>
                  <a:lnTo>
                    <a:pt x="185" y="97"/>
                  </a:lnTo>
                  <a:lnTo>
                    <a:pt x="183" y="81"/>
                  </a:lnTo>
                  <a:lnTo>
                    <a:pt x="177" y="66"/>
                  </a:lnTo>
                  <a:lnTo>
                    <a:pt x="169" y="53"/>
                  </a:lnTo>
                  <a:lnTo>
                    <a:pt x="160" y="42"/>
                  </a:lnTo>
                  <a:lnTo>
                    <a:pt x="148" y="32"/>
                  </a:lnTo>
                  <a:lnTo>
                    <a:pt x="133" y="26"/>
                  </a:lnTo>
                  <a:lnTo>
                    <a:pt x="118" y="20"/>
                  </a:lnTo>
                  <a:lnTo>
                    <a:pt x="102" y="19"/>
                  </a:lnTo>
                  <a:lnTo>
                    <a:pt x="102" y="0"/>
                  </a:lnTo>
                  <a:close/>
                  <a:moveTo>
                    <a:pt x="96" y="0"/>
                  </a:moveTo>
                  <a:lnTo>
                    <a:pt x="96" y="0"/>
                  </a:lnTo>
                  <a:lnTo>
                    <a:pt x="102" y="0"/>
                  </a:lnTo>
                  <a:lnTo>
                    <a:pt x="102" y="19"/>
                  </a:lnTo>
                  <a:lnTo>
                    <a:pt x="102" y="19"/>
                  </a:lnTo>
                  <a:lnTo>
                    <a:pt x="97" y="19"/>
                  </a:lnTo>
                  <a:lnTo>
                    <a:pt x="97" y="19"/>
                  </a:lnTo>
                  <a:lnTo>
                    <a:pt x="89" y="20"/>
                  </a:lnTo>
                  <a:lnTo>
                    <a:pt x="81" y="22"/>
                  </a:lnTo>
                  <a:lnTo>
                    <a:pt x="73" y="24"/>
                  </a:lnTo>
                  <a:lnTo>
                    <a:pt x="66" y="27"/>
                  </a:lnTo>
                  <a:lnTo>
                    <a:pt x="51" y="37"/>
                  </a:lnTo>
                  <a:lnTo>
                    <a:pt x="41" y="46"/>
                  </a:lnTo>
                  <a:lnTo>
                    <a:pt x="31" y="60"/>
                  </a:lnTo>
                  <a:lnTo>
                    <a:pt x="24" y="74"/>
                  </a:lnTo>
                  <a:lnTo>
                    <a:pt x="22" y="81"/>
                  </a:lnTo>
                  <a:lnTo>
                    <a:pt x="20" y="89"/>
                  </a:lnTo>
                  <a:lnTo>
                    <a:pt x="19" y="99"/>
                  </a:lnTo>
                  <a:lnTo>
                    <a:pt x="19" y="107"/>
                  </a:lnTo>
                  <a:lnTo>
                    <a:pt x="19" y="107"/>
                  </a:lnTo>
                  <a:lnTo>
                    <a:pt x="22" y="123"/>
                  </a:lnTo>
                  <a:lnTo>
                    <a:pt x="27" y="138"/>
                  </a:lnTo>
                  <a:lnTo>
                    <a:pt x="35" y="152"/>
                  </a:lnTo>
                  <a:lnTo>
                    <a:pt x="45" y="162"/>
                  </a:lnTo>
                  <a:lnTo>
                    <a:pt x="57" y="172"/>
                  </a:lnTo>
                  <a:lnTo>
                    <a:pt x="70" y="179"/>
                  </a:lnTo>
                  <a:lnTo>
                    <a:pt x="87" y="184"/>
                  </a:lnTo>
                  <a:lnTo>
                    <a:pt x="102" y="185"/>
                  </a:lnTo>
                  <a:lnTo>
                    <a:pt x="102" y="204"/>
                  </a:lnTo>
                  <a:lnTo>
                    <a:pt x="102" y="204"/>
                  </a:lnTo>
                  <a:lnTo>
                    <a:pt x="92" y="204"/>
                  </a:lnTo>
                  <a:lnTo>
                    <a:pt x="83" y="203"/>
                  </a:lnTo>
                  <a:lnTo>
                    <a:pt x="73" y="200"/>
                  </a:lnTo>
                  <a:lnTo>
                    <a:pt x="64" y="198"/>
                  </a:lnTo>
                  <a:lnTo>
                    <a:pt x="55" y="194"/>
                  </a:lnTo>
                  <a:lnTo>
                    <a:pt x="47" y="188"/>
                  </a:lnTo>
                  <a:lnTo>
                    <a:pt x="39" y="183"/>
                  </a:lnTo>
                  <a:lnTo>
                    <a:pt x="32" y="176"/>
                  </a:lnTo>
                  <a:lnTo>
                    <a:pt x="26" y="169"/>
                  </a:lnTo>
                  <a:lnTo>
                    <a:pt x="19" y="162"/>
                  </a:lnTo>
                  <a:lnTo>
                    <a:pt x="13" y="154"/>
                  </a:lnTo>
                  <a:lnTo>
                    <a:pt x="9" y="146"/>
                  </a:lnTo>
                  <a:lnTo>
                    <a:pt x="5" y="137"/>
                  </a:lnTo>
                  <a:lnTo>
                    <a:pt x="3" y="127"/>
                  </a:lnTo>
                  <a:lnTo>
                    <a:pt x="1" y="118"/>
                  </a:lnTo>
                  <a:lnTo>
                    <a:pt x="0" y="108"/>
                  </a:lnTo>
                  <a:lnTo>
                    <a:pt x="0" y="108"/>
                  </a:lnTo>
                  <a:lnTo>
                    <a:pt x="0" y="97"/>
                  </a:lnTo>
                  <a:lnTo>
                    <a:pt x="1" y="87"/>
                  </a:lnTo>
                  <a:lnTo>
                    <a:pt x="3" y="77"/>
                  </a:lnTo>
                  <a:lnTo>
                    <a:pt x="5" y="68"/>
                  </a:lnTo>
                  <a:lnTo>
                    <a:pt x="9" y="58"/>
                  </a:lnTo>
                  <a:lnTo>
                    <a:pt x="15" y="50"/>
                  </a:lnTo>
                  <a:lnTo>
                    <a:pt x="20" y="42"/>
                  </a:lnTo>
                  <a:lnTo>
                    <a:pt x="26" y="34"/>
                  </a:lnTo>
                  <a:lnTo>
                    <a:pt x="32" y="27"/>
                  </a:lnTo>
                  <a:lnTo>
                    <a:pt x="41" y="20"/>
                  </a:lnTo>
                  <a:lnTo>
                    <a:pt x="49" y="15"/>
                  </a:lnTo>
                  <a:lnTo>
                    <a:pt x="57" y="11"/>
                  </a:lnTo>
                  <a:lnTo>
                    <a:pt x="66" y="7"/>
                  </a:lnTo>
                  <a:lnTo>
                    <a:pt x="76" y="3"/>
                  </a:lnTo>
                  <a:lnTo>
                    <a:pt x="87" y="1"/>
                  </a:lnTo>
                  <a:lnTo>
                    <a:pt x="96" y="0"/>
                  </a:lnTo>
                  <a:lnTo>
                    <a:pt x="96"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5" name="Freeform 138"/>
            <p:cNvSpPr/>
            <p:nvPr/>
          </p:nvSpPr>
          <p:spPr bwMode="auto">
            <a:xfrm>
              <a:off x="3994151" y="2119313"/>
              <a:ext cx="52388" cy="161925"/>
            </a:xfrm>
            <a:custGeom>
              <a:avLst/>
              <a:gdLst>
                <a:gd name="T0" fmla="*/ 6 w 33"/>
                <a:gd name="T1" fmla="*/ 102 h 102"/>
                <a:gd name="T2" fmla="*/ 33 w 33"/>
                <a:gd name="T3" fmla="*/ 100 h 102"/>
                <a:gd name="T4" fmla="*/ 27 w 33"/>
                <a:gd name="T5" fmla="*/ 0 h 102"/>
                <a:gd name="T6" fmla="*/ 0 w 33"/>
                <a:gd name="T7" fmla="*/ 2 h 102"/>
                <a:gd name="T8" fmla="*/ 6 w 33"/>
                <a:gd name="T9" fmla="*/ 102 h 102"/>
              </a:gdLst>
              <a:ahLst/>
              <a:cxnLst>
                <a:cxn ang="0">
                  <a:pos x="T0" y="T1"/>
                </a:cxn>
                <a:cxn ang="0">
                  <a:pos x="T2" y="T3"/>
                </a:cxn>
                <a:cxn ang="0">
                  <a:pos x="T4" y="T5"/>
                </a:cxn>
                <a:cxn ang="0">
                  <a:pos x="T6" y="T7"/>
                </a:cxn>
                <a:cxn ang="0">
                  <a:pos x="T8" y="T9"/>
                </a:cxn>
              </a:cxnLst>
              <a:rect l="0" t="0" r="r" b="b"/>
              <a:pathLst>
                <a:path w="33" h="102">
                  <a:moveTo>
                    <a:pt x="6" y="102"/>
                  </a:moveTo>
                  <a:lnTo>
                    <a:pt x="33" y="100"/>
                  </a:lnTo>
                  <a:lnTo>
                    <a:pt x="27" y="0"/>
                  </a:lnTo>
                  <a:lnTo>
                    <a:pt x="0" y="2"/>
                  </a:lnTo>
                  <a:lnTo>
                    <a:pt x="6" y="10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6" name="Freeform 139"/>
            <p:cNvSpPr/>
            <p:nvPr/>
          </p:nvSpPr>
          <p:spPr bwMode="auto">
            <a:xfrm>
              <a:off x="3986213" y="2171700"/>
              <a:ext cx="77788" cy="219075"/>
            </a:xfrm>
            <a:custGeom>
              <a:avLst/>
              <a:gdLst>
                <a:gd name="T0" fmla="*/ 5 w 49"/>
                <a:gd name="T1" fmla="*/ 116 h 138"/>
                <a:gd name="T2" fmla="*/ 5 w 49"/>
                <a:gd name="T3" fmla="*/ 116 h 138"/>
                <a:gd name="T4" fmla="*/ 5 w 49"/>
                <a:gd name="T5" fmla="*/ 122 h 138"/>
                <a:gd name="T6" fmla="*/ 7 w 49"/>
                <a:gd name="T7" fmla="*/ 126 h 138"/>
                <a:gd name="T8" fmla="*/ 9 w 49"/>
                <a:gd name="T9" fmla="*/ 128 h 138"/>
                <a:gd name="T10" fmla="*/ 12 w 49"/>
                <a:gd name="T11" fmla="*/ 132 h 138"/>
                <a:gd name="T12" fmla="*/ 16 w 49"/>
                <a:gd name="T13" fmla="*/ 134 h 138"/>
                <a:gd name="T14" fmla="*/ 19 w 49"/>
                <a:gd name="T15" fmla="*/ 136 h 138"/>
                <a:gd name="T16" fmla="*/ 23 w 49"/>
                <a:gd name="T17" fmla="*/ 138 h 138"/>
                <a:gd name="T18" fmla="*/ 28 w 49"/>
                <a:gd name="T19" fmla="*/ 138 h 138"/>
                <a:gd name="T20" fmla="*/ 28 w 49"/>
                <a:gd name="T21" fmla="*/ 138 h 138"/>
                <a:gd name="T22" fmla="*/ 32 w 49"/>
                <a:gd name="T23" fmla="*/ 136 h 138"/>
                <a:gd name="T24" fmla="*/ 37 w 49"/>
                <a:gd name="T25" fmla="*/ 135 h 138"/>
                <a:gd name="T26" fmla="*/ 41 w 49"/>
                <a:gd name="T27" fmla="*/ 132 h 138"/>
                <a:gd name="T28" fmla="*/ 43 w 49"/>
                <a:gd name="T29" fmla="*/ 130 h 138"/>
                <a:gd name="T30" fmla="*/ 46 w 49"/>
                <a:gd name="T31" fmla="*/ 127 h 138"/>
                <a:gd name="T32" fmla="*/ 47 w 49"/>
                <a:gd name="T33" fmla="*/ 123 h 138"/>
                <a:gd name="T34" fmla="*/ 49 w 49"/>
                <a:gd name="T35" fmla="*/ 119 h 138"/>
                <a:gd name="T36" fmla="*/ 49 w 49"/>
                <a:gd name="T37" fmla="*/ 115 h 138"/>
                <a:gd name="T38" fmla="*/ 43 w 49"/>
                <a:gd name="T39" fmla="*/ 20 h 138"/>
                <a:gd name="T40" fmla="*/ 43 w 49"/>
                <a:gd name="T41" fmla="*/ 20 h 138"/>
                <a:gd name="T42" fmla="*/ 43 w 49"/>
                <a:gd name="T43" fmla="*/ 16 h 138"/>
                <a:gd name="T44" fmla="*/ 42 w 49"/>
                <a:gd name="T45" fmla="*/ 12 h 138"/>
                <a:gd name="T46" fmla="*/ 39 w 49"/>
                <a:gd name="T47" fmla="*/ 8 h 138"/>
                <a:gd name="T48" fmla="*/ 37 w 49"/>
                <a:gd name="T49" fmla="*/ 5 h 138"/>
                <a:gd name="T50" fmla="*/ 34 w 49"/>
                <a:gd name="T51" fmla="*/ 2 h 138"/>
                <a:gd name="T52" fmla="*/ 30 w 49"/>
                <a:gd name="T53" fmla="*/ 1 h 138"/>
                <a:gd name="T54" fmla="*/ 26 w 49"/>
                <a:gd name="T55" fmla="*/ 0 h 138"/>
                <a:gd name="T56" fmla="*/ 20 w 49"/>
                <a:gd name="T57" fmla="*/ 0 h 138"/>
                <a:gd name="T58" fmla="*/ 20 w 49"/>
                <a:gd name="T59" fmla="*/ 0 h 138"/>
                <a:gd name="T60" fmla="*/ 16 w 49"/>
                <a:gd name="T61" fmla="*/ 0 h 138"/>
                <a:gd name="T62" fmla="*/ 12 w 49"/>
                <a:gd name="T63" fmla="*/ 1 h 138"/>
                <a:gd name="T64" fmla="*/ 8 w 49"/>
                <a:gd name="T65" fmla="*/ 4 h 138"/>
                <a:gd name="T66" fmla="*/ 5 w 49"/>
                <a:gd name="T67" fmla="*/ 6 h 138"/>
                <a:gd name="T68" fmla="*/ 3 w 49"/>
                <a:gd name="T69" fmla="*/ 11 h 138"/>
                <a:gd name="T70" fmla="*/ 1 w 49"/>
                <a:gd name="T71" fmla="*/ 15 h 138"/>
                <a:gd name="T72" fmla="*/ 0 w 49"/>
                <a:gd name="T73" fmla="*/ 19 h 138"/>
                <a:gd name="T74" fmla="*/ 0 w 49"/>
                <a:gd name="T75" fmla="*/ 23 h 138"/>
                <a:gd name="T76" fmla="*/ 5 w 49"/>
                <a:gd name="T77" fmla="*/ 11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 h="138">
                  <a:moveTo>
                    <a:pt x="5" y="116"/>
                  </a:moveTo>
                  <a:lnTo>
                    <a:pt x="5" y="116"/>
                  </a:lnTo>
                  <a:lnTo>
                    <a:pt x="5" y="122"/>
                  </a:lnTo>
                  <a:lnTo>
                    <a:pt x="7" y="126"/>
                  </a:lnTo>
                  <a:lnTo>
                    <a:pt x="9" y="128"/>
                  </a:lnTo>
                  <a:lnTo>
                    <a:pt x="12" y="132"/>
                  </a:lnTo>
                  <a:lnTo>
                    <a:pt x="16" y="134"/>
                  </a:lnTo>
                  <a:lnTo>
                    <a:pt x="19" y="136"/>
                  </a:lnTo>
                  <a:lnTo>
                    <a:pt x="23" y="138"/>
                  </a:lnTo>
                  <a:lnTo>
                    <a:pt x="28" y="138"/>
                  </a:lnTo>
                  <a:lnTo>
                    <a:pt x="28" y="138"/>
                  </a:lnTo>
                  <a:lnTo>
                    <a:pt x="32" y="136"/>
                  </a:lnTo>
                  <a:lnTo>
                    <a:pt x="37" y="135"/>
                  </a:lnTo>
                  <a:lnTo>
                    <a:pt x="41" y="132"/>
                  </a:lnTo>
                  <a:lnTo>
                    <a:pt x="43" y="130"/>
                  </a:lnTo>
                  <a:lnTo>
                    <a:pt x="46" y="127"/>
                  </a:lnTo>
                  <a:lnTo>
                    <a:pt x="47" y="123"/>
                  </a:lnTo>
                  <a:lnTo>
                    <a:pt x="49" y="119"/>
                  </a:lnTo>
                  <a:lnTo>
                    <a:pt x="49" y="115"/>
                  </a:lnTo>
                  <a:lnTo>
                    <a:pt x="43" y="20"/>
                  </a:lnTo>
                  <a:lnTo>
                    <a:pt x="43" y="20"/>
                  </a:lnTo>
                  <a:lnTo>
                    <a:pt x="43" y="16"/>
                  </a:lnTo>
                  <a:lnTo>
                    <a:pt x="42" y="12"/>
                  </a:lnTo>
                  <a:lnTo>
                    <a:pt x="39" y="8"/>
                  </a:lnTo>
                  <a:lnTo>
                    <a:pt x="37" y="5"/>
                  </a:lnTo>
                  <a:lnTo>
                    <a:pt x="34" y="2"/>
                  </a:lnTo>
                  <a:lnTo>
                    <a:pt x="30" y="1"/>
                  </a:lnTo>
                  <a:lnTo>
                    <a:pt x="26" y="0"/>
                  </a:lnTo>
                  <a:lnTo>
                    <a:pt x="20" y="0"/>
                  </a:lnTo>
                  <a:lnTo>
                    <a:pt x="20" y="0"/>
                  </a:lnTo>
                  <a:lnTo>
                    <a:pt x="16" y="0"/>
                  </a:lnTo>
                  <a:lnTo>
                    <a:pt x="12" y="1"/>
                  </a:lnTo>
                  <a:lnTo>
                    <a:pt x="8" y="4"/>
                  </a:lnTo>
                  <a:lnTo>
                    <a:pt x="5" y="6"/>
                  </a:lnTo>
                  <a:lnTo>
                    <a:pt x="3" y="11"/>
                  </a:lnTo>
                  <a:lnTo>
                    <a:pt x="1" y="15"/>
                  </a:lnTo>
                  <a:lnTo>
                    <a:pt x="0" y="19"/>
                  </a:lnTo>
                  <a:lnTo>
                    <a:pt x="0" y="23"/>
                  </a:lnTo>
                  <a:lnTo>
                    <a:pt x="5" y="1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57" name="Freeform 140"/>
          <p:cNvSpPr/>
          <p:nvPr/>
        </p:nvSpPr>
        <p:spPr bwMode="auto">
          <a:xfrm>
            <a:off x="1451987" y="1870529"/>
            <a:ext cx="285669" cy="232918"/>
          </a:xfrm>
          <a:custGeom>
            <a:avLst/>
            <a:gdLst>
              <a:gd name="T0" fmla="*/ 166 w 325"/>
              <a:gd name="T1" fmla="*/ 265 h 265"/>
              <a:gd name="T2" fmla="*/ 166 w 325"/>
              <a:gd name="T3" fmla="*/ 265 h 265"/>
              <a:gd name="T4" fmla="*/ 169 w 325"/>
              <a:gd name="T5" fmla="*/ 263 h 265"/>
              <a:gd name="T6" fmla="*/ 177 w 325"/>
              <a:gd name="T7" fmla="*/ 257 h 265"/>
              <a:gd name="T8" fmla="*/ 189 w 325"/>
              <a:gd name="T9" fmla="*/ 250 h 265"/>
              <a:gd name="T10" fmla="*/ 198 w 325"/>
              <a:gd name="T11" fmla="*/ 246 h 265"/>
              <a:gd name="T12" fmla="*/ 207 w 325"/>
              <a:gd name="T13" fmla="*/ 244 h 265"/>
              <a:gd name="T14" fmla="*/ 218 w 325"/>
              <a:gd name="T15" fmla="*/ 241 h 265"/>
              <a:gd name="T16" fmla="*/ 230 w 325"/>
              <a:gd name="T17" fmla="*/ 240 h 265"/>
              <a:gd name="T18" fmla="*/ 242 w 325"/>
              <a:gd name="T19" fmla="*/ 240 h 265"/>
              <a:gd name="T20" fmla="*/ 257 w 325"/>
              <a:gd name="T21" fmla="*/ 241 h 265"/>
              <a:gd name="T22" fmla="*/ 272 w 325"/>
              <a:gd name="T23" fmla="*/ 242 h 265"/>
              <a:gd name="T24" fmla="*/ 288 w 325"/>
              <a:gd name="T25" fmla="*/ 248 h 265"/>
              <a:gd name="T26" fmla="*/ 306 w 325"/>
              <a:gd name="T27" fmla="*/ 255 h 265"/>
              <a:gd name="T28" fmla="*/ 325 w 325"/>
              <a:gd name="T29" fmla="*/ 263 h 265"/>
              <a:gd name="T30" fmla="*/ 325 w 325"/>
              <a:gd name="T31" fmla="*/ 26 h 265"/>
              <a:gd name="T32" fmla="*/ 325 w 325"/>
              <a:gd name="T33" fmla="*/ 26 h 265"/>
              <a:gd name="T34" fmla="*/ 307 w 325"/>
              <a:gd name="T35" fmla="*/ 18 h 265"/>
              <a:gd name="T36" fmla="*/ 288 w 325"/>
              <a:gd name="T37" fmla="*/ 9 h 265"/>
              <a:gd name="T38" fmla="*/ 265 w 325"/>
              <a:gd name="T39" fmla="*/ 4 h 265"/>
              <a:gd name="T40" fmla="*/ 253 w 325"/>
              <a:gd name="T41" fmla="*/ 1 h 265"/>
              <a:gd name="T42" fmla="*/ 240 w 325"/>
              <a:gd name="T43" fmla="*/ 0 h 265"/>
              <a:gd name="T44" fmla="*/ 226 w 325"/>
              <a:gd name="T45" fmla="*/ 0 h 265"/>
              <a:gd name="T46" fmla="*/ 212 w 325"/>
              <a:gd name="T47" fmla="*/ 1 h 265"/>
              <a:gd name="T48" fmla="*/ 199 w 325"/>
              <a:gd name="T49" fmla="*/ 4 h 265"/>
              <a:gd name="T50" fmla="*/ 187 w 325"/>
              <a:gd name="T51" fmla="*/ 8 h 265"/>
              <a:gd name="T52" fmla="*/ 175 w 325"/>
              <a:gd name="T53" fmla="*/ 16 h 265"/>
              <a:gd name="T54" fmla="*/ 162 w 325"/>
              <a:gd name="T55" fmla="*/ 26 h 265"/>
              <a:gd name="T56" fmla="*/ 0 w 325"/>
              <a:gd name="T57" fmla="*/ 26 h 265"/>
              <a:gd name="T58" fmla="*/ 0 w 325"/>
              <a:gd name="T59" fmla="*/ 264 h 265"/>
              <a:gd name="T60" fmla="*/ 166 w 325"/>
              <a:gd name="T61"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5" h="265">
                <a:moveTo>
                  <a:pt x="166" y="265"/>
                </a:moveTo>
                <a:lnTo>
                  <a:pt x="166" y="265"/>
                </a:lnTo>
                <a:lnTo>
                  <a:pt x="169" y="263"/>
                </a:lnTo>
                <a:lnTo>
                  <a:pt x="177" y="257"/>
                </a:lnTo>
                <a:lnTo>
                  <a:pt x="189" y="250"/>
                </a:lnTo>
                <a:lnTo>
                  <a:pt x="198" y="246"/>
                </a:lnTo>
                <a:lnTo>
                  <a:pt x="207" y="244"/>
                </a:lnTo>
                <a:lnTo>
                  <a:pt x="218" y="241"/>
                </a:lnTo>
                <a:lnTo>
                  <a:pt x="230" y="240"/>
                </a:lnTo>
                <a:lnTo>
                  <a:pt x="242" y="240"/>
                </a:lnTo>
                <a:lnTo>
                  <a:pt x="257" y="241"/>
                </a:lnTo>
                <a:lnTo>
                  <a:pt x="272" y="242"/>
                </a:lnTo>
                <a:lnTo>
                  <a:pt x="288" y="248"/>
                </a:lnTo>
                <a:lnTo>
                  <a:pt x="306" y="255"/>
                </a:lnTo>
                <a:lnTo>
                  <a:pt x="325" y="263"/>
                </a:lnTo>
                <a:lnTo>
                  <a:pt x="325" y="26"/>
                </a:lnTo>
                <a:lnTo>
                  <a:pt x="325" y="26"/>
                </a:lnTo>
                <a:lnTo>
                  <a:pt x="307" y="18"/>
                </a:lnTo>
                <a:lnTo>
                  <a:pt x="288" y="9"/>
                </a:lnTo>
                <a:lnTo>
                  <a:pt x="265" y="4"/>
                </a:lnTo>
                <a:lnTo>
                  <a:pt x="253" y="1"/>
                </a:lnTo>
                <a:lnTo>
                  <a:pt x="240" y="0"/>
                </a:lnTo>
                <a:lnTo>
                  <a:pt x="226" y="0"/>
                </a:lnTo>
                <a:lnTo>
                  <a:pt x="212" y="1"/>
                </a:lnTo>
                <a:lnTo>
                  <a:pt x="199" y="4"/>
                </a:lnTo>
                <a:lnTo>
                  <a:pt x="187" y="8"/>
                </a:lnTo>
                <a:lnTo>
                  <a:pt x="175" y="16"/>
                </a:lnTo>
                <a:lnTo>
                  <a:pt x="162" y="26"/>
                </a:lnTo>
                <a:lnTo>
                  <a:pt x="0" y="26"/>
                </a:lnTo>
                <a:lnTo>
                  <a:pt x="0" y="264"/>
                </a:lnTo>
                <a:lnTo>
                  <a:pt x="166" y="2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8" name="Freeform 141"/>
          <p:cNvSpPr>
            <a:spLocks noEditPoints="1"/>
          </p:cNvSpPr>
          <p:nvPr/>
        </p:nvSpPr>
        <p:spPr bwMode="auto">
          <a:xfrm>
            <a:off x="1474842" y="3295283"/>
            <a:ext cx="348077" cy="287412"/>
          </a:xfrm>
          <a:custGeom>
            <a:avLst/>
            <a:gdLst>
              <a:gd name="T0" fmla="*/ 365 w 396"/>
              <a:gd name="T1" fmla="*/ 0 h 327"/>
              <a:gd name="T2" fmla="*/ 383 w 396"/>
              <a:gd name="T3" fmla="*/ 5 h 327"/>
              <a:gd name="T4" fmla="*/ 394 w 396"/>
              <a:gd name="T5" fmla="*/ 19 h 327"/>
              <a:gd name="T6" fmla="*/ 396 w 396"/>
              <a:gd name="T7" fmla="*/ 197 h 327"/>
              <a:gd name="T8" fmla="*/ 394 w 396"/>
              <a:gd name="T9" fmla="*/ 210 h 327"/>
              <a:gd name="T10" fmla="*/ 383 w 396"/>
              <a:gd name="T11" fmla="*/ 224 h 327"/>
              <a:gd name="T12" fmla="*/ 365 w 396"/>
              <a:gd name="T13" fmla="*/ 230 h 327"/>
              <a:gd name="T14" fmla="*/ 295 w 396"/>
              <a:gd name="T15" fmla="*/ 260 h 327"/>
              <a:gd name="T16" fmla="*/ 307 w 396"/>
              <a:gd name="T17" fmla="*/ 262 h 327"/>
              <a:gd name="T18" fmla="*/ 321 w 396"/>
              <a:gd name="T19" fmla="*/ 273 h 327"/>
              <a:gd name="T20" fmla="*/ 326 w 396"/>
              <a:gd name="T21" fmla="*/ 291 h 327"/>
              <a:gd name="T22" fmla="*/ 326 w 396"/>
              <a:gd name="T23" fmla="*/ 302 h 327"/>
              <a:gd name="T24" fmla="*/ 318 w 396"/>
              <a:gd name="T25" fmla="*/ 318 h 327"/>
              <a:gd name="T26" fmla="*/ 302 w 396"/>
              <a:gd name="T27" fmla="*/ 326 h 327"/>
              <a:gd name="T28" fmla="*/ 199 w 396"/>
              <a:gd name="T29" fmla="*/ 208 h 327"/>
              <a:gd name="T30" fmla="*/ 348 w 396"/>
              <a:gd name="T31" fmla="*/ 208 h 327"/>
              <a:gd name="T32" fmla="*/ 361 w 396"/>
              <a:gd name="T33" fmla="*/ 204 h 327"/>
              <a:gd name="T34" fmla="*/ 371 w 396"/>
              <a:gd name="T35" fmla="*/ 192 h 327"/>
              <a:gd name="T36" fmla="*/ 373 w 396"/>
              <a:gd name="T37" fmla="*/ 47 h 327"/>
              <a:gd name="T38" fmla="*/ 371 w 396"/>
              <a:gd name="T39" fmla="*/ 36 h 327"/>
              <a:gd name="T40" fmla="*/ 361 w 396"/>
              <a:gd name="T41" fmla="*/ 25 h 327"/>
              <a:gd name="T42" fmla="*/ 348 w 396"/>
              <a:gd name="T43" fmla="*/ 20 h 327"/>
              <a:gd name="T44" fmla="*/ 127 w 396"/>
              <a:gd name="T45" fmla="*/ 260 h 327"/>
              <a:gd name="T46" fmla="*/ 127 w 396"/>
              <a:gd name="T47" fmla="*/ 230 h 327"/>
              <a:gd name="T48" fmla="*/ 199 w 396"/>
              <a:gd name="T49" fmla="*/ 327 h 327"/>
              <a:gd name="T50" fmla="*/ 154 w 396"/>
              <a:gd name="T51" fmla="*/ 288 h 327"/>
              <a:gd name="T52" fmla="*/ 158 w 396"/>
              <a:gd name="T53" fmla="*/ 287 h 327"/>
              <a:gd name="T54" fmla="*/ 159 w 396"/>
              <a:gd name="T55" fmla="*/ 283 h 327"/>
              <a:gd name="T56" fmla="*/ 155 w 396"/>
              <a:gd name="T57" fmla="*/ 277 h 327"/>
              <a:gd name="T58" fmla="*/ 127 w 396"/>
              <a:gd name="T59" fmla="*/ 260 h 327"/>
              <a:gd name="T60" fmla="*/ 199 w 396"/>
              <a:gd name="T61" fmla="*/ 0 h 327"/>
              <a:gd name="T62" fmla="*/ 127 w 396"/>
              <a:gd name="T63" fmla="*/ 0 h 327"/>
              <a:gd name="T64" fmla="*/ 127 w 396"/>
              <a:gd name="T65" fmla="*/ 276 h 327"/>
              <a:gd name="T66" fmla="*/ 97 w 396"/>
              <a:gd name="T67" fmla="*/ 277 h 327"/>
              <a:gd name="T68" fmla="*/ 94 w 396"/>
              <a:gd name="T69" fmla="*/ 283 h 327"/>
              <a:gd name="T70" fmla="*/ 96 w 396"/>
              <a:gd name="T71" fmla="*/ 287 h 327"/>
              <a:gd name="T72" fmla="*/ 100 w 396"/>
              <a:gd name="T73" fmla="*/ 288 h 327"/>
              <a:gd name="T74" fmla="*/ 101 w 396"/>
              <a:gd name="T75" fmla="*/ 327 h 327"/>
              <a:gd name="T76" fmla="*/ 88 w 396"/>
              <a:gd name="T77" fmla="*/ 325 h 327"/>
              <a:gd name="T78" fmla="*/ 74 w 396"/>
              <a:gd name="T79" fmla="*/ 314 h 327"/>
              <a:gd name="T80" fmla="*/ 69 w 396"/>
              <a:gd name="T81" fmla="*/ 295 h 327"/>
              <a:gd name="T82" fmla="*/ 70 w 396"/>
              <a:gd name="T83" fmla="*/ 285 h 327"/>
              <a:gd name="T84" fmla="*/ 78 w 396"/>
              <a:gd name="T85" fmla="*/ 269 h 327"/>
              <a:gd name="T86" fmla="*/ 94 w 396"/>
              <a:gd name="T87" fmla="*/ 260 h 327"/>
              <a:gd name="T88" fmla="*/ 127 w 396"/>
              <a:gd name="T89" fmla="*/ 230 h 327"/>
              <a:gd name="T90" fmla="*/ 25 w 396"/>
              <a:gd name="T91" fmla="*/ 229 h 327"/>
              <a:gd name="T92" fmla="*/ 9 w 396"/>
              <a:gd name="T93" fmla="*/ 220 h 327"/>
              <a:gd name="T94" fmla="*/ 1 w 396"/>
              <a:gd name="T95" fmla="*/ 204 h 327"/>
              <a:gd name="T96" fmla="*/ 0 w 396"/>
              <a:gd name="T97" fmla="*/ 31 h 327"/>
              <a:gd name="T98" fmla="*/ 5 w 396"/>
              <a:gd name="T99" fmla="*/ 13 h 327"/>
              <a:gd name="T100" fmla="*/ 20 w 396"/>
              <a:gd name="T101" fmla="*/ 2 h 327"/>
              <a:gd name="T102" fmla="*/ 127 w 396"/>
              <a:gd name="T103" fmla="*/ 0 h 327"/>
              <a:gd name="T104" fmla="*/ 50 w 396"/>
              <a:gd name="T105" fmla="*/ 20 h 327"/>
              <a:gd name="T106" fmla="*/ 35 w 396"/>
              <a:gd name="T107" fmla="*/ 25 h 327"/>
              <a:gd name="T108" fmla="*/ 25 w 396"/>
              <a:gd name="T109" fmla="*/ 36 h 327"/>
              <a:gd name="T110" fmla="*/ 24 w 396"/>
              <a:gd name="T111" fmla="*/ 182 h 327"/>
              <a:gd name="T112" fmla="*/ 25 w 396"/>
              <a:gd name="T113" fmla="*/ 192 h 327"/>
              <a:gd name="T114" fmla="*/ 35 w 396"/>
              <a:gd name="T115" fmla="*/ 204 h 327"/>
              <a:gd name="T116" fmla="*/ 50 w 396"/>
              <a:gd name="T117" fmla="*/ 20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6" h="327">
                <a:moveTo>
                  <a:pt x="199" y="0"/>
                </a:moveTo>
                <a:lnTo>
                  <a:pt x="365" y="0"/>
                </a:lnTo>
                <a:lnTo>
                  <a:pt x="365" y="0"/>
                </a:lnTo>
                <a:lnTo>
                  <a:pt x="372" y="0"/>
                </a:lnTo>
                <a:lnTo>
                  <a:pt x="377" y="2"/>
                </a:lnTo>
                <a:lnTo>
                  <a:pt x="383" y="5"/>
                </a:lnTo>
                <a:lnTo>
                  <a:pt x="387" y="9"/>
                </a:lnTo>
                <a:lnTo>
                  <a:pt x="391" y="13"/>
                </a:lnTo>
                <a:lnTo>
                  <a:pt x="394" y="19"/>
                </a:lnTo>
                <a:lnTo>
                  <a:pt x="396" y="24"/>
                </a:lnTo>
                <a:lnTo>
                  <a:pt x="396" y="31"/>
                </a:lnTo>
                <a:lnTo>
                  <a:pt x="396" y="197"/>
                </a:lnTo>
                <a:lnTo>
                  <a:pt x="396" y="197"/>
                </a:lnTo>
                <a:lnTo>
                  <a:pt x="396" y="204"/>
                </a:lnTo>
                <a:lnTo>
                  <a:pt x="394" y="210"/>
                </a:lnTo>
                <a:lnTo>
                  <a:pt x="391" y="215"/>
                </a:lnTo>
                <a:lnTo>
                  <a:pt x="387" y="220"/>
                </a:lnTo>
                <a:lnTo>
                  <a:pt x="383" y="224"/>
                </a:lnTo>
                <a:lnTo>
                  <a:pt x="377" y="227"/>
                </a:lnTo>
                <a:lnTo>
                  <a:pt x="372" y="229"/>
                </a:lnTo>
                <a:lnTo>
                  <a:pt x="365" y="230"/>
                </a:lnTo>
                <a:lnTo>
                  <a:pt x="238" y="230"/>
                </a:lnTo>
                <a:lnTo>
                  <a:pt x="238" y="260"/>
                </a:lnTo>
                <a:lnTo>
                  <a:pt x="295" y="260"/>
                </a:lnTo>
                <a:lnTo>
                  <a:pt x="295" y="260"/>
                </a:lnTo>
                <a:lnTo>
                  <a:pt x="302" y="260"/>
                </a:lnTo>
                <a:lnTo>
                  <a:pt x="307" y="262"/>
                </a:lnTo>
                <a:lnTo>
                  <a:pt x="312" y="265"/>
                </a:lnTo>
                <a:lnTo>
                  <a:pt x="318" y="269"/>
                </a:lnTo>
                <a:lnTo>
                  <a:pt x="321" y="273"/>
                </a:lnTo>
                <a:lnTo>
                  <a:pt x="325" y="279"/>
                </a:lnTo>
                <a:lnTo>
                  <a:pt x="326" y="285"/>
                </a:lnTo>
                <a:lnTo>
                  <a:pt x="326" y="291"/>
                </a:lnTo>
                <a:lnTo>
                  <a:pt x="326" y="295"/>
                </a:lnTo>
                <a:lnTo>
                  <a:pt x="326" y="295"/>
                </a:lnTo>
                <a:lnTo>
                  <a:pt x="326" y="302"/>
                </a:lnTo>
                <a:lnTo>
                  <a:pt x="325" y="308"/>
                </a:lnTo>
                <a:lnTo>
                  <a:pt x="321" y="314"/>
                </a:lnTo>
                <a:lnTo>
                  <a:pt x="318" y="318"/>
                </a:lnTo>
                <a:lnTo>
                  <a:pt x="312" y="322"/>
                </a:lnTo>
                <a:lnTo>
                  <a:pt x="307" y="325"/>
                </a:lnTo>
                <a:lnTo>
                  <a:pt x="302" y="326"/>
                </a:lnTo>
                <a:lnTo>
                  <a:pt x="295" y="327"/>
                </a:lnTo>
                <a:lnTo>
                  <a:pt x="199" y="327"/>
                </a:lnTo>
                <a:lnTo>
                  <a:pt x="199" y="208"/>
                </a:lnTo>
                <a:lnTo>
                  <a:pt x="348" y="208"/>
                </a:lnTo>
                <a:lnTo>
                  <a:pt x="348" y="208"/>
                </a:lnTo>
                <a:lnTo>
                  <a:pt x="348" y="208"/>
                </a:lnTo>
                <a:lnTo>
                  <a:pt x="352" y="207"/>
                </a:lnTo>
                <a:lnTo>
                  <a:pt x="357" y="205"/>
                </a:lnTo>
                <a:lnTo>
                  <a:pt x="361" y="204"/>
                </a:lnTo>
                <a:lnTo>
                  <a:pt x="365" y="200"/>
                </a:lnTo>
                <a:lnTo>
                  <a:pt x="368" y="196"/>
                </a:lnTo>
                <a:lnTo>
                  <a:pt x="371" y="192"/>
                </a:lnTo>
                <a:lnTo>
                  <a:pt x="372" y="188"/>
                </a:lnTo>
                <a:lnTo>
                  <a:pt x="373" y="182"/>
                </a:lnTo>
                <a:lnTo>
                  <a:pt x="373" y="47"/>
                </a:lnTo>
                <a:lnTo>
                  <a:pt x="373" y="47"/>
                </a:lnTo>
                <a:lnTo>
                  <a:pt x="372" y="42"/>
                </a:lnTo>
                <a:lnTo>
                  <a:pt x="371" y="36"/>
                </a:lnTo>
                <a:lnTo>
                  <a:pt x="368" y="32"/>
                </a:lnTo>
                <a:lnTo>
                  <a:pt x="365" y="28"/>
                </a:lnTo>
                <a:lnTo>
                  <a:pt x="361" y="25"/>
                </a:lnTo>
                <a:lnTo>
                  <a:pt x="357" y="23"/>
                </a:lnTo>
                <a:lnTo>
                  <a:pt x="352" y="21"/>
                </a:lnTo>
                <a:lnTo>
                  <a:pt x="348" y="20"/>
                </a:lnTo>
                <a:lnTo>
                  <a:pt x="199" y="20"/>
                </a:lnTo>
                <a:lnTo>
                  <a:pt x="199" y="0"/>
                </a:lnTo>
                <a:close/>
                <a:moveTo>
                  <a:pt x="127" y="260"/>
                </a:moveTo>
                <a:lnTo>
                  <a:pt x="159" y="260"/>
                </a:lnTo>
                <a:lnTo>
                  <a:pt x="159" y="230"/>
                </a:lnTo>
                <a:lnTo>
                  <a:pt x="127" y="230"/>
                </a:lnTo>
                <a:lnTo>
                  <a:pt x="127" y="208"/>
                </a:lnTo>
                <a:lnTo>
                  <a:pt x="199" y="208"/>
                </a:lnTo>
                <a:lnTo>
                  <a:pt x="199" y="327"/>
                </a:lnTo>
                <a:lnTo>
                  <a:pt x="127" y="327"/>
                </a:lnTo>
                <a:lnTo>
                  <a:pt x="127" y="288"/>
                </a:lnTo>
                <a:lnTo>
                  <a:pt x="154" y="288"/>
                </a:lnTo>
                <a:lnTo>
                  <a:pt x="154" y="288"/>
                </a:lnTo>
                <a:lnTo>
                  <a:pt x="155" y="288"/>
                </a:lnTo>
                <a:lnTo>
                  <a:pt x="158" y="287"/>
                </a:lnTo>
                <a:lnTo>
                  <a:pt x="159" y="284"/>
                </a:lnTo>
                <a:lnTo>
                  <a:pt x="159" y="283"/>
                </a:lnTo>
                <a:lnTo>
                  <a:pt x="159" y="283"/>
                </a:lnTo>
                <a:lnTo>
                  <a:pt x="159" y="280"/>
                </a:lnTo>
                <a:lnTo>
                  <a:pt x="158" y="279"/>
                </a:lnTo>
                <a:lnTo>
                  <a:pt x="155" y="277"/>
                </a:lnTo>
                <a:lnTo>
                  <a:pt x="154" y="276"/>
                </a:lnTo>
                <a:lnTo>
                  <a:pt x="127" y="276"/>
                </a:lnTo>
                <a:lnTo>
                  <a:pt x="127" y="260"/>
                </a:lnTo>
                <a:lnTo>
                  <a:pt x="127" y="260"/>
                </a:lnTo>
                <a:close/>
                <a:moveTo>
                  <a:pt x="127" y="0"/>
                </a:moveTo>
                <a:lnTo>
                  <a:pt x="199" y="0"/>
                </a:lnTo>
                <a:lnTo>
                  <a:pt x="199" y="20"/>
                </a:lnTo>
                <a:lnTo>
                  <a:pt x="127" y="20"/>
                </a:lnTo>
                <a:lnTo>
                  <a:pt x="127" y="0"/>
                </a:lnTo>
                <a:close/>
                <a:moveTo>
                  <a:pt x="101" y="260"/>
                </a:moveTo>
                <a:lnTo>
                  <a:pt x="127" y="260"/>
                </a:lnTo>
                <a:lnTo>
                  <a:pt x="127" y="276"/>
                </a:lnTo>
                <a:lnTo>
                  <a:pt x="100" y="276"/>
                </a:lnTo>
                <a:lnTo>
                  <a:pt x="100" y="276"/>
                </a:lnTo>
                <a:lnTo>
                  <a:pt x="97" y="277"/>
                </a:lnTo>
                <a:lnTo>
                  <a:pt x="96" y="279"/>
                </a:lnTo>
                <a:lnTo>
                  <a:pt x="94" y="280"/>
                </a:lnTo>
                <a:lnTo>
                  <a:pt x="94" y="283"/>
                </a:lnTo>
                <a:lnTo>
                  <a:pt x="94" y="283"/>
                </a:lnTo>
                <a:lnTo>
                  <a:pt x="94" y="284"/>
                </a:lnTo>
                <a:lnTo>
                  <a:pt x="96" y="287"/>
                </a:lnTo>
                <a:lnTo>
                  <a:pt x="97" y="288"/>
                </a:lnTo>
                <a:lnTo>
                  <a:pt x="100" y="288"/>
                </a:lnTo>
                <a:lnTo>
                  <a:pt x="100" y="288"/>
                </a:lnTo>
                <a:lnTo>
                  <a:pt x="127" y="288"/>
                </a:lnTo>
                <a:lnTo>
                  <a:pt x="127" y="327"/>
                </a:lnTo>
                <a:lnTo>
                  <a:pt x="101" y="327"/>
                </a:lnTo>
                <a:lnTo>
                  <a:pt x="101" y="327"/>
                </a:lnTo>
                <a:lnTo>
                  <a:pt x="94" y="326"/>
                </a:lnTo>
                <a:lnTo>
                  <a:pt x="88" y="325"/>
                </a:lnTo>
                <a:lnTo>
                  <a:pt x="82" y="322"/>
                </a:lnTo>
                <a:lnTo>
                  <a:pt x="78" y="318"/>
                </a:lnTo>
                <a:lnTo>
                  <a:pt x="74" y="314"/>
                </a:lnTo>
                <a:lnTo>
                  <a:pt x="71" y="308"/>
                </a:lnTo>
                <a:lnTo>
                  <a:pt x="70" y="302"/>
                </a:lnTo>
                <a:lnTo>
                  <a:pt x="69" y="295"/>
                </a:lnTo>
                <a:lnTo>
                  <a:pt x="69" y="291"/>
                </a:lnTo>
                <a:lnTo>
                  <a:pt x="69" y="291"/>
                </a:lnTo>
                <a:lnTo>
                  <a:pt x="70" y="285"/>
                </a:lnTo>
                <a:lnTo>
                  <a:pt x="71" y="279"/>
                </a:lnTo>
                <a:lnTo>
                  <a:pt x="74" y="273"/>
                </a:lnTo>
                <a:lnTo>
                  <a:pt x="78" y="269"/>
                </a:lnTo>
                <a:lnTo>
                  <a:pt x="82" y="265"/>
                </a:lnTo>
                <a:lnTo>
                  <a:pt x="88" y="262"/>
                </a:lnTo>
                <a:lnTo>
                  <a:pt x="94" y="260"/>
                </a:lnTo>
                <a:lnTo>
                  <a:pt x="101" y="260"/>
                </a:lnTo>
                <a:lnTo>
                  <a:pt x="101" y="260"/>
                </a:lnTo>
                <a:close/>
                <a:moveTo>
                  <a:pt x="127" y="230"/>
                </a:moveTo>
                <a:lnTo>
                  <a:pt x="32" y="230"/>
                </a:lnTo>
                <a:lnTo>
                  <a:pt x="32" y="230"/>
                </a:lnTo>
                <a:lnTo>
                  <a:pt x="25" y="229"/>
                </a:lnTo>
                <a:lnTo>
                  <a:pt x="20" y="227"/>
                </a:lnTo>
                <a:lnTo>
                  <a:pt x="14" y="224"/>
                </a:lnTo>
                <a:lnTo>
                  <a:pt x="9" y="220"/>
                </a:lnTo>
                <a:lnTo>
                  <a:pt x="5" y="215"/>
                </a:lnTo>
                <a:lnTo>
                  <a:pt x="2" y="210"/>
                </a:lnTo>
                <a:lnTo>
                  <a:pt x="1" y="204"/>
                </a:lnTo>
                <a:lnTo>
                  <a:pt x="0" y="197"/>
                </a:lnTo>
                <a:lnTo>
                  <a:pt x="0" y="31"/>
                </a:lnTo>
                <a:lnTo>
                  <a:pt x="0" y="31"/>
                </a:lnTo>
                <a:lnTo>
                  <a:pt x="1" y="24"/>
                </a:lnTo>
                <a:lnTo>
                  <a:pt x="2" y="19"/>
                </a:lnTo>
                <a:lnTo>
                  <a:pt x="5" y="13"/>
                </a:lnTo>
                <a:lnTo>
                  <a:pt x="9" y="9"/>
                </a:lnTo>
                <a:lnTo>
                  <a:pt x="14" y="5"/>
                </a:lnTo>
                <a:lnTo>
                  <a:pt x="20" y="2"/>
                </a:lnTo>
                <a:lnTo>
                  <a:pt x="25" y="0"/>
                </a:lnTo>
                <a:lnTo>
                  <a:pt x="32" y="0"/>
                </a:lnTo>
                <a:lnTo>
                  <a:pt x="127" y="0"/>
                </a:lnTo>
                <a:lnTo>
                  <a:pt x="127" y="20"/>
                </a:lnTo>
                <a:lnTo>
                  <a:pt x="50" y="20"/>
                </a:lnTo>
                <a:lnTo>
                  <a:pt x="50" y="20"/>
                </a:lnTo>
                <a:lnTo>
                  <a:pt x="44" y="21"/>
                </a:lnTo>
                <a:lnTo>
                  <a:pt x="40" y="23"/>
                </a:lnTo>
                <a:lnTo>
                  <a:pt x="35" y="25"/>
                </a:lnTo>
                <a:lnTo>
                  <a:pt x="31" y="28"/>
                </a:lnTo>
                <a:lnTo>
                  <a:pt x="28" y="32"/>
                </a:lnTo>
                <a:lnTo>
                  <a:pt x="25" y="36"/>
                </a:lnTo>
                <a:lnTo>
                  <a:pt x="24" y="42"/>
                </a:lnTo>
                <a:lnTo>
                  <a:pt x="24" y="47"/>
                </a:lnTo>
                <a:lnTo>
                  <a:pt x="24" y="182"/>
                </a:lnTo>
                <a:lnTo>
                  <a:pt x="24" y="182"/>
                </a:lnTo>
                <a:lnTo>
                  <a:pt x="24" y="188"/>
                </a:lnTo>
                <a:lnTo>
                  <a:pt x="25" y="192"/>
                </a:lnTo>
                <a:lnTo>
                  <a:pt x="28" y="196"/>
                </a:lnTo>
                <a:lnTo>
                  <a:pt x="31" y="200"/>
                </a:lnTo>
                <a:lnTo>
                  <a:pt x="35" y="204"/>
                </a:lnTo>
                <a:lnTo>
                  <a:pt x="40" y="205"/>
                </a:lnTo>
                <a:lnTo>
                  <a:pt x="44" y="207"/>
                </a:lnTo>
                <a:lnTo>
                  <a:pt x="50" y="208"/>
                </a:lnTo>
                <a:lnTo>
                  <a:pt x="127" y="208"/>
                </a:lnTo>
                <a:lnTo>
                  <a:pt x="127" y="23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9" name="Freeform 142"/>
          <p:cNvSpPr>
            <a:spLocks noEditPoints="1"/>
          </p:cNvSpPr>
          <p:nvPr/>
        </p:nvSpPr>
        <p:spPr bwMode="auto">
          <a:xfrm>
            <a:off x="759350" y="2718702"/>
            <a:ext cx="447403" cy="521209"/>
          </a:xfrm>
          <a:custGeom>
            <a:avLst/>
            <a:gdLst>
              <a:gd name="T0" fmla="*/ 92 w 509"/>
              <a:gd name="T1" fmla="*/ 126 h 593"/>
              <a:gd name="T2" fmla="*/ 147 w 509"/>
              <a:gd name="T3" fmla="*/ 94 h 593"/>
              <a:gd name="T4" fmla="*/ 137 w 509"/>
              <a:gd name="T5" fmla="*/ 133 h 593"/>
              <a:gd name="T6" fmla="*/ 168 w 509"/>
              <a:gd name="T7" fmla="*/ 120 h 593"/>
              <a:gd name="T8" fmla="*/ 157 w 509"/>
              <a:gd name="T9" fmla="*/ 157 h 593"/>
              <a:gd name="T10" fmla="*/ 189 w 509"/>
              <a:gd name="T11" fmla="*/ 144 h 593"/>
              <a:gd name="T12" fmla="*/ 177 w 509"/>
              <a:gd name="T13" fmla="*/ 183 h 593"/>
              <a:gd name="T14" fmla="*/ 210 w 509"/>
              <a:gd name="T15" fmla="*/ 170 h 593"/>
              <a:gd name="T16" fmla="*/ 174 w 509"/>
              <a:gd name="T17" fmla="*/ 228 h 593"/>
              <a:gd name="T18" fmla="*/ 230 w 509"/>
              <a:gd name="T19" fmla="*/ 195 h 593"/>
              <a:gd name="T20" fmla="*/ 219 w 509"/>
              <a:gd name="T21" fmla="*/ 235 h 593"/>
              <a:gd name="T22" fmla="*/ 252 w 509"/>
              <a:gd name="T23" fmla="*/ 221 h 593"/>
              <a:gd name="T24" fmla="*/ 239 w 509"/>
              <a:gd name="T25" fmla="*/ 259 h 593"/>
              <a:gd name="T26" fmla="*/ 272 w 509"/>
              <a:gd name="T27" fmla="*/ 245 h 593"/>
              <a:gd name="T28" fmla="*/ 261 w 509"/>
              <a:gd name="T29" fmla="*/ 285 h 593"/>
              <a:gd name="T30" fmla="*/ 294 w 509"/>
              <a:gd name="T31" fmla="*/ 271 h 593"/>
              <a:gd name="T32" fmla="*/ 258 w 509"/>
              <a:gd name="T33" fmla="*/ 329 h 593"/>
              <a:gd name="T34" fmla="*/ 314 w 509"/>
              <a:gd name="T35" fmla="*/ 297 h 593"/>
              <a:gd name="T36" fmla="*/ 302 w 509"/>
              <a:gd name="T37" fmla="*/ 336 h 593"/>
              <a:gd name="T38" fmla="*/ 334 w 509"/>
              <a:gd name="T39" fmla="*/ 323 h 593"/>
              <a:gd name="T40" fmla="*/ 323 w 509"/>
              <a:gd name="T41" fmla="*/ 362 h 593"/>
              <a:gd name="T42" fmla="*/ 356 w 509"/>
              <a:gd name="T43" fmla="*/ 347 h 593"/>
              <a:gd name="T44" fmla="*/ 344 w 509"/>
              <a:gd name="T45" fmla="*/ 386 h 593"/>
              <a:gd name="T46" fmla="*/ 376 w 509"/>
              <a:gd name="T47" fmla="*/ 373 h 593"/>
              <a:gd name="T48" fmla="*/ 341 w 509"/>
              <a:gd name="T49" fmla="*/ 431 h 593"/>
              <a:gd name="T50" fmla="*/ 397 w 509"/>
              <a:gd name="T51" fmla="*/ 398 h 593"/>
              <a:gd name="T52" fmla="*/ 386 w 509"/>
              <a:gd name="T53" fmla="*/ 438 h 593"/>
              <a:gd name="T54" fmla="*/ 418 w 509"/>
              <a:gd name="T55" fmla="*/ 424 h 593"/>
              <a:gd name="T56" fmla="*/ 406 w 509"/>
              <a:gd name="T57" fmla="*/ 463 h 593"/>
              <a:gd name="T58" fmla="*/ 438 w 509"/>
              <a:gd name="T59" fmla="*/ 450 h 593"/>
              <a:gd name="T60" fmla="*/ 426 w 509"/>
              <a:gd name="T61" fmla="*/ 488 h 593"/>
              <a:gd name="T62" fmla="*/ 459 w 509"/>
              <a:gd name="T63" fmla="*/ 474 h 593"/>
              <a:gd name="T64" fmla="*/ 424 w 509"/>
              <a:gd name="T65" fmla="*/ 532 h 593"/>
              <a:gd name="T66" fmla="*/ 480 w 509"/>
              <a:gd name="T67" fmla="*/ 500 h 593"/>
              <a:gd name="T68" fmla="*/ 437 w 509"/>
              <a:gd name="T69" fmla="*/ 593 h 593"/>
              <a:gd name="T70" fmla="*/ 70 w 509"/>
              <a:gd name="T71" fmla="*/ 82 h 593"/>
              <a:gd name="T72" fmla="*/ 77 w 509"/>
              <a:gd name="T73" fmla="*/ 80 h 593"/>
              <a:gd name="T74" fmla="*/ 82 w 509"/>
              <a:gd name="T75" fmla="*/ 78 h 593"/>
              <a:gd name="T76" fmla="*/ 88 w 509"/>
              <a:gd name="T77" fmla="*/ 65 h 593"/>
              <a:gd name="T78" fmla="*/ 84 w 509"/>
              <a:gd name="T79" fmla="*/ 52 h 593"/>
              <a:gd name="T80" fmla="*/ 81 w 509"/>
              <a:gd name="T81" fmla="*/ 49 h 593"/>
              <a:gd name="T82" fmla="*/ 74 w 509"/>
              <a:gd name="T83" fmla="*/ 45 h 593"/>
              <a:gd name="T84" fmla="*/ 70 w 509"/>
              <a:gd name="T85" fmla="*/ 2 h 593"/>
              <a:gd name="T86" fmla="*/ 141 w 509"/>
              <a:gd name="T87" fmla="*/ 86 h 593"/>
              <a:gd name="T88" fmla="*/ 0 w 509"/>
              <a:gd name="T89" fmla="*/ 59 h 593"/>
              <a:gd name="T90" fmla="*/ 70 w 509"/>
              <a:gd name="T91" fmla="*/ 45 h 593"/>
              <a:gd name="T92" fmla="*/ 65 w 509"/>
              <a:gd name="T93" fmla="*/ 46 h 593"/>
              <a:gd name="T94" fmla="*/ 59 w 509"/>
              <a:gd name="T95" fmla="*/ 49 h 593"/>
              <a:gd name="T96" fmla="*/ 53 w 509"/>
              <a:gd name="T97" fmla="*/ 61 h 593"/>
              <a:gd name="T98" fmla="*/ 57 w 509"/>
              <a:gd name="T99" fmla="*/ 75 h 593"/>
              <a:gd name="T100" fmla="*/ 57 w 509"/>
              <a:gd name="T101" fmla="*/ 75 h 593"/>
              <a:gd name="T102" fmla="*/ 63 w 509"/>
              <a:gd name="T103" fmla="*/ 79 h 593"/>
              <a:gd name="T104" fmla="*/ 70 w 509"/>
              <a:gd name="T105" fmla="*/ 82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9" h="593">
                <a:moveTo>
                  <a:pt x="141" y="86"/>
                </a:moveTo>
                <a:lnTo>
                  <a:pt x="92" y="126"/>
                </a:lnTo>
                <a:lnTo>
                  <a:pt x="99" y="134"/>
                </a:lnTo>
                <a:lnTo>
                  <a:pt x="147" y="94"/>
                </a:lnTo>
                <a:lnTo>
                  <a:pt x="162" y="111"/>
                </a:lnTo>
                <a:lnTo>
                  <a:pt x="137" y="133"/>
                </a:lnTo>
                <a:lnTo>
                  <a:pt x="142" y="140"/>
                </a:lnTo>
                <a:lnTo>
                  <a:pt x="168" y="120"/>
                </a:lnTo>
                <a:lnTo>
                  <a:pt x="183" y="137"/>
                </a:lnTo>
                <a:lnTo>
                  <a:pt x="157" y="157"/>
                </a:lnTo>
                <a:lnTo>
                  <a:pt x="164" y="166"/>
                </a:lnTo>
                <a:lnTo>
                  <a:pt x="189" y="144"/>
                </a:lnTo>
                <a:lnTo>
                  <a:pt x="203" y="161"/>
                </a:lnTo>
                <a:lnTo>
                  <a:pt x="177" y="183"/>
                </a:lnTo>
                <a:lnTo>
                  <a:pt x="184" y="191"/>
                </a:lnTo>
                <a:lnTo>
                  <a:pt x="210" y="170"/>
                </a:lnTo>
                <a:lnTo>
                  <a:pt x="225" y="187"/>
                </a:lnTo>
                <a:lnTo>
                  <a:pt x="174" y="228"/>
                </a:lnTo>
                <a:lnTo>
                  <a:pt x="181" y="236"/>
                </a:lnTo>
                <a:lnTo>
                  <a:pt x="230" y="195"/>
                </a:lnTo>
                <a:lnTo>
                  <a:pt x="245" y="213"/>
                </a:lnTo>
                <a:lnTo>
                  <a:pt x="219" y="235"/>
                </a:lnTo>
                <a:lnTo>
                  <a:pt x="226" y="241"/>
                </a:lnTo>
                <a:lnTo>
                  <a:pt x="252" y="221"/>
                </a:lnTo>
                <a:lnTo>
                  <a:pt x="267" y="239"/>
                </a:lnTo>
                <a:lnTo>
                  <a:pt x="239" y="259"/>
                </a:lnTo>
                <a:lnTo>
                  <a:pt x="246" y="267"/>
                </a:lnTo>
                <a:lnTo>
                  <a:pt x="272" y="245"/>
                </a:lnTo>
                <a:lnTo>
                  <a:pt x="287" y="263"/>
                </a:lnTo>
                <a:lnTo>
                  <a:pt x="261" y="285"/>
                </a:lnTo>
                <a:lnTo>
                  <a:pt x="267" y="293"/>
                </a:lnTo>
                <a:lnTo>
                  <a:pt x="294" y="271"/>
                </a:lnTo>
                <a:lnTo>
                  <a:pt x="307" y="289"/>
                </a:lnTo>
                <a:lnTo>
                  <a:pt x="258" y="329"/>
                </a:lnTo>
                <a:lnTo>
                  <a:pt x="264" y="338"/>
                </a:lnTo>
                <a:lnTo>
                  <a:pt x="314" y="297"/>
                </a:lnTo>
                <a:lnTo>
                  <a:pt x="329" y="314"/>
                </a:lnTo>
                <a:lnTo>
                  <a:pt x="302" y="336"/>
                </a:lnTo>
                <a:lnTo>
                  <a:pt x="308" y="343"/>
                </a:lnTo>
                <a:lnTo>
                  <a:pt x="334" y="323"/>
                </a:lnTo>
                <a:lnTo>
                  <a:pt x="349" y="340"/>
                </a:lnTo>
                <a:lnTo>
                  <a:pt x="323" y="362"/>
                </a:lnTo>
                <a:lnTo>
                  <a:pt x="329" y="369"/>
                </a:lnTo>
                <a:lnTo>
                  <a:pt x="356" y="347"/>
                </a:lnTo>
                <a:lnTo>
                  <a:pt x="369" y="366"/>
                </a:lnTo>
                <a:lnTo>
                  <a:pt x="344" y="386"/>
                </a:lnTo>
                <a:lnTo>
                  <a:pt x="350" y="394"/>
                </a:lnTo>
                <a:lnTo>
                  <a:pt x="376" y="373"/>
                </a:lnTo>
                <a:lnTo>
                  <a:pt x="391" y="390"/>
                </a:lnTo>
                <a:lnTo>
                  <a:pt x="341" y="431"/>
                </a:lnTo>
                <a:lnTo>
                  <a:pt x="348" y="439"/>
                </a:lnTo>
                <a:lnTo>
                  <a:pt x="397" y="398"/>
                </a:lnTo>
                <a:lnTo>
                  <a:pt x="411" y="416"/>
                </a:lnTo>
                <a:lnTo>
                  <a:pt x="386" y="438"/>
                </a:lnTo>
                <a:lnTo>
                  <a:pt x="391" y="446"/>
                </a:lnTo>
                <a:lnTo>
                  <a:pt x="418" y="424"/>
                </a:lnTo>
                <a:lnTo>
                  <a:pt x="432" y="442"/>
                </a:lnTo>
                <a:lnTo>
                  <a:pt x="406" y="463"/>
                </a:lnTo>
                <a:lnTo>
                  <a:pt x="413" y="470"/>
                </a:lnTo>
                <a:lnTo>
                  <a:pt x="438" y="450"/>
                </a:lnTo>
                <a:lnTo>
                  <a:pt x="453" y="467"/>
                </a:lnTo>
                <a:lnTo>
                  <a:pt x="426" y="488"/>
                </a:lnTo>
                <a:lnTo>
                  <a:pt x="433" y="496"/>
                </a:lnTo>
                <a:lnTo>
                  <a:pt x="459" y="474"/>
                </a:lnTo>
                <a:lnTo>
                  <a:pt x="474" y="492"/>
                </a:lnTo>
                <a:lnTo>
                  <a:pt x="424" y="532"/>
                </a:lnTo>
                <a:lnTo>
                  <a:pt x="430" y="541"/>
                </a:lnTo>
                <a:lnTo>
                  <a:pt x="480" y="500"/>
                </a:lnTo>
                <a:lnTo>
                  <a:pt x="509" y="535"/>
                </a:lnTo>
                <a:lnTo>
                  <a:pt x="437" y="593"/>
                </a:lnTo>
                <a:lnTo>
                  <a:pt x="70" y="145"/>
                </a:lnTo>
                <a:lnTo>
                  <a:pt x="70" y="82"/>
                </a:lnTo>
                <a:lnTo>
                  <a:pt x="70" y="82"/>
                </a:lnTo>
                <a:lnTo>
                  <a:pt x="77" y="80"/>
                </a:lnTo>
                <a:lnTo>
                  <a:pt x="82" y="78"/>
                </a:lnTo>
                <a:lnTo>
                  <a:pt x="82" y="78"/>
                </a:lnTo>
                <a:lnTo>
                  <a:pt x="86" y="72"/>
                </a:lnTo>
                <a:lnTo>
                  <a:pt x="88" y="65"/>
                </a:lnTo>
                <a:lnTo>
                  <a:pt x="88" y="59"/>
                </a:lnTo>
                <a:lnTo>
                  <a:pt x="84" y="52"/>
                </a:lnTo>
                <a:lnTo>
                  <a:pt x="84" y="52"/>
                </a:lnTo>
                <a:lnTo>
                  <a:pt x="81" y="49"/>
                </a:lnTo>
                <a:lnTo>
                  <a:pt x="78" y="46"/>
                </a:lnTo>
                <a:lnTo>
                  <a:pt x="74" y="45"/>
                </a:lnTo>
                <a:lnTo>
                  <a:pt x="70" y="45"/>
                </a:lnTo>
                <a:lnTo>
                  <a:pt x="70" y="2"/>
                </a:lnTo>
                <a:lnTo>
                  <a:pt x="72" y="0"/>
                </a:lnTo>
                <a:lnTo>
                  <a:pt x="141" y="86"/>
                </a:lnTo>
                <a:close/>
                <a:moveTo>
                  <a:pt x="70" y="145"/>
                </a:moveTo>
                <a:lnTo>
                  <a:pt x="0" y="59"/>
                </a:lnTo>
                <a:lnTo>
                  <a:pt x="70" y="2"/>
                </a:lnTo>
                <a:lnTo>
                  <a:pt x="70" y="45"/>
                </a:lnTo>
                <a:lnTo>
                  <a:pt x="70" y="45"/>
                </a:lnTo>
                <a:lnTo>
                  <a:pt x="65" y="46"/>
                </a:lnTo>
                <a:lnTo>
                  <a:pt x="59" y="49"/>
                </a:lnTo>
                <a:lnTo>
                  <a:pt x="59" y="49"/>
                </a:lnTo>
                <a:lnTo>
                  <a:pt x="54" y="55"/>
                </a:lnTo>
                <a:lnTo>
                  <a:pt x="53" y="61"/>
                </a:lnTo>
                <a:lnTo>
                  <a:pt x="53" y="68"/>
                </a:lnTo>
                <a:lnTo>
                  <a:pt x="57" y="75"/>
                </a:lnTo>
                <a:lnTo>
                  <a:pt x="57" y="75"/>
                </a:lnTo>
                <a:lnTo>
                  <a:pt x="57" y="75"/>
                </a:lnTo>
                <a:lnTo>
                  <a:pt x="59" y="78"/>
                </a:lnTo>
                <a:lnTo>
                  <a:pt x="63" y="79"/>
                </a:lnTo>
                <a:lnTo>
                  <a:pt x="66" y="80"/>
                </a:lnTo>
                <a:lnTo>
                  <a:pt x="70" y="82"/>
                </a:lnTo>
                <a:lnTo>
                  <a:pt x="70" y="14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0" name="Freeform 143"/>
          <p:cNvSpPr>
            <a:spLocks noEditPoints="1"/>
          </p:cNvSpPr>
          <p:nvPr/>
        </p:nvSpPr>
        <p:spPr bwMode="auto">
          <a:xfrm>
            <a:off x="679362" y="2872515"/>
            <a:ext cx="188102" cy="378821"/>
          </a:xfrm>
          <a:custGeom>
            <a:avLst/>
            <a:gdLst>
              <a:gd name="T0" fmla="*/ 194 w 214"/>
              <a:gd name="T1" fmla="*/ 431 h 431"/>
              <a:gd name="T2" fmla="*/ 169 w 214"/>
              <a:gd name="T3" fmla="*/ 408 h 431"/>
              <a:gd name="T4" fmla="*/ 209 w 214"/>
              <a:gd name="T5" fmla="*/ 349 h 431"/>
              <a:gd name="T6" fmla="*/ 203 w 214"/>
              <a:gd name="T7" fmla="*/ 341 h 431"/>
              <a:gd name="T8" fmla="*/ 188 w 214"/>
              <a:gd name="T9" fmla="*/ 337 h 431"/>
              <a:gd name="T10" fmla="*/ 180 w 214"/>
              <a:gd name="T11" fmla="*/ 344 h 431"/>
              <a:gd name="T12" fmla="*/ 179 w 214"/>
              <a:gd name="T13" fmla="*/ 353 h 431"/>
              <a:gd name="T14" fmla="*/ 171 w 214"/>
              <a:gd name="T15" fmla="*/ 347 h 431"/>
              <a:gd name="T16" fmla="*/ 125 w 214"/>
              <a:gd name="T17" fmla="*/ 385 h 431"/>
              <a:gd name="T18" fmla="*/ 50 w 214"/>
              <a:gd name="T19" fmla="*/ 194 h 431"/>
              <a:gd name="T20" fmla="*/ 54 w 214"/>
              <a:gd name="T21" fmla="*/ 186 h 431"/>
              <a:gd name="T22" fmla="*/ 81 w 214"/>
              <a:gd name="T23" fmla="*/ 176 h 431"/>
              <a:gd name="T24" fmla="*/ 74 w 214"/>
              <a:gd name="T25" fmla="*/ 173 h 431"/>
              <a:gd name="T26" fmla="*/ 50 w 214"/>
              <a:gd name="T27" fmla="*/ 115 h 431"/>
              <a:gd name="T28" fmla="*/ 99 w 214"/>
              <a:gd name="T29" fmla="*/ 61 h 431"/>
              <a:gd name="T30" fmla="*/ 111 w 214"/>
              <a:gd name="T31" fmla="*/ 65 h 431"/>
              <a:gd name="T32" fmla="*/ 144 w 214"/>
              <a:gd name="T33" fmla="*/ 146 h 431"/>
              <a:gd name="T34" fmla="*/ 144 w 214"/>
              <a:gd name="T35" fmla="*/ 156 h 431"/>
              <a:gd name="T36" fmla="*/ 168 w 214"/>
              <a:gd name="T37" fmla="*/ 347 h 431"/>
              <a:gd name="T38" fmla="*/ 163 w 214"/>
              <a:gd name="T39" fmla="*/ 348 h 431"/>
              <a:gd name="T40" fmla="*/ 153 w 214"/>
              <a:gd name="T41" fmla="*/ 357 h 431"/>
              <a:gd name="T42" fmla="*/ 150 w 214"/>
              <a:gd name="T43" fmla="*/ 359 h 431"/>
              <a:gd name="T44" fmla="*/ 135 w 214"/>
              <a:gd name="T45" fmla="*/ 357 h 431"/>
              <a:gd name="T46" fmla="*/ 129 w 214"/>
              <a:gd name="T47" fmla="*/ 366 h 431"/>
              <a:gd name="T48" fmla="*/ 130 w 214"/>
              <a:gd name="T49" fmla="*/ 381 h 431"/>
              <a:gd name="T50" fmla="*/ 125 w 214"/>
              <a:gd name="T51" fmla="*/ 385 h 431"/>
              <a:gd name="T52" fmla="*/ 50 w 214"/>
              <a:gd name="T53" fmla="*/ 77 h 431"/>
              <a:gd name="T54" fmla="*/ 87 w 214"/>
              <a:gd name="T55" fmla="*/ 28 h 431"/>
              <a:gd name="T56" fmla="*/ 77 w 214"/>
              <a:gd name="T57" fmla="*/ 14 h 431"/>
              <a:gd name="T58" fmla="*/ 62 w 214"/>
              <a:gd name="T59" fmla="*/ 3 h 431"/>
              <a:gd name="T60" fmla="*/ 50 w 214"/>
              <a:gd name="T61" fmla="*/ 0 h 431"/>
              <a:gd name="T62" fmla="*/ 45 w 214"/>
              <a:gd name="T63" fmla="*/ 191 h 431"/>
              <a:gd name="T64" fmla="*/ 11 w 214"/>
              <a:gd name="T65" fmla="*/ 108 h 431"/>
              <a:gd name="T66" fmla="*/ 12 w 214"/>
              <a:gd name="T67" fmla="*/ 96 h 431"/>
              <a:gd name="T68" fmla="*/ 4 w 214"/>
              <a:gd name="T69" fmla="*/ 61 h 431"/>
              <a:gd name="T70" fmla="*/ 1 w 214"/>
              <a:gd name="T71" fmla="*/ 35 h 431"/>
              <a:gd name="T72" fmla="*/ 15 w 214"/>
              <a:gd name="T73" fmla="*/ 12 h 431"/>
              <a:gd name="T74" fmla="*/ 30 w 214"/>
              <a:gd name="T75" fmla="*/ 3 h 431"/>
              <a:gd name="T76" fmla="*/ 50 w 214"/>
              <a:gd name="T77" fmla="*/ 77 h 431"/>
              <a:gd name="T78" fmla="*/ 50 w 214"/>
              <a:gd name="T79" fmla="*/ 115 h 431"/>
              <a:gd name="T80" fmla="*/ 43 w 214"/>
              <a:gd name="T81" fmla="*/ 98 h 431"/>
              <a:gd name="T82" fmla="*/ 47 w 214"/>
              <a:gd name="T83" fmla="*/ 88 h 431"/>
              <a:gd name="T84" fmla="*/ 22 w 214"/>
              <a:gd name="T85" fmla="*/ 99 h 431"/>
              <a:gd name="T86" fmla="*/ 19 w 214"/>
              <a:gd name="T87" fmla="*/ 111 h 431"/>
              <a:gd name="T88" fmla="*/ 47 w 214"/>
              <a:gd name="T89" fmla="*/ 18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4" h="431">
                <a:moveTo>
                  <a:pt x="168" y="228"/>
                </a:moveTo>
                <a:lnTo>
                  <a:pt x="214" y="349"/>
                </a:lnTo>
                <a:lnTo>
                  <a:pt x="194" y="431"/>
                </a:lnTo>
                <a:lnTo>
                  <a:pt x="168" y="413"/>
                </a:lnTo>
                <a:lnTo>
                  <a:pt x="168" y="405"/>
                </a:lnTo>
                <a:lnTo>
                  <a:pt x="169" y="408"/>
                </a:lnTo>
                <a:lnTo>
                  <a:pt x="196" y="397"/>
                </a:lnTo>
                <a:lnTo>
                  <a:pt x="209" y="349"/>
                </a:lnTo>
                <a:lnTo>
                  <a:pt x="209" y="349"/>
                </a:lnTo>
                <a:lnTo>
                  <a:pt x="206" y="345"/>
                </a:lnTo>
                <a:lnTo>
                  <a:pt x="206" y="345"/>
                </a:lnTo>
                <a:lnTo>
                  <a:pt x="203" y="341"/>
                </a:lnTo>
                <a:lnTo>
                  <a:pt x="199" y="337"/>
                </a:lnTo>
                <a:lnTo>
                  <a:pt x="194" y="336"/>
                </a:lnTo>
                <a:lnTo>
                  <a:pt x="188" y="337"/>
                </a:lnTo>
                <a:lnTo>
                  <a:pt x="188" y="337"/>
                </a:lnTo>
                <a:lnTo>
                  <a:pt x="184" y="340"/>
                </a:lnTo>
                <a:lnTo>
                  <a:pt x="180" y="344"/>
                </a:lnTo>
                <a:lnTo>
                  <a:pt x="179" y="348"/>
                </a:lnTo>
                <a:lnTo>
                  <a:pt x="179" y="353"/>
                </a:lnTo>
                <a:lnTo>
                  <a:pt x="179" y="353"/>
                </a:lnTo>
                <a:lnTo>
                  <a:pt x="176" y="351"/>
                </a:lnTo>
                <a:lnTo>
                  <a:pt x="173" y="348"/>
                </a:lnTo>
                <a:lnTo>
                  <a:pt x="171" y="347"/>
                </a:lnTo>
                <a:lnTo>
                  <a:pt x="168" y="347"/>
                </a:lnTo>
                <a:lnTo>
                  <a:pt x="168" y="228"/>
                </a:lnTo>
                <a:close/>
                <a:moveTo>
                  <a:pt x="125" y="385"/>
                </a:moveTo>
                <a:lnTo>
                  <a:pt x="51" y="194"/>
                </a:lnTo>
                <a:lnTo>
                  <a:pt x="51" y="194"/>
                </a:lnTo>
                <a:lnTo>
                  <a:pt x="50" y="194"/>
                </a:lnTo>
                <a:lnTo>
                  <a:pt x="50" y="183"/>
                </a:lnTo>
                <a:lnTo>
                  <a:pt x="50" y="183"/>
                </a:lnTo>
                <a:lnTo>
                  <a:pt x="54" y="186"/>
                </a:lnTo>
                <a:lnTo>
                  <a:pt x="60" y="184"/>
                </a:lnTo>
                <a:lnTo>
                  <a:pt x="81" y="176"/>
                </a:lnTo>
                <a:lnTo>
                  <a:pt x="81" y="176"/>
                </a:lnTo>
                <a:lnTo>
                  <a:pt x="81" y="176"/>
                </a:lnTo>
                <a:lnTo>
                  <a:pt x="79" y="175"/>
                </a:lnTo>
                <a:lnTo>
                  <a:pt x="74" y="173"/>
                </a:lnTo>
                <a:lnTo>
                  <a:pt x="73" y="172"/>
                </a:lnTo>
                <a:lnTo>
                  <a:pt x="70" y="168"/>
                </a:lnTo>
                <a:lnTo>
                  <a:pt x="50" y="115"/>
                </a:lnTo>
                <a:lnTo>
                  <a:pt x="50" y="80"/>
                </a:lnTo>
                <a:lnTo>
                  <a:pt x="99" y="61"/>
                </a:lnTo>
                <a:lnTo>
                  <a:pt x="99" y="61"/>
                </a:lnTo>
                <a:lnTo>
                  <a:pt x="104" y="61"/>
                </a:lnTo>
                <a:lnTo>
                  <a:pt x="107" y="62"/>
                </a:lnTo>
                <a:lnTo>
                  <a:pt x="111" y="65"/>
                </a:lnTo>
                <a:lnTo>
                  <a:pt x="114" y="69"/>
                </a:lnTo>
                <a:lnTo>
                  <a:pt x="144" y="146"/>
                </a:lnTo>
                <a:lnTo>
                  <a:pt x="144" y="146"/>
                </a:lnTo>
                <a:lnTo>
                  <a:pt x="144" y="149"/>
                </a:lnTo>
                <a:lnTo>
                  <a:pt x="144" y="153"/>
                </a:lnTo>
                <a:lnTo>
                  <a:pt x="144" y="156"/>
                </a:lnTo>
                <a:lnTo>
                  <a:pt x="141" y="158"/>
                </a:lnTo>
                <a:lnTo>
                  <a:pt x="168" y="228"/>
                </a:lnTo>
                <a:lnTo>
                  <a:pt x="168" y="347"/>
                </a:lnTo>
                <a:lnTo>
                  <a:pt x="168" y="347"/>
                </a:lnTo>
                <a:lnTo>
                  <a:pt x="163" y="348"/>
                </a:lnTo>
                <a:lnTo>
                  <a:pt x="163" y="348"/>
                </a:lnTo>
                <a:lnTo>
                  <a:pt x="157" y="349"/>
                </a:lnTo>
                <a:lnTo>
                  <a:pt x="154" y="353"/>
                </a:lnTo>
                <a:lnTo>
                  <a:pt x="153" y="357"/>
                </a:lnTo>
                <a:lnTo>
                  <a:pt x="153" y="363"/>
                </a:lnTo>
                <a:lnTo>
                  <a:pt x="153" y="363"/>
                </a:lnTo>
                <a:lnTo>
                  <a:pt x="150" y="359"/>
                </a:lnTo>
                <a:lnTo>
                  <a:pt x="145" y="357"/>
                </a:lnTo>
                <a:lnTo>
                  <a:pt x="141" y="356"/>
                </a:lnTo>
                <a:lnTo>
                  <a:pt x="135" y="357"/>
                </a:lnTo>
                <a:lnTo>
                  <a:pt x="135" y="357"/>
                </a:lnTo>
                <a:lnTo>
                  <a:pt x="131" y="360"/>
                </a:lnTo>
                <a:lnTo>
                  <a:pt x="129" y="366"/>
                </a:lnTo>
                <a:lnTo>
                  <a:pt x="127" y="370"/>
                </a:lnTo>
                <a:lnTo>
                  <a:pt x="127" y="376"/>
                </a:lnTo>
                <a:lnTo>
                  <a:pt x="130" y="381"/>
                </a:lnTo>
                <a:lnTo>
                  <a:pt x="168" y="405"/>
                </a:lnTo>
                <a:lnTo>
                  <a:pt x="168" y="413"/>
                </a:lnTo>
                <a:lnTo>
                  <a:pt x="125" y="385"/>
                </a:lnTo>
                <a:lnTo>
                  <a:pt x="125" y="385"/>
                </a:lnTo>
                <a:close/>
                <a:moveTo>
                  <a:pt x="50" y="0"/>
                </a:moveTo>
                <a:lnTo>
                  <a:pt x="50" y="77"/>
                </a:lnTo>
                <a:lnTo>
                  <a:pt x="95" y="49"/>
                </a:lnTo>
                <a:lnTo>
                  <a:pt x="87" y="28"/>
                </a:lnTo>
                <a:lnTo>
                  <a:pt x="87" y="28"/>
                </a:lnTo>
                <a:lnTo>
                  <a:pt x="84" y="23"/>
                </a:lnTo>
                <a:lnTo>
                  <a:pt x="81" y="18"/>
                </a:lnTo>
                <a:lnTo>
                  <a:pt x="77" y="14"/>
                </a:lnTo>
                <a:lnTo>
                  <a:pt x="72" y="10"/>
                </a:lnTo>
                <a:lnTo>
                  <a:pt x="68" y="5"/>
                </a:lnTo>
                <a:lnTo>
                  <a:pt x="62" y="3"/>
                </a:lnTo>
                <a:lnTo>
                  <a:pt x="56" y="1"/>
                </a:lnTo>
                <a:lnTo>
                  <a:pt x="50" y="0"/>
                </a:lnTo>
                <a:lnTo>
                  <a:pt x="50" y="0"/>
                </a:lnTo>
                <a:close/>
                <a:moveTo>
                  <a:pt x="50" y="194"/>
                </a:moveTo>
                <a:lnTo>
                  <a:pt x="50" y="194"/>
                </a:lnTo>
                <a:lnTo>
                  <a:pt x="45" y="191"/>
                </a:lnTo>
                <a:lnTo>
                  <a:pt x="41" y="186"/>
                </a:lnTo>
                <a:lnTo>
                  <a:pt x="11" y="108"/>
                </a:lnTo>
                <a:lnTo>
                  <a:pt x="11" y="108"/>
                </a:lnTo>
                <a:lnTo>
                  <a:pt x="9" y="104"/>
                </a:lnTo>
                <a:lnTo>
                  <a:pt x="11" y="99"/>
                </a:lnTo>
                <a:lnTo>
                  <a:pt x="12" y="96"/>
                </a:lnTo>
                <a:lnTo>
                  <a:pt x="16" y="92"/>
                </a:lnTo>
                <a:lnTo>
                  <a:pt x="4" y="61"/>
                </a:lnTo>
                <a:lnTo>
                  <a:pt x="4" y="61"/>
                </a:lnTo>
                <a:lnTo>
                  <a:pt x="1" y="53"/>
                </a:lnTo>
                <a:lnTo>
                  <a:pt x="0" y="43"/>
                </a:lnTo>
                <a:lnTo>
                  <a:pt x="1" y="35"/>
                </a:lnTo>
                <a:lnTo>
                  <a:pt x="4" y="27"/>
                </a:lnTo>
                <a:lnTo>
                  <a:pt x="8" y="19"/>
                </a:lnTo>
                <a:lnTo>
                  <a:pt x="15" y="12"/>
                </a:lnTo>
                <a:lnTo>
                  <a:pt x="22" y="7"/>
                </a:lnTo>
                <a:lnTo>
                  <a:pt x="30" y="3"/>
                </a:lnTo>
                <a:lnTo>
                  <a:pt x="30" y="3"/>
                </a:lnTo>
                <a:lnTo>
                  <a:pt x="39" y="0"/>
                </a:lnTo>
                <a:lnTo>
                  <a:pt x="50" y="0"/>
                </a:lnTo>
                <a:lnTo>
                  <a:pt x="50" y="77"/>
                </a:lnTo>
                <a:lnTo>
                  <a:pt x="43" y="81"/>
                </a:lnTo>
                <a:lnTo>
                  <a:pt x="50" y="80"/>
                </a:lnTo>
                <a:lnTo>
                  <a:pt x="50" y="115"/>
                </a:lnTo>
                <a:lnTo>
                  <a:pt x="45" y="100"/>
                </a:lnTo>
                <a:lnTo>
                  <a:pt x="45" y="100"/>
                </a:lnTo>
                <a:lnTo>
                  <a:pt x="43" y="98"/>
                </a:lnTo>
                <a:lnTo>
                  <a:pt x="45" y="93"/>
                </a:lnTo>
                <a:lnTo>
                  <a:pt x="46" y="91"/>
                </a:lnTo>
                <a:lnTo>
                  <a:pt x="47" y="88"/>
                </a:lnTo>
                <a:lnTo>
                  <a:pt x="26" y="96"/>
                </a:lnTo>
                <a:lnTo>
                  <a:pt x="26" y="96"/>
                </a:lnTo>
                <a:lnTo>
                  <a:pt x="22" y="99"/>
                </a:lnTo>
                <a:lnTo>
                  <a:pt x="19" y="103"/>
                </a:lnTo>
                <a:lnTo>
                  <a:pt x="19" y="107"/>
                </a:lnTo>
                <a:lnTo>
                  <a:pt x="19" y="111"/>
                </a:lnTo>
                <a:lnTo>
                  <a:pt x="45" y="177"/>
                </a:lnTo>
                <a:lnTo>
                  <a:pt x="45" y="177"/>
                </a:lnTo>
                <a:lnTo>
                  <a:pt x="47" y="181"/>
                </a:lnTo>
                <a:lnTo>
                  <a:pt x="50" y="183"/>
                </a:lnTo>
                <a:lnTo>
                  <a:pt x="50" y="19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2" name="组合 260"/>
          <p:cNvGrpSpPr/>
          <p:nvPr/>
        </p:nvGrpSpPr>
        <p:grpSpPr>
          <a:xfrm>
            <a:off x="1226089" y="2919977"/>
            <a:ext cx="316434" cy="318175"/>
            <a:chOff x="2157413" y="3054350"/>
            <a:chExt cx="571500" cy="574675"/>
          </a:xfrm>
          <a:solidFill>
            <a:schemeClr val="accent1"/>
          </a:solidFill>
        </p:grpSpPr>
        <p:sp>
          <p:nvSpPr>
            <p:cNvPr id="262" name="Freeform 144"/>
            <p:cNvSpPr>
              <a:spLocks noEditPoints="1"/>
            </p:cNvSpPr>
            <p:nvPr/>
          </p:nvSpPr>
          <p:spPr bwMode="auto">
            <a:xfrm>
              <a:off x="2157413" y="3054350"/>
              <a:ext cx="571500" cy="574675"/>
            </a:xfrm>
            <a:custGeom>
              <a:avLst/>
              <a:gdLst>
                <a:gd name="T0" fmla="*/ 180 w 360"/>
                <a:gd name="T1" fmla="*/ 0 h 362"/>
                <a:gd name="T2" fmla="*/ 232 w 360"/>
                <a:gd name="T3" fmla="*/ 8 h 362"/>
                <a:gd name="T4" fmla="*/ 280 w 360"/>
                <a:gd name="T5" fmla="*/ 31 h 362"/>
                <a:gd name="T6" fmla="*/ 319 w 360"/>
                <a:gd name="T7" fmla="*/ 67 h 362"/>
                <a:gd name="T8" fmla="*/ 346 w 360"/>
                <a:gd name="T9" fmla="*/ 111 h 362"/>
                <a:gd name="T10" fmla="*/ 358 w 360"/>
                <a:gd name="T11" fmla="*/ 163 h 362"/>
                <a:gd name="T12" fmla="*/ 358 w 360"/>
                <a:gd name="T13" fmla="*/ 199 h 362"/>
                <a:gd name="T14" fmla="*/ 346 w 360"/>
                <a:gd name="T15" fmla="*/ 251 h 362"/>
                <a:gd name="T16" fmla="*/ 319 w 360"/>
                <a:gd name="T17" fmla="*/ 295 h 362"/>
                <a:gd name="T18" fmla="*/ 280 w 360"/>
                <a:gd name="T19" fmla="*/ 331 h 362"/>
                <a:gd name="T20" fmla="*/ 232 w 360"/>
                <a:gd name="T21" fmla="*/ 354 h 362"/>
                <a:gd name="T22" fmla="*/ 180 w 360"/>
                <a:gd name="T23" fmla="*/ 362 h 362"/>
                <a:gd name="T24" fmla="*/ 180 w 360"/>
                <a:gd name="T25" fmla="*/ 314 h 362"/>
                <a:gd name="T26" fmla="*/ 193 w 360"/>
                <a:gd name="T27" fmla="*/ 318 h 362"/>
                <a:gd name="T28" fmla="*/ 201 w 360"/>
                <a:gd name="T29" fmla="*/ 329 h 362"/>
                <a:gd name="T30" fmla="*/ 237 w 360"/>
                <a:gd name="T31" fmla="*/ 320 h 362"/>
                <a:gd name="T32" fmla="*/ 268 w 360"/>
                <a:gd name="T33" fmla="*/ 302 h 362"/>
                <a:gd name="T34" fmla="*/ 293 w 360"/>
                <a:gd name="T35" fmla="*/ 278 h 362"/>
                <a:gd name="T36" fmla="*/ 312 w 360"/>
                <a:gd name="T37" fmla="*/ 248 h 362"/>
                <a:gd name="T38" fmla="*/ 325 w 360"/>
                <a:gd name="T39" fmla="*/ 215 h 362"/>
                <a:gd name="T40" fmla="*/ 322 w 360"/>
                <a:gd name="T41" fmla="*/ 199 h 362"/>
                <a:gd name="T42" fmla="*/ 312 w 360"/>
                <a:gd name="T43" fmla="*/ 180 h 362"/>
                <a:gd name="T44" fmla="*/ 316 w 360"/>
                <a:gd name="T45" fmla="*/ 167 h 362"/>
                <a:gd name="T46" fmla="*/ 327 w 360"/>
                <a:gd name="T47" fmla="*/ 159 h 362"/>
                <a:gd name="T48" fmla="*/ 318 w 360"/>
                <a:gd name="T49" fmla="*/ 123 h 362"/>
                <a:gd name="T50" fmla="*/ 300 w 360"/>
                <a:gd name="T51" fmla="*/ 94 h 362"/>
                <a:gd name="T52" fmla="*/ 277 w 360"/>
                <a:gd name="T53" fmla="*/ 67 h 362"/>
                <a:gd name="T54" fmla="*/ 247 w 360"/>
                <a:gd name="T55" fmla="*/ 48 h 362"/>
                <a:gd name="T56" fmla="*/ 214 w 360"/>
                <a:gd name="T57" fmla="*/ 35 h 362"/>
                <a:gd name="T58" fmla="*/ 199 w 360"/>
                <a:gd name="T59" fmla="*/ 39 h 362"/>
                <a:gd name="T60" fmla="*/ 180 w 360"/>
                <a:gd name="T61" fmla="*/ 48 h 362"/>
                <a:gd name="T62" fmla="*/ 180 w 360"/>
                <a:gd name="T63" fmla="*/ 0 h 362"/>
                <a:gd name="T64" fmla="*/ 180 w 360"/>
                <a:gd name="T65" fmla="*/ 48 h 362"/>
                <a:gd name="T66" fmla="*/ 161 w 360"/>
                <a:gd name="T67" fmla="*/ 39 h 362"/>
                <a:gd name="T68" fmla="*/ 146 w 360"/>
                <a:gd name="T69" fmla="*/ 35 h 362"/>
                <a:gd name="T70" fmla="*/ 112 w 360"/>
                <a:gd name="T71" fmla="*/ 48 h 362"/>
                <a:gd name="T72" fmla="*/ 82 w 360"/>
                <a:gd name="T73" fmla="*/ 67 h 362"/>
                <a:gd name="T74" fmla="*/ 59 w 360"/>
                <a:gd name="T75" fmla="*/ 94 h 362"/>
                <a:gd name="T76" fmla="*/ 42 w 360"/>
                <a:gd name="T77" fmla="*/ 123 h 362"/>
                <a:gd name="T78" fmla="*/ 32 w 360"/>
                <a:gd name="T79" fmla="*/ 159 h 362"/>
                <a:gd name="T80" fmla="*/ 43 w 360"/>
                <a:gd name="T81" fmla="*/ 167 h 362"/>
                <a:gd name="T82" fmla="*/ 47 w 360"/>
                <a:gd name="T83" fmla="*/ 180 h 362"/>
                <a:gd name="T84" fmla="*/ 37 w 360"/>
                <a:gd name="T85" fmla="*/ 199 h 362"/>
                <a:gd name="T86" fmla="*/ 33 w 360"/>
                <a:gd name="T87" fmla="*/ 215 h 362"/>
                <a:gd name="T88" fmla="*/ 46 w 360"/>
                <a:gd name="T89" fmla="*/ 248 h 362"/>
                <a:gd name="T90" fmla="*/ 66 w 360"/>
                <a:gd name="T91" fmla="*/ 278 h 362"/>
                <a:gd name="T92" fmla="*/ 92 w 360"/>
                <a:gd name="T93" fmla="*/ 302 h 362"/>
                <a:gd name="T94" fmla="*/ 123 w 360"/>
                <a:gd name="T95" fmla="*/ 320 h 362"/>
                <a:gd name="T96" fmla="*/ 158 w 360"/>
                <a:gd name="T97" fmla="*/ 329 h 362"/>
                <a:gd name="T98" fmla="*/ 161 w 360"/>
                <a:gd name="T99" fmla="*/ 322 h 362"/>
                <a:gd name="T100" fmla="*/ 180 w 360"/>
                <a:gd name="T101" fmla="*/ 314 h 362"/>
                <a:gd name="T102" fmla="*/ 180 w 360"/>
                <a:gd name="T103" fmla="*/ 362 h 362"/>
                <a:gd name="T104" fmla="*/ 126 w 360"/>
                <a:gd name="T105" fmla="*/ 354 h 362"/>
                <a:gd name="T106" fmla="*/ 78 w 360"/>
                <a:gd name="T107" fmla="*/ 331 h 362"/>
                <a:gd name="T108" fmla="*/ 40 w 360"/>
                <a:gd name="T109" fmla="*/ 295 h 362"/>
                <a:gd name="T110" fmla="*/ 13 w 360"/>
                <a:gd name="T111" fmla="*/ 251 h 362"/>
                <a:gd name="T112" fmla="*/ 0 w 360"/>
                <a:gd name="T113" fmla="*/ 199 h 362"/>
                <a:gd name="T114" fmla="*/ 0 w 360"/>
                <a:gd name="T115" fmla="*/ 163 h 362"/>
                <a:gd name="T116" fmla="*/ 13 w 360"/>
                <a:gd name="T117" fmla="*/ 111 h 362"/>
                <a:gd name="T118" fmla="*/ 40 w 360"/>
                <a:gd name="T119" fmla="*/ 67 h 362"/>
                <a:gd name="T120" fmla="*/ 78 w 360"/>
                <a:gd name="T121" fmla="*/ 31 h 362"/>
                <a:gd name="T122" fmla="*/ 126 w 360"/>
                <a:gd name="T123" fmla="*/ 8 h 362"/>
                <a:gd name="T124" fmla="*/ 180 w 360"/>
                <a:gd name="T125"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0" h="362">
                  <a:moveTo>
                    <a:pt x="180" y="0"/>
                  </a:moveTo>
                  <a:lnTo>
                    <a:pt x="180" y="0"/>
                  </a:lnTo>
                  <a:lnTo>
                    <a:pt x="180" y="0"/>
                  </a:lnTo>
                  <a:lnTo>
                    <a:pt x="197" y="2"/>
                  </a:lnTo>
                  <a:lnTo>
                    <a:pt x="216" y="4"/>
                  </a:lnTo>
                  <a:lnTo>
                    <a:pt x="232" y="8"/>
                  </a:lnTo>
                  <a:lnTo>
                    <a:pt x="250" y="15"/>
                  </a:lnTo>
                  <a:lnTo>
                    <a:pt x="265" y="22"/>
                  </a:lnTo>
                  <a:lnTo>
                    <a:pt x="280" y="31"/>
                  </a:lnTo>
                  <a:lnTo>
                    <a:pt x="295" y="42"/>
                  </a:lnTo>
                  <a:lnTo>
                    <a:pt x="307" y="53"/>
                  </a:lnTo>
                  <a:lnTo>
                    <a:pt x="319" y="67"/>
                  </a:lnTo>
                  <a:lnTo>
                    <a:pt x="329" y="80"/>
                  </a:lnTo>
                  <a:lnTo>
                    <a:pt x="338" y="95"/>
                  </a:lnTo>
                  <a:lnTo>
                    <a:pt x="346" y="111"/>
                  </a:lnTo>
                  <a:lnTo>
                    <a:pt x="352" y="127"/>
                  </a:lnTo>
                  <a:lnTo>
                    <a:pt x="356" y="145"/>
                  </a:lnTo>
                  <a:lnTo>
                    <a:pt x="358" y="163"/>
                  </a:lnTo>
                  <a:lnTo>
                    <a:pt x="360" y="180"/>
                  </a:lnTo>
                  <a:lnTo>
                    <a:pt x="360" y="180"/>
                  </a:lnTo>
                  <a:lnTo>
                    <a:pt x="358" y="199"/>
                  </a:lnTo>
                  <a:lnTo>
                    <a:pt x="356" y="217"/>
                  </a:lnTo>
                  <a:lnTo>
                    <a:pt x="352" y="234"/>
                  </a:lnTo>
                  <a:lnTo>
                    <a:pt x="346" y="251"/>
                  </a:lnTo>
                  <a:lnTo>
                    <a:pt x="338" y="267"/>
                  </a:lnTo>
                  <a:lnTo>
                    <a:pt x="329" y="282"/>
                  </a:lnTo>
                  <a:lnTo>
                    <a:pt x="319" y="295"/>
                  </a:lnTo>
                  <a:lnTo>
                    <a:pt x="307" y="309"/>
                  </a:lnTo>
                  <a:lnTo>
                    <a:pt x="295" y="320"/>
                  </a:lnTo>
                  <a:lnTo>
                    <a:pt x="280" y="331"/>
                  </a:lnTo>
                  <a:lnTo>
                    <a:pt x="265" y="340"/>
                  </a:lnTo>
                  <a:lnTo>
                    <a:pt x="250" y="347"/>
                  </a:lnTo>
                  <a:lnTo>
                    <a:pt x="232" y="354"/>
                  </a:lnTo>
                  <a:lnTo>
                    <a:pt x="216" y="358"/>
                  </a:lnTo>
                  <a:lnTo>
                    <a:pt x="197" y="360"/>
                  </a:lnTo>
                  <a:lnTo>
                    <a:pt x="180" y="362"/>
                  </a:lnTo>
                  <a:lnTo>
                    <a:pt x="180" y="362"/>
                  </a:lnTo>
                  <a:lnTo>
                    <a:pt x="180" y="314"/>
                  </a:lnTo>
                  <a:lnTo>
                    <a:pt x="180" y="314"/>
                  </a:lnTo>
                  <a:lnTo>
                    <a:pt x="180" y="314"/>
                  </a:lnTo>
                  <a:lnTo>
                    <a:pt x="186" y="314"/>
                  </a:lnTo>
                  <a:lnTo>
                    <a:pt x="193" y="318"/>
                  </a:lnTo>
                  <a:lnTo>
                    <a:pt x="199" y="322"/>
                  </a:lnTo>
                  <a:lnTo>
                    <a:pt x="201" y="329"/>
                  </a:lnTo>
                  <a:lnTo>
                    <a:pt x="201" y="329"/>
                  </a:lnTo>
                  <a:lnTo>
                    <a:pt x="214" y="327"/>
                  </a:lnTo>
                  <a:lnTo>
                    <a:pt x="226" y="324"/>
                  </a:lnTo>
                  <a:lnTo>
                    <a:pt x="237" y="320"/>
                  </a:lnTo>
                  <a:lnTo>
                    <a:pt x="247" y="314"/>
                  </a:lnTo>
                  <a:lnTo>
                    <a:pt x="258" y="309"/>
                  </a:lnTo>
                  <a:lnTo>
                    <a:pt x="268" y="302"/>
                  </a:lnTo>
                  <a:lnTo>
                    <a:pt x="277" y="294"/>
                  </a:lnTo>
                  <a:lnTo>
                    <a:pt x="285" y="286"/>
                  </a:lnTo>
                  <a:lnTo>
                    <a:pt x="293" y="278"/>
                  </a:lnTo>
                  <a:lnTo>
                    <a:pt x="300" y="268"/>
                  </a:lnTo>
                  <a:lnTo>
                    <a:pt x="307" y="259"/>
                  </a:lnTo>
                  <a:lnTo>
                    <a:pt x="312" y="248"/>
                  </a:lnTo>
                  <a:lnTo>
                    <a:pt x="318" y="237"/>
                  </a:lnTo>
                  <a:lnTo>
                    <a:pt x="322" y="226"/>
                  </a:lnTo>
                  <a:lnTo>
                    <a:pt x="325" y="215"/>
                  </a:lnTo>
                  <a:lnTo>
                    <a:pt x="327" y="203"/>
                  </a:lnTo>
                  <a:lnTo>
                    <a:pt x="327" y="203"/>
                  </a:lnTo>
                  <a:lnTo>
                    <a:pt x="322" y="199"/>
                  </a:lnTo>
                  <a:lnTo>
                    <a:pt x="316" y="194"/>
                  </a:lnTo>
                  <a:lnTo>
                    <a:pt x="314" y="188"/>
                  </a:lnTo>
                  <a:lnTo>
                    <a:pt x="312" y="180"/>
                  </a:lnTo>
                  <a:lnTo>
                    <a:pt x="312" y="180"/>
                  </a:lnTo>
                  <a:lnTo>
                    <a:pt x="314" y="174"/>
                  </a:lnTo>
                  <a:lnTo>
                    <a:pt x="316" y="167"/>
                  </a:lnTo>
                  <a:lnTo>
                    <a:pt x="322" y="163"/>
                  </a:lnTo>
                  <a:lnTo>
                    <a:pt x="327" y="159"/>
                  </a:lnTo>
                  <a:lnTo>
                    <a:pt x="327" y="159"/>
                  </a:lnTo>
                  <a:lnTo>
                    <a:pt x="325" y="146"/>
                  </a:lnTo>
                  <a:lnTo>
                    <a:pt x="322" y="136"/>
                  </a:lnTo>
                  <a:lnTo>
                    <a:pt x="318" y="123"/>
                  </a:lnTo>
                  <a:lnTo>
                    <a:pt x="312" y="113"/>
                  </a:lnTo>
                  <a:lnTo>
                    <a:pt x="307" y="103"/>
                  </a:lnTo>
                  <a:lnTo>
                    <a:pt x="300" y="94"/>
                  </a:lnTo>
                  <a:lnTo>
                    <a:pt x="293" y="84"/>
                  </a:lnTo>
                  <a:lnTo>
                    <a:pt x="285" y="75"/>
                  </a:lnTo>
                  <a:lnTo>
                    <a:pt x="277" y="67"/>
                  </a:lnTo>
                  <a:lnTo>
                    <a:pt x="268" y="60"/>
                  </a:lnTo>
                  <a:lnTo>
                    <a:pt x="258" y="53"/>
                  </a:lnTo>
                  <a:lnTo>
                    <a:pt x="247" y="48"/>
                  </a:lnTo>
                  <a:lnTo>
                    <a:pt x="237" y="42"/>
                  </a:lnTo>
                  <a:lnTo>
                    <a:pt x="226" y="38"/>
                  </a:lnTo>
                  <a:lnTo>
                    <a:pt x="214" y="35"/>
                  </a:lnTo>
                  <a:lnTo>
                    <a:pt x="201" y="33"/>
                  </a:lnTo>
                  <a:lnTo>
                    <a:pt x="201" y="33"/>
                  </a:lnTo>
                  <a:lnTo>
                    <a:pt x="199" y="39"/>
                  </a:lnTo>
                  <a:lnTo>
                    <a:pt x="193" y="44"/>
                  </a:lnTo>
                  <a:lnTo>
                    <a:pt x="186" y="46"/>
                  </a:lnTo>
                  <a:lnTo>
                    <a:pt x="180" y="48"/>
                  </a:lnTo>
                  <a:lnTo>
                    <a:pt x="180" y="48"/>
                  </a:lnTo>
                  <a:lnTo>
                    <a:pt x="180" y="0"/>
                  </a:lnTo>
                  <a:close/>
                  <a:moveTo>
                    <a:pt x="180" y="0"/>
                  </a:moveTo>
                  <a:lnTo>
                    <a:pt x="180" y="0"/>
                  </a:lnTo>
                  <a:lnTo>
                    <a:pt x="180" y="48"/>
                  </a:lnTo>
                  <a:lnTo>
                    <a:pt x="180" y="48"/>
                  </a:lnTo>
                  <a:lnTo>
                    <a:pt x="173" y="46"/>
                  </a:lnTo>
                  <a:lnTo>
                    <a:pt x="166" y="44"/>
                  </a:lnTo>
                  <a:lnTo>
                    <a:pt x="161" y="39"/>
                  </a:lnTo>
                  <a:lnTo>
                    <a:pt x="158" y="33"/>
                  </a:lnTo>
                  <a:lnTo>
                    <a:pt x="158" y="33"/>
                  </a:lnTo>
                  <a:lnTo>
                    <a:pt x="146" y="35"/>
                  </a:lnTo>
                  <a:lnTo>
                    <a:pt x="134" y="38"/>
                  </a:lnTo>
                  <a:lnTo>
                    <a:pt x="123" y="42"/>
                  </a:lnTo>
                  <a:lnTo>
                    <a:pt x="112" y="48"/>
                  </a:lnTo>
                  <a:lnTo>
                    <a:pt x="101" y="53"/>
                  </a:lnTo>
                  <a:lnTo>
                    <a:pt x="92" y="60"/>
                  </a:lnTo>
                  <a:lnTo>
                    <a:pt x="82" y="67"/>
                  </a:lnTo>
                  <a:lnTo>
                    <a:pt x="74" y="75"/>
                  </a:lnTo>
                  <a:lnTo>
                    <a:pt x="66" y="84"/>
                  </a:lnTo>
                  <a:lnTo>
                    <a:pt x="59" y="94"/>
                  </a:lnTo>
                  <a:lnTo>
                    <a:pt x="52" y="103"/>
                  </a:lnTo>
                  <a:lnTo>
                    <a:pt x="46" y="113"/>
                  </a:lnTo>
                  <a:lnTo>
                    <a:pt x="42" y="123"/>
                  </a:lnTo>
                  <a:lnTo>
                    <a:pt x="37" y="136"/>
                  </a:lnTo>
                  <a:lnTo>
                    <a:pt x="33" y="146"/>
                  </a:lnTo>
                  <a:lnTo>
                    <a:pt x="32" y="159"/>
                  </a:lnTo>
                  <a:lnTo>
                    <a:pt x="32" y="159"/>
                  </a:lnTo>
                  <a:lnTo>
                    <a:pt x="37" y="163"/>
                  </a:lnTo>
                  <a:lnTo>
                    <a:pt x="43" y="167"/>
                  </a:lnTo>
                  <a:lnTo>
                    <a:pt x="46" y="174"/>
                  </a:lnTo>
                  <a:lnTo>
                    <a:pt x="47" y="180"/>
                  </a:lnTo>
                  <a:lnTo>
                    <a:pt x="47" y="180"/>
                  </a:lnTo>
                  <a:lnTo>
                    <a:pt x="46" y="188"/>
                  </a:lnTo>
                  <a:lnTo>
                    <a:pt x="43" y="194"/>
                  </a:lnTo>
                  <a:lnTo>
                    <a:pt x="37" y="199"/>
                  </a:lnTo>
                  <a:lnTo>
                    <a:pt x="32" y="203"/>
                  </a:lnTo>
                  <a:lnTo>
                    <a:pt x="32" y="203"/>
                  </a:lnTo>
                  <a:lnTo>
                    <a:pt x="33" y="215"/>
                  </a:lnTo>
                  <a:lnTo>
                    <a:pt x="37" y="226"/>
                  </a:lnTo>
                  <a:lnTo>
                    <a:pt x="42" y="237"/>
                  </a:lnTo>
                  <a:lnTo>
                    <a:pt x="46" y="248"/>
                  </a:lnTo>
                  <a:lnTo>
                    <a:pt x="52" y="259"/>
                  </a:lnTo>
                  <a:lnTo>
                    <a:pt x="59" y="268"/>
                  </a:lnTo>
                  <a:lnTo>
                    <a:pt x="66" y="278"/>
                  </a:lnTo>
                  <a:lnTo>
                    <a:pt x="74" y="286"/>
                  </a:lnTo>
                  <a:lnTo>
                    <a:pt x="82" y="294"/>
                  </a:lnTo>
                  <a:lnTo>
                    <a:pt x="92" y="302"/>
                  </a:lnTo>
                  <a:lnTo>
                    <a:pt x="101" y="309"/>
                  </a:lnTo>
                  <a:lnTo>
                    <a:pt x="112" y="314"/>
                  </a:lnTo>
                  <a:lnTo>
                    <a:pt x="123" y="320"/>
                  </a:lnTo>
                  <a:lnTo>
                    <a:pt x="134" y="324"/>
                  </a:lnTo>
                  <a:lnTo>
                    <a:pt x="146" y="327"/>
                  </a:lnTo>
                  <a:lnTo>
                    <a:pt x="158" y="329"/>
                  </a:lnTo>
                  <a:lnTo>
                    <a:pt x="158" y="329"/>
                  </a:lnTo>
                  <a:lnTo>
                    <a:pt x="158" y="329"/>
                  </a:lnTo>
                  <a:lnTo>
                    <a:pt x="161" y="322"/>
                  </a:lnTo>
                  <a:lnTo>
                    <a:pt x="166" y="318"/>
                  </a:lnTo>
                  <a:lnTo>
                    <a:pt x="173" y="314"/>
                  </a:lnTo>
                  <a:lnTo>
                    <a:pt x="180" y="314"/>
                  </a:lnTo>
                  <a:lnTo>
                    <a:pt x="180" y="362"/>
                  </a:lnTo>
                  <a:lnTo>
                    <a:pt x="180" y="362"/>
                  </a:lnTo>
                  <a:lnTo>
                    <a:pt x="180" y="362"/>
                  </a:lnTo>
                  <a:lnTo>
                    <a:pt x="161" y="360"/>
                  </a:lnTo>
                  <a:lnTo>
                    <a:pt x="143" y="358"/>
                  </a:lnTo>
                  <a:lnTo>
                    <a:pt x="126" y="354"/>
                  </a:lnTo>
                  <a:lnTo>
                    <a:pt x="109" y="347"/>
                  </a:lnTo>
                  <a:lnTo>
                    <a:pt x="93" y="340"/>
                  </a:lnTo>
                  <a:lnTo>
                    <a:pt x="78" y="331"/>
                  </a:lnTo>
                  <a:lnTo>
                    <a:pt x="65" y="320"/>
                  </a:lnTo>
                  <a:lnTo>
                    <a:pt x="52" y="309"/>
                  </a:lnTo>
                  <a:lnTo>
                    <a:pt x="40" y="295"/>
                  </a:lnTo>
                  <a:lnTo>
                    <a:pt x="29" y="282"/>
                  </a:lnTo>
                  <a:lnTo>
                    <a:pt x="21" y="267"/>
                  </a:lnTo>
                  <a:lnTo>
                    <a:pt x="13" y="251"/>
                  </a:lnTo>
                  <a:lnTo>
                    <a:pt x="8" y="234"/>
                  </a:lnTo>
                  <a:lnTo>
                    <a:pt x="2" y="217"/>
                  </a:lnTo>
                  <a:lnTo>
                    <a:pt x="0" y="199"/>
                  </a:lnTo>
                  <a:lnTo>
                    <a:pt x="0" y="180"/>
                  </a:lnTo>
                  <a:lnTo>
                    <a:pt x="0" y="180"/>
                  </a:lnTo>
                  <a:lnTo>
                    <a:pt x="0" y="163"/>
                  </a:lnTo>
                  <a:lnTo>
                    <a:pt x="2" y="145"/>
                  </a:lnTo>
                  <a:lnTo>
                    <a:pt x="8" y="127"/>
                  </a:lnTo>
                  <a:lnTo>
                    <a:pt x="13" y="111"/>
                  </a:lnTo>
                  <a:lnTo>
                    <a:pt x="21" y="95"/>
                  </a:lnTo>
                  <a:lnTo>
                    <a:pt x="29" y="80"/>
                  </a:lnTo>
                  <a:lnTo>
                    <a:pt x="40" y="67"/>
                  </a:lnTo>
                  <a:lnTo>
                    <a:pt x="52" y="53"/>
                  </a:lnTo>
                  <a:lnTo>
                    <a:pt x="65" y="42"/>
                  </a:lnTo>
                  <a:lnTo>
                    <a:pt x="78" y="31"/>
                  </a:lnTo>
                  <a:lnTo>
                    <a:pt x="93" y="22"/>
                  </a:lnTo>
                  <a:lnTo>
                    <a:pt x="109" y="15"/>
                  </a:lnTo>
                  <a:lnTo>
                    <a:pt x="126" y="8"/>
                  </a:lnTo>
                  <a:lnTo>
                    <a:pt x="143" y="4"/>
                  </a:lnTo>
                  <a:lnTo>
                    <a:pt x="161" y="2"/>
                  </a:lnTo>
                  <a:lnTo>
                    <a:pt x="180" y="0"/>
                  </a:lnTo>
                  <a:lnTo>
                    <a:pt x="180"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3" name="Freeform 145"/>
            <p:cNvSpPr/>
            <p:nvPr/>
          </p:nvSpPr>
          <p:spPr bwMode="auto">
            <a:xfrm>
              <a:off x="2336801" y="3235325"/>
              <a:ext cx="285750" cy="150813"/>
            </a:xfrm>
            <a:custGeom>
              <a:avLst/>
              <a:gdLst>
                <a:gd name="T0" fmla="*/ 13 w 180"/>
                <a:gd name="T1" fmla="*/ 0 h 95"/>
                <a:gd name="T2" fmla="*/ 54 w 180"/>
                <a:gd name="T3" fmla="*/ 42 h 95"/>
                <a:gd name="T4" fmla="*/ 54 w 180"/>
                <a:gd name="T5" fmla="*/ 42 h 95"/>
                <a:gd name="T6" fmla="*/ 60 w 180"/>
                <a:gd name="T7" fmla="*/ 39 h 95"/>
                <a:gd name="T8" fmla="*/ 67 w 180"/>
                <a:gd name="T9" fmla="*/ 39 h 95"/>
                <a:gd name="T10" fmla="*/ 67 w 180"/>
                <a:gd name="T11" fmla="*/ 39 h 95"/>
                <a:gd name="T12" fmla="*/ 75 w 180"/>
                <a:gd name="T13" fmla="*/ 41 h 95"/>
                <a:gd name="T14" fmla="*/ 83 w 180"/>
                <a:gd name="T15" fmla="*/ 45 h 95"/>
                <a:gd name="T16" fmla="*/ 88 w 180"/>
                <a:gd name="T17" fmla="*/ 50 h 95"/>
                <a:gd name="T18" fmla="*/ 92 w 180"/>
                <a:gd name="T19" fmla="*/ 58 h 95"/>
                <a:gd name="T20" fmla="*/ 180 w 180"/>
                <a:gd name="T21" fmla="*/ 58 h 95"/>
                <a:gd name="T22" fmla="*/ 180 w 180"/>
                <a:gd name="T23" fmla="*/ 76 h 95"/>
                <a:gd name="T24" fmla="*/ 92 w 180"/>
                <a:gd name="T25" fmla="*/ 76 h 95"/>
                <a:gd name="T26" fmla="*/ 92 w 180"/>
                <a:gd name="T27" fmla="*/ 76 h 95"/>
                <a:gd name="T28" fmla="*/ 88 w 180"/>
                <a:gd name="T29" fmla="*/ 84 h 95"/>
                <a:gd name="T30" fmla="*/ 83 w 180"/>
                <a:gd name="T31" fmla="*/ 89 h 95"/>
                <a:gd name="T32" fmla="*/ 75 w 180"/>
                <a:gd name="T33" fmla="*/ 93 h 95"/>
                <a:gd name="T34" fmla="*/ 67 w 180"/>
                <a:gd name="T35" fmla="*/ 95 h 95"/>
                <a:gd name="T36" fmla="*/ 67 w 180"/>
                <a:gd name="T37" fmla="*/ 95 h 95"/>
                <a:gd name="T38" fmla="*/ 61 w 180"/>
                <a:gd name="T39" fmla="*/ 95 h 95"/>
                <a:gd name="T40" fmla="*/ 56 w 180"/>
                <a:gd name="T41" fmla="*/ 92 h 95"/>
                <a:gd name="T42" fmla="*/ 50 w 180"/>
                <a:gd name="T43" fmla="*/ 91 h 95"/>
                <a:gd name="T44" fmla="*/ 46 w 180"/>
                <a:gd name="T45" fmla="*/ 87 h 95"/>
                <a:gd name="T46" fmla="*/ 44 w 180"/>
                <a:gd name="T47" fmla="*/ 83 h 95"/>
                <a:gd name="T48" fmla="*/ 41 w 180"/>
                <a:gd name="T49" fmla="*/ 77 h 95"/>
                <a:gd name="T50" fmla="*/ 40 w 180"/>
                <a:gd name="T51" fmla="*/ 73 h 95"/>
                <a:gd name="T52" fmla="*/ 38 w 180"/>
                <a:gd name="T53" fmla="*/ 66 h 95"/>
                <a:gd name="T54" fmla="*/ 38 w 180"/>
                <a:gd name="T55" fmla="*/ 66 h 95"/>
                <a:gd name="T56" fmla="*/ 40 w 180"/>
                <a:gd name="T57" fmla="*/ 61 h 95"/>
                <a:gd name="T58" fmla="*/ 41 w 180"/>
                <a:gd name="T59" fmla="*/ 54 h 95"/>
                <a:gd name="T60" fmla="*/ 0 w 180"/>
                <a:gd name="T61" fmla="*/ 13 h 95"/>
                <a:gd name="T62" fmla="*/ 13 w 180"/>
                <a:gd name="T6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0" h="95">
                  <a:moveTo>
                    <a:pt x="13" y="0"/>
                  </a:moveTo>
                  <a:lnTo>
                    <a:pt x="54" y="42"/>
                  </a:lnTo>
                  <a:lnTo>
                    <a:pt x="54" y="42"/>
                  </a:lnTo>
                  <a:lnTo>
                    <a:pt x="60" y="39"/>
                  </a:lnTo>
                  <a:lnTo>
                    <a:pt x="67" y="39"/>
                  </a:lnTo>
                  <a:lnTo>
                    <a:pt x="67" y="39"/>
                  </a:lnTo>
                  <a:lnTo>
                    <a:pt x="75" y="41"/>
                  </a:lnTo>
                  <a:lnTo>
                    <a:pt x="83" y="45"/>
                  </a:lnTo>
                  <a:lnTo>
                    <a:pt x="88" y="50"/>
                  </a:lnTo>
                  <a:lnTo>
                    <a:pt x="92" y="58"/>
                  </a:lnTo>
                  <a:lnTo>
                    <a:pt x="180" y="58"/>
                  </a:lnTo>
                  <a:lnTo>
                    <a:pt x="180" y="76"/>
                  </a:lnTo>
                  <a:lnTo>
                    <a:pt x="92" y="76"/>
                  </a:lnTo>
                  <a:lnTo>
                    <a:pt x="92" y="76"/>
                  </a:lnTo>
                  <a:lnTo>
                    <a:pt x="88" y="84"/>
                  </a:lnTo>
                  <a:lnTo>
                    <a:pt x="83" y="89"/>
                  </a:lnTo>
                  <a:lnTo>
                    <a:pt x="75" y="93"/>
                  </a:lnTo>
                  <a:lnTo>
                    <a:pt x="67" y="95"/>
                  </a:lnTo>
                  <a:lnTo>
                    <a:pt x="67" y="95"/>
                  </a:lnTo>
                  <a:lnTo>
                    <a:pt x="61" y="95"/>
                  </a:lnTo>
                  <a:lnTo>
                    <a:pt x="56" y="92"/>
                  </a:lnTo>
                  <a:lnTo>
                    <a:pt x="50" y="91"/>
                  </a:lnTo>
                  <a:lnTo>
                    <a:pt x="46" y="87"/>
                  </a:lnTo>
                  <a:lnTo>
                    <a:pt x="44" y="83"/>
                  </a:lnTo>
                  <a:lnTo>
                    <a:pt x="41" y="77"/>
                  </a:lnTo>
                  <a:lnTo>
                    <a:pt x="40" y="73"/>
                  </a:lnTo>
                  <a:lnTo>
                    <a:pt x="38" y="66"/>
                  </a:lnTo>
                  <a:lnTo>
                    <a:pt x="38" y="66"/>
                  </a:lnTo>
                  <a:lnTo>
                    <a:pt x="40" y="61"/>
                  </a:lnTo>
                  <a:lnTo>
                    <a:pt x="41" y="54"/>
                  </a:lnTo>
                  <a:lnTo>
                    <a:pt x="0" y="13"/>
                  </a:lnTo>
                  <a:lnTo>
                    <a:pt x="13"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3" name="组合 263"/>
          <p:cNvGrpSpPr/>
          <p:nvPr/>
        </p:nvGrpSpPr>
        <p:grpSpPr>
          <a:xfrm>
            <a:off x="1167197" y="3328683"/>
            <a:ext cx="247873" cy="233797"/>
            <a:chOff x="2051051" y="3792538"/>
            <a:chExt cx="447675" cy="422275"/>
          </a:xfrm>
          <a:solidFill>
            <a:schemeClr val="accent1"/>
          </a:solidFill>
        </p:grpSpPr>
        <p:sp>
          <p:nvSpPr>
            <p:cNvPr id="265" name="Freeform 146"/>
            <p:cNvSpPr/>
            <p:nvPr/>
          </p:nvSpPr>
          <p:spPr bwMode="auto">
            <a:xfrm>
              <a:off x="2051051" y="3879850"/>
              <a:ext cx="447675" cy="334963"/>
            </a:xfrm>
            <a:custGeom>
              <a:avLst/>
              <a:gdLst>
                <a:gd name="T0" fmla="*/ 86 w 282"/>
                <a:gd name="T1" fmla="*/ 0 h 211"/>
                <a:gd name="T2" fmla="*/ 115 w 282"/>
                <a:gd name="T3" fmla="*/ 6 h 211"/>
                <a:gd name="T4" fmla="*/ 141 w 282"/>
                <a:gd name="T5" fmla="*/ 20 h 211"/>
                <a:gd name="T6" fmla="*/ 153 w 282"/>
                <a:gd name="T7" fmla="*/ 11 h 211"/>
                <a:gd name="T8" fmla="*/ 182 w 282"/>
                <a:gd name="T9" fmla="*/ 1 h 211"/>
                <a:gd name="T10" fmla="*/ 198 w 282"/>
                <a:gd name="T11" fmla="*/ 0 h 211"/>
                <a:gd name="T12" fmla="*/ 214 w 282"/>
                <a:gd name="T13" fmla="*/ 1 h 211"/>
                <a:gd name="T14" fmla="*/ 245 w 282"/>
                <a:gd name="T15" fmla="*/ 14 h 211"/>
                <a:gd name="T16" fmla="*/ 268 w 282"/>
                <a:gd name="T17" fmla="*/ 35 h 211"/>
                <a:gd name="T18" fmla="*/ 278 w 282"/>
                <a:gd name="T19" fmla="*/ 57 h 211"/>
                <a:gd name="T20" fmla="*/ 282 w 282"/>
                <a:gd name="T21" fmla="*/ 73 h 211"/>
                <a:gd name="T22" fmla="*/ 282 w 282"/>
                <a:gd name="T23" fmla="*/ 81 h 211"/>
                <a:gd name="T24" fmla="*/ 281 w 282"/>
                <a:gd name="T25" fmla="*/ 102 h 211"/>
                <a:gd name="T26" fmla="*/ 274 w 282"/>
                <a:gd name="T27" fmla="*/ 123 h 211"/>
                <a:gd name="T28" fmla="*/ 263 w 282"/>
                <a:gd name="T29" fmla="*/ 145 h 211"/>
                <a:gd name="T30" fmla="*/ 248 w 282"/>
                <a:gd name="T31" fmla="*/ 165 h 211"/>
                <a:gd name="T32" fmla="*/ 228 w 282"/>
                <a:gd name="T33" fmla="*/ 184 h 211"/>
                <a:gd name="T34" fmla="*/ 203 w 282"/>
                <a:gd name="T35" fmla="*/ 199 h 211"/>
                <a:gd name="T36" fmla="*/ 172 w 282"/>
                <a:gd name="T37" fmla="*/ 209 h 211"/>
                <a:gd name="T38" fmla="*/ 137 w 282"/>
                <a:gd name="T39" fmla="*/ 211 h 211"/>
                <a:gd name="T40" fmla="*/ 118 w 282"/>
                <a:gd name="T41" fmla="*/ 211 h 211"/>
                <a:gd name="T42" fmla="*/ 86 w 282"/>
                <a:gd name="T43" fmla="*/ 203 h 211"/>
                <a:gd name="T44" fmla="*/ 58 w 282"/>
                <a:gd name="T45" fmla="*/ 191 h 211"/>
                <a:gd name="T46" fmla="*/ 38 w 282"/>
                <a:gd name="T47" fmla="*/ 173 h 211"/>
                <a:gd name="T48" fmla="*/ 22 w 282"/>
                <a:gd name="T49" fmla="*/ 153 h 211"/>
                <a:gd name="T50" fmla="*/ 11 w 282"/>
                <a:gd name="T51" fmla="*/ 133 h 211"/>
                <a:gd name="T52" fmla="*/ 4 w 282"/>
                <a:gd name="T53" fmla="*/ 111 h 211"/>
                <a:gd name="T54" fmla="*/ 0 w 282"/>
                <a:gd name="T55" fmla="*/ 81 h 211"/>
                <a:gd name="T56" fmla="*/ 0 w 282"/>
                <a:gd name="T57" fmla="*/ 73 h 211"/>
                <a:gd name="T58" fmla="*/ 4 w 282"/>
                <a:gd name="T59" fmla="*/ 57 h 211"/>
                <a:gd name="T60" fmla="*/ 15 w 282"/>
                <a:gd name="T61" fmla="*/ 35 h 211"/>
                <a:gd name="T62" fmla="*/ 38 w 282"/>
                <a:gd name="T63" fmla="*/ 14 h 211"/>
                <a:gd name="T64" fmla="*/ 68 w 282"/>
                <a:gd name="T65" fmla="*/ 1 h 211"/>
                <a:gd name="T66" fmla="*/ 86 w 282"/>
                <a:gd name="T6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2" h="211">
                  <a:moveTo>
                    <a:pt x="86" y="0"/>
                  </a:moveTo>
                  <a:lnTo>
                    <a:pt x="86" y="0"/>
                  </a:lnTo>
                  <a:lnTo>
                    <a:pt x="100" y="1"/>
                  </a:lnTo>
                  <a:lnTo>
                    <a:pt x="115" y="6"/>
                  </a:lnTo>
                  <a:lnTo>
                    <a:pt x="129" y="11"/>
                  </a:lnTo>
                  <a:lnTo>
                    <a:pt x="141" y="20"/>
                  </a:lnTo>
                  <a:lnTo>
                    <a:pt x="141" y="20"/>
                  </a:lnTo>
                  <a:lnTo>
                    <a:pt x="153" y="11"/>
                  </a:lnTo>
                  <a:lnTo>
                    <a:pt x="167" y="6"/>
                  </a:lnTo>
                  <a:lnTo>
                    <a:pt x="182" y="1"/>
                  </a:lnTo>
                  <a:lnTo>
                    <a:pt x="198" y="0"/>
                  </a:lnTo>
                  <a:lnTo>
                    <a:pt x="198" y="0"/>
                  </a:lnTo>
                  <a:lnTo>
                    <a:pt x="206" y="0"/>
                  </a:lnTo>
                  <a:lnTo>
                    <a:pt x="214" y="1"/>
                  </a:lnTo>
                  <a:lnTo>
                    <a:pt x="230" y="6"/>
                  </a:lnTo>
                  <a:lnTo>
                    <a:pt x="245" y="14"/>
                  </a:lnTo>
                  <a:lnTo>
                    <a:pt x="258" y="23"/>
                  </a:lnTo>
                  <a:lnTo>
                    <a:pt x="268" y="35"/>
                  </a:lnTo>
                  <a:lnTo>
                    <a:pt x="275" y="49"/>
                  </a:lnTo>
                  <a:lnTo>
                    <a:pt x="278" y="57"/>
                  </a:lnTo>
                  <a:lnTo>
                    <a:pt x="281" y="65"/>
                  </a:lnTo>
                  <a:lnTo>
                    <a:pt x="282" y="73"/>
                  </a:lnTo>
                  <a:lnTo>
                    <a:pt x="282" y="81"/>
                  </a:lnTo>
                  <a:lnTo>
                    <a:pt x="282" y="81"/>
                  </a:lnTo>
                  <a:lnTo>
                    <a:pt x="282" y="91"/>
                  </a:lnTo>
                  <a:lnTo>
                    <a:pt x="281" y="102"/>
                  </a:lnTo>
                  <a:lnTo>
                    <a:pt x="278" y="112"/>
                  </a:lnTo>
                  <a:lnTo>
                    <a:pt x="274" y="123"/>
                  </a:lnTo>
                  <a:lnTo>
                    <a:pt x="270" y="134"/>
                  </a:lnTo>
                  <a:lnTo>
                    <a:pt x="263" y="145"/>
                  </a:lnTo>
                  <a:lnTo>
                    <a:pt x="256" y="156"/>
                  </a:lnTo>
                  <a:lnTo>
                    <a:pt x="248" y="165"/>
                  </a:lnTo>
                  <a:lnTo>
                    <a:pt x="239" y="175"/>
                  </a:lnTo>
                  <a:lnTo>
                    <a:pt x="228" y="184"/>
                  </a:lnTo>
                  <a:lnTo>
                    <a:pt x="216" y="192"/>
                  </a:lnTo>
                  <a:lnTo>
                    <a:pt x="203" y="199"/>
                  </a:lnTo>
                  <a:lnTo>
                    <a:pt x="188" y="205"/>
                  </a:lnTo>
                  <a:lnTo>
                    <a:pt x="172" y="209"/>
                  </a:lnTo>
                  <a:lnTo>
                    <a:pt x="156" y="211"/>
                  </a:lnTo>
                  <a:lnTo>
                    <a:pt x="137" y="211"/>
                  </a:lnTo>
                  <a:lnTo>
                    <a:pt x="137" y="211"/>
                  </a:lnTo>
                  <a:lnTo>
                    <a:pt x="118" y="211"/>
                  </a:lnTo>
                  <a:lnTo>
                    <a:pt x="100" y="209"/>
                  </a:lnTo>
                  <a:lnTo>
                    <a:pt x="86" y="203"/>
                  </a:lnTo>
                  <a:lnTo>
                    <a:pt x="71" y="198"/>
                  </a:lnTo>
                  <a:lnTo>
                    <a:pt x="58" y="191"/>
                  </a:lnTo>
                  <a:lnTo>
                    <a:pt x="48" y="183"/>
                  </a:lnTo>
                  <a:lnTo>
                    <a:pt x="38" y="173"/>
                  </a:lnTo>
                  <a:lnTo>
                    <a:pt x="29" y="164"/>
                  </a:lnTo>
                  <a:lnTo>
                    <a:pt x="22" y="153"/>
                  </a:lnTo>
                  <a:lnTo>
                    <a:pt x="15" y="144"/>
                  </a:lnTo>
                  <a:lnTo>
                    <a:pt x="11" y="133"/>
                  </a:lnTo>
                  <a:lnTo>
                    <a:pt x="7" y="121"/>
                  </a:lnTo>
                  <a:lnTo>
                    <a:pt x="4" y="111"/>
                  </a:lnTo>
                  <a:lnTo>
                    <a:pt x="2" y="100"/>
                  </a:lnTo>
                  <a:lnTo>
                    <a:pt x="0" y="81"/>
                  </a:lnTo>
                  <a:lnTo>
                    <a:pt x="0" y="81"/>
                  </a:lnTo>
                  <a:lnTo>
                    <a:pt x="0" y="73"/>
                  </a:lnTo>
                  <a:lnTo>
                    <a:pt x="2" y="65"/>
                  </a:lnTo>
                  <a:lnTo>
                    <a:pt x="4" y="57"/>
                  </a:lnTo>
                  <a:lnTo>
                    <a:pt x="7" y="49"/>
                  </a:lnTo>
                  <a:lnTo>
                    <a:pt x="15" y="35"/>
                  </a:lnTo>
                  <a:lnTo>
                    <a:pt x="25" y="23"/>
                  </a:lnTo>
                  <a:lnTo>
                    <a:pt x="38" y="14"/>
                  </a:lnTo>
                  <a:lnTo>
                    <a:pt x="52" y="6"/>
                  </a:lnTo>
                  <a:lnTo>
                    <a:pt x="68" y="1"/>
                  </a:lnTo>
                  <a:lnTo>
                    <a:pt x="76" y="0"/>
                  </a:lnTo>
                  <a:lnTo>
                    <a:pt x="86" y="0"/>
                  </a:lnTo>
                  <a:lnTo>
                    <a:pt x="86"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6" name="Freeform 147"/>
            <p:cNvSpPr/>
            <p:nvPr/>
          </p:nvSpPr>
          <p:spPr bwMode="auto">
            <a:xfrm>
              <a:off x="2178051" y="3792538"/>
              <a:ext cx="107950" cy="153988"/>
            </a:xfrm>
            <a:custGeom>
              <a:avLst/>
              <a:gdLst>
                <a:gd name="T0" fmla="*/ 60 w 68"/>
                <a:gd name="T1" fmla="*/ 97 h 97"/>
                <a:gd name="T2" fmla="*/ 60 w 68"/>
                <a:gd name="T3" fmla="*/ 97 h 97"/>
                <a:gd name="T4" fmla="*/ 65 w 68"/>
                <a:gd name="T5" fmla="*/ 85 h 97"/>
                <a:gd name="T6" fmla="*/ 68 w 68"/>
                <a:gd name="T7" fmla="*/ 71 h 97"/>
                <a:gd name="T8" fmla="*/ 68 w 68"/>
                <a:gd name="T9" fmla="*/ 58 h 97"/>
                <a:gd name="T10" fmla="*/ 66 w 68"/>
                <a:gd name="T11" fmla="*/ 46 h 97"/>
                <a:gd name="T12" fmla="*/ 62 w 68"/>
                <a:gd name="T13" fmla="*/ 33 h 97"/>
                <a:gd name="T14" fmla="*/ 56 w 68"/>
                <a:gd name="T15" fmla="*/ 21 h 97"/>
                <a:gd name="T16" fmla="*/ 49 w 68"/>
                <a:gd name="T17" fmla="*/ 10 h 97"/>
                <a:gd name="T18" fmla="*/ 39 w 68"/>
                <a:gd name="T19" fmla="*/ 0 h 97"/>
                <a:gd name="T20" fmla="*/ 0 w 68"/>
                <a:gd name="T21" fmla="*/ 6 h 97"/>
                <a:gd name="T22" fmla="*/ 0 w 68"/>
                <a:gd name="T23" fmla="*/ 6 h 97"/>
                <a:gd name="T24" fmla="*/ 14 w 68"/>
                <a:gd name="T25" fmla="*/ 15 h 97"/>
                <a:gd name="T26" fmla="*/ 24 w 68"/>
                <a:gd name="T27" fmla="*/ 23 h 97"/>
                <a:gd name="T28" fmla="*/ 35 w 68"/>
                <a:gd name="T29" fmla="*/ 32 h 97"/>
                <a:gd name="T30" fmla="*/ 43 w 68"/>
                <a:gd name="T31" fmla="*/ 42 h 97"/>
                <a:gd name="T32" fmla="*/ 50 w 68"/>
                <a:gd name="T33" fmla="*/ 54 h 97"/>
                <a:gd name="T34" fmla="*/ 56 w 68"/>
                <a:gd name="T35" fmla="*/ 66 h 97"/>
                <a:gd name="T36" fmla="*/ 58 w 68"/>
                <a:gd name="T37" fmla="*/ 81 h 97"/>
                <a:gd name="T38" fmla="*/ 60 w 68"/>
                <a:gd name="T39" fmla="*/ 97 h 97"/>
                <a:gd name="T40" fmla="*/ 60 w 68"/>
                <a:gd name="T4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97">
                  <a:moveTo>
                    <a:pt x="60" y="97"/>
                  </a:moveTo>
                  <a:lnTo>
                    <a:pt x="60" y="97"/>
                  </a:lnTo>
                  <a:lnTo>
                    <a:pt x="65" y="85"/>
                  </a:lnTo>
                  <a:lnTo>
                    <a:pt x="68" y="71"/>
                  </a:lnTo>
                  <a:lnTo>
                    <a:pt x="68" y="58"/>
                  </a:lnTo>
                  <a:lnTo>
                    <a:pt x="66" y="46"/>
                  </a:lnTo>
                  <a:lnTo>
                    <a:pt x="62" y="33"/>
                  </a:lnTo>
                  <a:lnTo>
                    <a:pt x="56" y="21"/>
                  </a:lnTo>
                  <a:lnTo>
                    <a:pt x="49" y="10"/>
                  </a:lnTo>
                  <a:lnTo>
                    <a:pt x="39" y="0"/>
                  </a:lnTo>
                  <a:lnTo>
                    <a:pt x="0" y="6"/>
                  </a:lnTo>
                  <a:lnTo>
                    <a:pt x="0" y="6"/>
                  </a:lnTo>
                  <a:lnTo>
                    <a:pt x="14" y="15"/>
                  </a:lnTo>
                  <a:lnTo>
                    <a:pt x="24" y="23"/>
                  </a:lnTo>
                  <a:lnTo>
                    <a:pt x="35" y="32"/>
                  </a:lnTo>
                  <a:lnTo>
                    <a:pt x="43" y="42"/>
                  </a:lnTo>
                  <a:lnTo>
                    <a:pt x="50" y="54"/>
                  </a:lnTo>
                  <a:lnTo>
                    <a:pt x="56" y="66"/>
                  </a:lnTo>
                  <a:lnTo>
                    <a:pt x="58" y="81"/>
                  </a:lnTo>
                  <a:lnTo>
                    <a:pt x="60" y="97"/>
                  </a:lnTo>
                  <a:lnTo>
                    <a:pt x="60" y="9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4" name="组合 266"/>
          <p:cNvGrpSpPr/>
          <p:nvPr/>
        </p:nvGrpSpPr>
        <p:grpSpPr>
          <a:xfrm>
            <a:off x="1798307" y="1910083"/>
            <a:ext cx="374447" cy="307627"/>
            <a:chOff x="3190876" y="1230313"/>
            <a:chExt cx="676275" cy="555625"/>
          </a:xfrm>
          <a:solidFill>
            <a:schemeClr val="accent1"/>
          </a:solidFill>
        </p:grpSpPr>
        <p:sp>
          <p:nvSpPr>
            <p:cNvPr id="268" name="Freeform 148"/>
            <p:cNvSpPr/>
            <p:nvPr/>
          </p:nvSpPr>
          <p:spPr bwMode="auto">
            <a:xfrm>
              <a:off x="3209926" y="1257300"/>
              <a:ext cx="657225" cy="528638"/>
            </a:xfrm>
            <a:custGeom>
              <a:avLst/>
              <a:gdLst>
                <a:gd name="T0" fmla="*/ 0 w 414"/>
                <a:gd name="T1" fmla="*/ 117 h 333"/>
                <a:gd name="T2" fmla="*/ 10 w 414"/>
                <a:gd name="T3" fmla="*/ 102 h 333"/>
                <a:gd name="T4" fmla="*/ 316 w 414"/>
                <a:gd name="T5" fmla="*/ 306 h 333"/>
                <a:gd name="T6" fmla="*/ 316 w 414"/>
                <a:gd name="T7" fmla="*/ 306 h 333"/>
                <a:gd name="T8" fmla="*/ 325 w 414"/>
                <a:gd name="T9" fmla="*/ 310 h 333"/>
                <a:gd name="T10" fmla="*/ 335 w 414"/>
                <a:gd name="T11" fmla="*/ 313 h 333"/>
                <a:gd name="T12" fmla="*/ 343 w 414"/>
                <a:gd name="T13" fmla="*/ 313 h 333"/>
                <a:gd name="T14" fmla="*/ 352 w 414"/>
                <a:gd name="T15" fmla="*/ 312 h 333"/>
                <a:gd name="T16" fmla="*/ 362 w 414"/>
                <a:gd name="T17" fmla="*/ 309 h 333"/>
                <a:gd name="T18" fmla="*/ 371 w 414"/>
                <a:gd name="T19" fmla="*/ 304 h 333"/>
                <a:gd name="T20" fmla="*/ 378 w 414"/>
                <a:gd name="T21" fmla="*/ 297 h 333"/>
                <a:gd name="T22" fmla="*/ 385 w 414"/>
                <a:gd name="T23" fmla="*/ 289 h 333"/>
                <a:gd name="T24" fmla="*/ 385 w 414"/>
                <a:gd name="T25" fmla="*/ 289 h 333"/>
                <a:gd name="T26" fmla="*/ 390 w 414"/>
                <a:gd name="T27" fmla="*/ 279 h 333"/>
                <a:gd name="T28" fmla="*/ 393 w 414"/>
                <a:gd name="T29" fmla="*/ 270 h 333"/>
                <a:gd name="T30" fmla="*/ 394 w 414"/>
                <a:gd name="T31" fmla="*/ 260 h 333"/>
                <a:gd name="T32" fmla="*/ 394 w 414"/>
                <a:gd name="T33" fmla="*/ 251 h 333"/>
                <a:gd name="T34" fmla="*/ 391 w 414"/>
                <a:gd name="T35" fmla="*/ 241 h 333"/>
                <a:gd name="T36" fmla="*/ 387 w 414"/>
                <a:gd name="T37" fmla="*/ 232 h 333"/>
                <a:gd name="T38" fmla="*/ 382 w 414"/>
                <a:gd name="T39" fmla="*/ 225 h 333"/>
                <a:gd name="T40" fmla="*/ 375 w 414"/>
                <a:gd name="T41" fmla="*/ 218 h 333"/>
                <a:gd name="T42" fmla="*/ 69 w 414"/>
                <a:gd name="T43" fmla="*/ 14 h 333"/>
                <a:gd name="T44" fmla="*/ 79 w 414"/>
                <a:gd name="T45" fmla="*/ 0 h 333"/>
                <a:gd name="T46" fmla="*/ 389 w 414"/>
                <a:gd name="T47" fmla="*/ 207 h 333"/>
                <a:gd name="T48" fmla="*/ 389 w 414"/>
                <a:gd name="T49" fmla="*/ 207 h 333"/>
                <a:gd name="T50" fmla="*/ 398 w 414"/>
                <a:gd name="T51" fmla="*/ 216 h 333"/>
                <a:gd name="T52" fmla="*/ 405 w 414"/>
                <a:gd name="T53" fmla="*/ 225 h 333"/>
                <a:gd name="T54" fmla="*/ 410 w 414"/>
                <a:gd name="T55" fmla="*/ 236 h 333"/>
                <a:gd name="T56" fmla="*/ 414 w 414"/>
                <a:gd name="T57" fmla="*/ 248 h 333"/>
                <a:gd name="T58" fmla="*/ 414 w 414"/>
                <a:gd name="T59" fmla="*/ 262 h 333"/>
                <a:gd name="T60" fmla="*/ 413 w 414"/>
                <a:gd name="T61" fmla="*/ 275 h 333"/>
                <a:gd name="T62" fmla="*/ 409 w 414"/>
                <a:gd name="T63" fmla="*/ 287 h 333"/>
                <a:gd name="T64" fmla="*/ 402 w 414"/>
                <a:gd name="T65" fmla="*/ 300 h 333"/>
                <a:gd name="T66" fmla="*/ 402 w 414"/>
                <a:gd name="T67" fmla="*/ 300 h 333"/>
                <a:gd name="T68" fmla="*/ 393 w 414"/>
                <a:gd name="T69" fmla="*/ 312 h 333"/>
                <a:gd name="T70" fmla="*/ 382 w 414"/>
                <a:gd name="T71" fmla="*/ 320 h 333"/>
                <a:gd name="T72" fmla="*/ 371 w 414"/>
                <a:gd name="T73" fmla="*/ 327 h 333"/>
                <a:gd name="T74" fmla="*/ 359 w 414"/>
                <a:gd name="T75" fmla="*/ 331 h 333"/>
                <a:gd name="T76" fmla="*/ 347 w 414"/>
                <a:gd name="T77" fmla="*/ 333 h 333"/>
                <a:gd name="T78" fmla="*/ 335 w 414"/>
                <a:gd name="T79" fmla="*/ 332 h 333"/>
                <a:gd name="T80" fmla="*/ 322 w 414"/>
                <a:gd name="T81" fmla="*/ 329 h 333"/>
                <a:gd name="T82" fmla="*/ 310 w 414"/>
                <a:gd name="T83" fmla="*/ 323 h 333"/>
                <a:gd name="T84" fmla="*/ 0 w 414"/>
                <a:gd name="T85" fmla="*/ 117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3">
                  <a:moveTo>
                    <a:pt x="0" y="117"/>
                  </a:moveTo>
                  <a:lnTo>
                    <a:pt x="10" y="102"/>
                  </a:lnTo>
                  <a:lnTo>
                    <a:pt x="316" y="306"/>
                  </a:lnTo>
                  <a:lnTo>
                    <a:pt x="316" y="306"/>
                  </a:lnTo>
                  <a:lnTo>
                    <a:pt x="325" y="310"/>
                  </a:lnTo>
                  <a:lnTo>
                    <a:pt x="335" y="313"/>
                  </a:lnTo>
                  <a:lnTo>
                    <a:pt x="343" y="313"/>
                  </a:lnTo>
                  <a:lnTo>
                    <a:pt x="352" y="312"/>
                  </a:lnTo>
                  <a:lnTo>
                    <a:pt x="362" y="309"/>
                  </a:lnTo>
                  <a:lnTo>
                    <a:pt x="371" y="304"/>
                  </a:lnTo>
                  <a:lnTo>
                    <a:pt x="378" y="297"/>
                  </a:lnTo>
                  <a:lnTo>
                    <a:pt x="385" y="289"/>
                  </a:lnTo>
                  <a:lnTo>
                    <a:pt x="385" y="289"/>
                  </a:lnTo>
                  <a:lnTo>
                    <a:pt x="390" y="279"/>
                  </a:lnTo>
                  <a:lnTo>
                    <a:pt x="393" y="270"/>
                  </a:lnTo>
                  <a:lnTo>
                    <a:pt x="394" y="260"/>
                  </a:lnTo>
                  <a:lnTo>
                    <a:pt x="394" y="251"/>
                  </a:lnTo>
                  <a:lnTo>
                    <a:pt x="391" y="241"/>
                  </a:lnTo>
                  <a:lnTo>
                    <a:pt x="387" y="232"/>
                  </a:lnTo>
                  <a:lnTo>
                    <a:pt x="382" y="225"/>
                  </a:lnTo>
                  <a:lnTo>
                    <a:pt x="375" y="218"/>
                  </a:lnTo>
                  <a:lnTo>
                    <a:pt x="69" y="14"/>
                  </a:lnTo>
                  <a:lnTo>
                    <a:pt x="79" y="0"/>
                  </a:lnTo>
                  <a:lnTo>
                    <a:pt x="389" y="207"/>
                  </a:lnTo>
                  <a:lnTo>
                    <a:pt x="389" y="207"/>
                  </a:lnTo>
                  <a:lnTo>
                    <a:pt x="398" y="216"/>
                  </a:lnTo>
                  <a:lnTo>
                    <a:pt x="405" y="225"/>
                  </a:lnTo>
                  <a:lnTo>
                    <a:pt x="410" y="236"/>
                  </a:lnTo>
                  <a:lnTo>
                    <a:pt x="414" y="248"/>
                  </a:lnTo>
                  <a:lnTo>
                    <a:pt x="414" y="262"/>
                  </a:lnTo>
                  <a:lnTo>
                    <a:pt x="413" y="275"/>
                  </a:lnTo>
                  <a:lnTo>
                    <a:pt x="409" y="287"/>
                  </a:lnTo>
                  <a:lnTo>
                    <a:pt x="402" y="300"/>
                  </a:lnTo>
                  <a:lnTo>
                    <a:pt x="402" y="300"/>
                  </a:lnTo>
                  <a:lnTo>
                    <a:pt x="393" y="312"/>
                  </a:lnTo>
                  <a:lnTo>
                    <a:pt x="382" y="320"/>
                  </a:lnTo>
                  <a:lnTo>
                    <a:pt x="371" y="327"/>
                  </a:lnTo>
                  <a:lnTo>
                    <a:pt x="359" y="331"/>
                  </a:lnTo>
                  <a:lnTo>
                    <a:pt x="347" y="333"/>
                  </a:lnTo>
                  <a:lnTo>
                    <a:pt x="335" y="332"/>
                  </a:lnTo>
                  <a:lnTo>
                    <a:pt x="322" y="329"/>
                  </a:lnTo>
                  <a:lnTo>
                    <a:pt x="310" y="323"/>
                  </a:lnTo>
                  <a:lnTo>
                    <a:pt x="0" y="11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9" name="Freeform 149"/>
            <p:cNvSpPr/>
            <p:nvPr/>
          </p:nvSpPr>
          <p:spPr bwMode="auto">
            <a:xfrm>
              <a:off x="3190876" y="1230313"/>
              <a:ext cx="176213" cy="246063"/>
            </a:xfrm>
            <a:custGeom>
              <a:avLst/>
              <a:gdLst>
                <a:gd name="T0" fmla="*/ 5 w 111"/>
                <a:gd name="T1" fmla="*/ 154 h 155"/>
                <a:gd name="T2" fmla="*/ 5 w 111"/>
                <a:gd name="T3" fmla="*/ 154 h 155"/>
                <a:gd name="T4" fmla="*/ 9 w 111"/>
                <a:gd name="T5" fmla="*/ 155 h 155"/>
                <a:gd name="T6" fmla="*/ 15 w 111"/>
                <a:gd name="T7" fmla="*/ 155 h 155"/>
                <a:gd name="T8" fmla="*/ 19 w 111"/>
                <a:gd name="T9" fmla="*/ 154 h 155"/>
                <a:gd name="T10" fmla="*/ 23 w 111"/>
                <a:gd name="T11" fmla="*/ 150 h 155"/>
                <a:gd name="T12" fmla="*/ 110 w 111"/>
                <a:gd name="T13" fmla="*/ 20 h 155"/>
                <a:gd name="T14" fmla="*/ 110 w 111"/>
                <a:gd name="T15" fmla="*/ 20 h 155"/>
                <a:gd name="T16" fmla="*/ 111 w 111"/>
                <a:gd name="T17" fmla="*/ 15 h 155"/>
                <a:gd name="T18" fmla="*/ 111 w 111"/>
                <a:gd name="T19" fmla="*/ 11 h 155"/>
                <a:gd name="T20" fmla="*/ 110 w 111"/>
                <a:gd name="T21" fmla="*/ 5 h 155"/>
                <a:gd name="T22" fmla="*/ 106 w 111"/>
                <a:gd name="T23" fmla="*/ 2 h 155"/>
                <a:gd name="T24" fmla="*/ 106 w 111"/>
                <a:gd name="T25" fmla="*/ 2 h 155"/>
                <a:gd name="T26" fmla="*/ 101 w 111"/>
                <a:gd name="T27" fmla="*/ 0 h 155"/>
                <a:gd name="T28" fmla="*/ 96 w 111"/>
                <a:gd name="T29" fmla="*/ 0 h 155"/>
                <a:gd name="T30" fmla="*/ 92 w 111"/>
                <a:gd name="T31" fmla="*/ 2 h 155"/>
                <a:gd name="T32" fmla="*/ 89 w 111"/>
                <a:gd name="T33" fmla="*/ 5 h 155"/>
                <a:gd name="T34" fmla="*/ 1 w 111"/>
                <a:gd name="T35" fmla="*/ 136 h 155"/>
                <a:gd name="T36" fmla="*/ 1 w 111"/>
                <a:gd name="T37" fmla="*/ 136 h 155"/>
                <a:gd name="T38" fmla="*/ 0 w 111"/>
                <a:gd name="T39" fmla="*/ 140 h 155"/>
                <a:gd name="T40" fmla="*/ 0 w 111"/>
                <a:gd name="T41" fmla="*/ 146 h 155"/>
                <a:gd name="T42" fmla="*/ 1 w 111"/>
                <a:gd name="T43" fmla="*/ 150 h 155"/>
                <a:gd name="T44" fmla="*/ 5 w 111"/>
                <a:gd name="T45" fmla="*/ 154 h 155"/>
                <a:gd name="T46" fmla="*/ 5 w 111"/>
                <a:gd name="T47" fmla="*/ 15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1" h="155">
                  <a:moveTo>
                    <a:pt x="5" y="154"/>
                  </a:moveTo>
                  <a:lnTo>
                    <a:pt x="5" y="154"/>
                  </a:lnTo>
                  <a:lnTo>
                    <a:pt x="9" y="155"/>
                  </a:lnTo>
                  <a:lnTo>
                    <a:pt x="15" y="155"/>
                  </a:lnTo>
                  <a:lnTo>
                    <a:pt x="19" y="154"/>
                  </a:lnTo>
                  <a:lnTo>
                    <a:pt x="23" y="150"/>
                  </a:lnTo>
                  <a:lnTo>
                    <a:pt x="110" y="20"/>
                  </a:lnTo>
                  <a:lnTo>
                    <a:pt x="110" y="20"/>
                  </a:lnTo>
                  <a:lnTo>
                    <a:pt x="111" y="15"/>
                  </a:lnTo>
                  <a:lnTo>
                    <a:pt x="111" y="11"/>
                  </a:lnTo>
                  <a:lnTo>
                    <a:pt x="110" y="5"/>
                  </a:lnTo>
                  <a:lnTo>
                    <a:pt x="106" y="2"/>
                  </a:lnTo>
                  <a:lnTo>
                    <a:pt x="106" y="2"/>
                  </a:lnTo>
                  <a:lnTo>
                    <a:pt x="101" y="0"/>
                  </a:lnTo>
                  <a:lnTo>
                    <a:pt x="96" y="0"/>
                  </a:lnTo>
                  <a:lnTo>
                    <a:pt x="92" y="2"/>
                  </a:lnTo>
                  <a:lnTo>
                    <a:pt x="89" y="5"/>
                  </a:lnTo>
                  <a:lnTo>
                    <a:pt x="1" y="136"/>
                  </a:lnTo>
                  <a:lnTo>
                    <a:pt x="1" y="136"/>
                  </a:lnTo>
                  <a:lnTo>
                    <a:pt x="0" y="140"/>
                  </a:lnTo>
                  <a:lnTo>
                    <a:pt x="0" y="146"/>
                  </a:lnTo>
                  <a:lnTo>
                    <a:pt x="1" y="150"/>
                  </a:lnTo>
                  <a:lnTo>
                    <a:pt x="5" y="154"/>
                  </a:lnTo>
                  <a:lnTo>
                    <a:pt x="5" y="15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0" name="Freeform 150"/>
            <p:cNvSpPr/>
            <p:nvPr/>
          </p:nvSpPr>
          <p:spPr bwMode="auto">
            <a:xfrm>
              <a:off x="3287713" y="1400175"/>
              <a:ext cx="504825" cy="323850"/>
            </a:xfrm>
            <a:custGeom>
              <a:avLst/>
              <a:gdLst>
                <a:gd name="T0" fmla="*/ 0 w 318"/>
                <a:gd name="T1" fmla="*/ 19 h 204"/>
                <a:gd name="T2" fmla="*/ 11 w 318"/>
                <a:gd name="T3" fmla="*/ 0 h 204"/>
                <a:gd name="T4" fmla="*/ 284 w 318"/>
                <a:gd name="T5" fmla="*/ 182 h 204"/>
                <a:gd name="T6" fmla="*/ 284 w 318"/>
                <a:gd name="T7" fmla="*/ 182 h 204"/>
                <a:gd name="T8" fmla="*/ 292 w 318"/>
                <a:gd name="T9" fmla="*/ 186 h 204"/>
                <a:gd name="T10" fmla="*/ 302 w 318"/>
                <a:gd name="T11" fmla="*/ 188 h 204"/>
                <a:gd name="T12" fmla="*/ 310 w 318"/>
                <a:gd name="T13" fmla="*/ 188 h 204"/>
                <a:gd name="T14" fmla="*/ 318 w 318"/>
                <a:gd name="T15" fmla="*/ 185 h 204"/>
                <a:gd name="T16" fmla="*/ 318 w 318"/>
                <a:gd name="T17" fmla="*/ 185 h 204"/>
                <a:gd name="T18" fmla="*/ 317 w 318"/>
                <a:gd name="T19" fmla="*/ 186 h 204"/>
                <a:gd name="T20" fmla="*/ 317 w 318"/>
                <a:gd name="T21" fmla="*/ 186 h 204"/>
                <a:gd name="T22" fmla="*/ 313 w 318"/>
                <a:gd name="T23" fmla="*/ 192 h 204"/>
                <a:gd name="T24" fmla="*/ 307 w 318"/>
                <a:gd name="T25" fmla="*/ 197 h 204"/>
                <a:gd name="T26" fmla="*/ 302 w 318"/>
                <a:gd name="T27" fmla="*/ 200 h 204"/>
                <a:gd name="T28" fmla="*/ 295 w 318"/>
                <a:gd name="T29" fmla="*/ 203 h 204"/>
                <a:gd name="T30" fmla="*/ 288 w 318"/>
                <a:gd name="T31" fmla="*/ 204 h 204"/>
                <a:gd name="T32" fmla="*/ 282 w 318"/>
                <a:gd name="T33" fmla="*/ 203 h 204"/>
                <a:gd name="T34" fmla="*/ 276 w 318"/>
                <a:gd name="T35" fmla="*/ 201 h 204"/>
                <a:gd name="T36" fmla="*/ 269 w 318"/>
                <a:gd name="T37" fmla="*/ 199 h 204"/>
                <a:gd name="T38" fmla="*/ 0 w 318"/>
                <a:gd name="T39" fmla="*/ 1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204">
                  <a:moveTo>
                    <a:pt x="0" y="19"/>
                  </a:moveTo>
                  <a:lnTo>
                    <a:pt x="11" y="0"/>
                  </a:lnTo>
                  <a:lnTo>
                    <a:pt x="284" y="182"/>
                  </a:lnTo>
                  <a:lnTo>
                    <a:pt x="284" y="182"/>
                  </a:lnTo>
                  <a:lnTo>
                    <a:pt x="292" y="186"/>
                  </a:lnTo>
                  <a:lnTo>
                    <a:pt x="302" y="188"/>
                  </a:lnTo>
                  <a:lnTo>
                    <a:pt x="310" y="188"/>
                  </a:lnTo>
                  <a:lnTo>
                    <a:pt x="318" y="185"/>
                  </a:lnTo>
                  <a:lnTo>
                    <a:pt x="318" y="185"/>
                  </a:lnTo>
                  <a:lnTo>
                    <a:pt x="317" y="186"/>
                  </a:lnTo>
                  <a:lnTo>
                    <a:pt x="317" y="186"/>
                  </a:lnTo>
                  <a:lnTo>
                    <a:pt x="313" y="192"/>
                  </a:lnTo>
                  <a:lnTo>
                    <a:pt x="307" y="197"/>
                  </a:lnTo>
                  <a:lnTo>
                    <a:pt x="302" y="200"/>
                  </a:lnTo>
                  <a:lnTo>
                    <a:pt x="295" y="203"/>
                  </a:lnTo>
                  <a:lnTo>
                    <a:pt x="288" y="204"/>
                  </a:lnTo>
                  <a:lnTo>
                    <a:pt x="282" y="203"/>
                  </a:lnTo>
                  <a:lnTo>
                    <a:pt x="276" y="201"/>
                  </a:lnTo>
                  <a:lnTo>
                    <a:pt x="269" y="199"/>
                  </a:lnTo>
                  <a:lnTo>
                    <a:pt x="0" y="1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71" name="Freeform 151"/>
          <p:cNvSpPr>
            <a:spLocks noEditPoints="1"/>
          </p:cNvSpPr>
          <p:nvPr/>
        </p:nvSpPr>
        <p:spPr bwMode="auto">
          <a:xfrm>
            <a:off x="891196" y="3239910"/>
            <a:ext cx="210956" cy="365636"/>
          </a:xfrm>
          <a:custGeom>
            <a:avLst/>
            <a:gdLst>
              <a:gd name="T0" fmla="*/ 144 w 240"/>
              <a:gd name="T1" fmla="*/ 352 h 416"/>
              <a:gd name="T2" fmla="*/ 154 w 240"/>
              <a:gd name="T3" fmla="*/ 354 h 416"/>
              <a:gd name="T4" fmla="*/ 164 w 240"/>
              <a:gd name="T5" fmla="*/ 359 h 416"/>
              <a:gd name="T6" fmla="*/ 171 w 240"/>
              <a:gd name="T7" fmla="*/ 366 h 416"/>
              <a:gd name="T8" fmla="*/ 175 w 240"/>
              <a:gd name="T9" fmla="*/ 375 h 416"/>
              <a:gd name="T10" fmla="*/ 176 w 240"/>
              <a:gd name="T11" fmla="*/ 382 h 416"/>
              <a:gd name="T12" fmla="*/ 175 w 240"/>
              <a:gd name="T13" fmla="*/ 394 h 416"/>
              <a:gd name="T14" fmla="*/ 168 w 240"/>
              <a:gd name="T15" fmla="*/ 405 h 416"/>
              <a:gd name="T16" fmla="*/ 158 w 240"/>
              <a:gd name="T17" fmla="*/ 413 h 416"/>
              <a:gd name="T18" fmla="*/ 152 w 240"/>
              <a:gd name="T19" fmla="*/ 415 h 416"/>
              <a:gd name="T20" fmla="*/ 144 w 240"/>
              <a:gd name="T21" fmla="*/ 352 h 416"/>
              <a:gd name="T22" fmla="*/ 144 w 240"/>
              <a:gd name="T23" fmla="*/ 325 h 416"/>
              <a:gd name="T24" fmla="*/ 144 w 240"/>
              <a:gd name="T25" fmla="*/ 141 h 416"/>
              <a:gd name="T26" fmla="*/ 163 w 240"/>
              <a:gd name="T27" fmla="*/ 160 h 416"/>
              <a:gd name="T28" fmla="*/ 175 w 240"/>
              <a:gd name="T29" fmla="*/ 189 h 416"/>
              <a:gd name="T30" fmla="*/ 188 w 240"/>
              <a:gd name="T31" fmla="*/ 243 h 416"/>
              <a:gd name="T32" fmla="*/ 192 w 240"/>
              <a:gd name="T33" fmla="*/ 251 h 416"/>
              <a:gd name="T34" fmla="*/ 205 w 240"/>
              <a:gd name="T35" fmla="*/ 260 h 416"/>
              <a:gd name="T36" fmla="*/ 225 w 240"/>
              <a:gd name="T37" fmla="*/ 264 h 416"/>
              <a:gd name="T38" fmla="*/ 240 w 240"/>
              <a:gd name="T39" fmla="*/ 300 h 416"/>
              <a:gd name="T40" fmla="*/ 135 w 240"/>
              <a:gd name="T41" fmla="*/ 352 h 416"/>
              <a:gd name="T42" fmla="*/ 144 w 240"/>
              <a:gd name="T43" fmla="*/ 352 h 416"/>
              <a:gd name="T44" fmla="*/ 144 w 240"/>
              <a:gd name="T45" fmla="*/ 416 h 416"/>
              <a:gd name="T46" fmla="*/ 134 w 240"/>
              <a:gd name="T47" fmla="*/ 415 h 416"/>
              <a:gd name="T48" fmla="*/ 125 w 240"/>
              <a:gd name="T49" fmla="*/ 409 h 416"/>
              <a:gd name="T50" fmla="*/ 118 w 240"/>
              <a:gd name="T51" fmla="*/ 403 h 416"/>
              <a:gd name="T52" fmla="*/ 112 w 240"/>
              <a:gd name="T53" fmla="*/ 392 h 416"/>
              <a:gd name="T54" fmla="*/ 112 w 240"/>
              <a:gd name="T55" fmla="*/ 386 h 416"/>
              <a:gd name="T56" fmla="*/ 114 w 240"/>
              <a:gd name="T57" fmla="*/ 374 h 416"/>
              <a:gd name="T58" fmla="*/ 121 w 240"/>
              <a:gd name="T59" fmla="*/ 363 h 416"/>
              <a:gd name="T60" fmla="*/ 130 w 240"/>
              <a:gd name="T61" fmla="*/ 355 h 416"/>
              <a:gd name="T62" fmla="*/ 135 w 240"/>
              <a:gd name="T63" fmla="*/ 352 h 416"/>
              <a:gd name="T64" fmla="*/ 144 w 240"/>
              <a:gd name="T65" fmla="*/ 141 h 416"/>
              <a:gd name="T66" fmla="*/ 122 w 240"/>
              <a:gd name="T67" fmla="*/ 130 h 416"/>
              <a:gd name="T68" fmla="*/ 98 w 240"/>
              <a:gd name="T69" fmla="*/ 126 h 416"/>
              <a:gd name="T70" fmla="*/ 69 w 240"/>
              <a:gd name="T71" fmla="*/ 19 h 416"/>
              <a:gd name="T72" fmla="*/ 65 w 240"/>
              <a:gd name="T73" fmla="*/ 10 h 416"/>
              <a:gd name="T74" fmla="*/ 58 w 240"/>
              <a:gd name="T75" fmla="*/ 4 h 416"/>
              <a:gd name="T76" fmla="*/ 49 w 240"/>
              <a:gd name="T77" fmla="*/ 0 h 416"/>
              <a:gd name="T78" fmla="*/ 39 w 240"/>
              <a:gd name="T79" fmla="*/ 2 h 416"/>
              <a:gd name="T80" fmla="*/ 34 w 240"/>
              <a:gd name="T81" fmla="*/ 3 h 416"/>
              <a:gd name="T82" fmla="*/ 26 w 240"/>
              <a:gd name="T83" fmla="*/ 10 h 416"/>
              <a:gd name="T84" fmla="*/ 22 w 240"/>
              <a:gd name="T85" fmla="*/ 18 h 416"/>
              <a:gd name="T86" fmla="*/ 20 w 240"/>
              <a:gd name="T87" fmla="*/ 27 h 416"/>
              <a:gd name="T88" fmla="*/ 49 w 240"/>
              <a:gd name="T89" fmla="*/ 139 h 416"/>
              <a:gd name="T90" fmla="*/ 38 w 240"/>
              <a:gd name="T91" fmla="*/ 145 h 416"/>
              <a:gd name="T92" fmla="*/ 20 w 240"/>
              <a:gd name="T93" fmla="*/ 164 h 416"/>
              <a:gd name="T94" fmla="*/ 11 w 240"/>
              <a:gd name="T95" fmla="*/ 187 h 416"/>
              <a:gd name="T96" fmla="*/ 8 w 240"/>
              <a:gd name="T97" fmla="*/ 216 h 416"/>
              <a:gd name="T98" fmla="*/ 11 w 240"/>
              <a:gd name="T99" fmla="*/ 232 h 416"/>
              <a:gd name="T100" fmla="*/ 26 w 240"/>
              <a:gd name="T101" fmla="*/ 285 h 416"/>
              <a:gd name="T102" fmla="*/ 26 w 240"/>
              <a:gd name="T103" fmla="*/ 294 h 416"/>
              <a:gd name="T104" fmla="*/ 20 w 240"/>
              <a:gd name="T105" fmla="*/ 308 h 416"/>
              <a:gd name="T106" fmla="*/ 5 w 240"/>
              <a:gd name="T107" fmla="*/ 321 h 416"/>
              <a:gd name="T108" fmla="*/ 10 w 240"/>
              <a:gd name="T109" fmla="*/ 361 h 416"/>
              <a:gd name="T110" fmla="*/ 144 w 240"/>
              <a:gd name="T111" fmla="*/ 141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416">
                <a:moveTo>
                  <a:pt x="144" y="352"/>
                </a:moveTo>
                <a:lnTo>
                  <a:pt x="144" y="352"/>
                </a:lnTo>
                <a:lnTo>
                  <a:pt x="149" y="352"/>
                </a:lnTo>
                <a:lnTo>
                  <a:pt x="154" y="354"/>
                </a:lnTo>
                <a:lnTo>
                  <a:pt x="160" y="355"/>
                </a:lnTo>
                <a:lnTo>
                  <a:pt x="164" y="359"/>
                </a:lnTo>
                <a:lnTo>
                  <a:pt x="168" y="362"/>
                </a:lnTo>
                <a:lnTo>
                  <a:pt x="171" y="366"/>
                </a:lnTo>
                <a:lnTo>
                  <a:pt x="173" y="371"/>
                </a:lnTo>
                <a:lnTo>
                  <a:pt x="175" y="375"/>
                </a:lnTo>
                <a:lnTo>
                  <a:pt x="175" y="375"/>
                </a:lnTo>
                <a:lnTo>
                  <a:pt x="176" y="382"/>
                </a:lnTo>
                <a:lnTo>
                  <a:pt x="176" y="389"/>
                </a:lnTo>
                <a:lnTo>
                  <a:pt x="175" y="394"/>
                </a:lnTo>
                <a:lnTo>
                  <a:pt x="172" y="400"/>
                </a:lnTo>
                <a:lnTo>
                  <a:pt x="168" y="405"/>
                </a:lnTo>
                <a:lnTo>
                  <a:pt x="164" y="409"/>
                </a:lnTo>
                <a:lnTo>
                  <a:pt x="158" y="413"/>
                </a:lnTo>
                <a:lnTo>
                  <a:pt x="152" y="415"/>
                </a:lnTo>
                <a:lnTo>
                  <a:pt x="152" y="415"/>
                </a:lnTo>
                <a:lnTo>
                  <a:pt x="144" y="416"/>
                </a:lnTo>
                <a:lnTo>
                  <a:pt x="144" y="352"/>
                </a:lnTo>
                <a:lnTo>
                  <a:pt x="144" y="352"/>
                </a:lnTo>
                <a:close/>
                <a:moveTo>
                  <a:pt x="144" y="325"/>
                </a:moveTo>
                <a:lnTo>
                  <a:pt x="144" y="141"/>
                </a:lnTo>
                <a:lnTo>
                  <a:pt x="144" y="141"/>
                </a:lnTo>
                <a:lnTo>
                  <a:pt x="154" y="149"/>
                </a:lnTo>
                <a:lnTo>
                  <a:pt x="163" y="160"/>
                </a:lnTo>
                <a:lnTo>
                  <a:pt x="169" y="174"/>
                </a:lnTo>
                <a:lnTo>
                  <a:pt x="175" y="189"/>
                </a:lnTo>
                <a:lnTo>
                  <a:pt x="175" y="189"/>
                </a:lnTo>
                <a:lnTo>
                  <a:pt x="188" y="243"/>
                </a:lnTo>
                <a:lnTo>
                  <a:pt x="188" y="243"/>
                </a:lnTo>
                <a:lnTo>
                  <a:pt x="192" y="251"/>
                </a:lnTo>
                <a:lnTo>
                  <a:pt x="198" y="256"/>
                </a:lnTo>
                <a:lnTo>
                  <a:pt x="205" y="260"/>
                </a:lnTo>
                <a:lnTo>
                  <a:pt x="211" y="263"/>
                </a:lnTo>
                <a:lnTo>
                  <a:pt x="225" y="264"/>
                </a:lnTo>
                <a:lnTo>
                  <a:pt x="230" y="264"/>
                </a:lnTo>
                <a:lnTo>
                  <a:pt x="240" y="300"/>
                </a:lnTo>
                <a:lnTo>
                  <a:pt x="144" y="325"/>
                </a:lnTo>
                <a:close/>
                <a:moveTo>
                  <a:pt x="135" y="352"/>
                </a:moveTo>
                <a:lnTo>
                  <a:pt x="135" y="352"/>
                </a:lnTo>
                <a:lnTo>
                  <a:pt x="144" y="352"/>
                </a:lnTo>
                <a:lnTo>
                  <a:pt x="144" y="416"/>
                </a:lnTo>
                <a:lnTo>
                  <a:pt x="144" y="416"/>
                </a:lnTo>
                <a:lnTo>
                  <a:pt x="138" y="416"/>
                </a:lnTo>
                <a:lnTo>
                  <a:pt x="134" y="415"/>
                </a:lnTo>
                <a:lnTo>
                  <a:pt x="129" y="412"/>
                </a:lnTo>
                <a:lnTo>
                  <a:pt x="125" y="409"/>
                </a:lnTo>
                <a:lnTo>
                  <a:pt x="121" y="407"/>
                </a:lnTo>
                <a:lnTo>
                  <a:pt x="118" y="403"/>
                </a:lnTo>
                <a:lnTo>
                  <a:pt x="115" y="397"/>
                </a:lnTo>
                <a:lnTo>
                  <a:pt x="112" y="392"/>
                </a:lnTo>
                <a:lnTo>
                  <a:pt x="112" y="392"/>
                </a:lnTo>
                <a:lnTo>
                  <a:pt x="112" y="386"/>
                </a:lnTo>
                <a:lnTo>
                  <a:pt x="112" y="380"/>
                </a:lnTo>
                <a:lnTo>
                  <a:pt x="114" y="374"/>
                </a:lnTo>
                <a:lnTo>
                  <a:pt x="117" y="367"/>
                </a:lnTo>
                <a:lnTo>
                  <a:pt x="121" y="363"/>
                </a:lnTo>
                <a:lnTo>
                  <a:pt x="125" y="359"/>
                </a:lnTo>
                <a:lnTo>
                  <a:pt x="130" y="355"/>
                </a:lnTo>
                <a:lnTo>
                  <a:pt x="135" y="352"/>
                </a:lnTo>
                <a:lnTo>
                  <a:pt x="135" y="352"/>
                </a:lnTo>
                <a:close/>
                <a:moveTo>
                  <a:pt x="144" y="141"/>
                </a:moveTo>
                <a:lnTo>
                  <a:pt x="144" y="141"/>
                </a:lnTo>
                <a:lnTo>
                  <a:pt x="133" y="134"/>
                </a:lnTo>
                <a:lnTo>
                  <a:pt x="122" y="130"/>
                </a:lnTo>
                <a:lnTo>
                  <a:pt x="110" y="128"/>
                </a:lnTo>
                <a:lnTo>
                  <a:pt x="98" y="126"/>
                </a:lnTo>
                <a:lnTo>
                  <a:pt x="69" y="19"/>
                </a:lnTo>
                <a:lnTo>
                  <a:pt x="69" y="19"/>
                </a:lnTo>
                <a:lnTo>
                  <a:pt x="68" y="15"/>
                </a:lnTo>
                <a:lnTo>
                  <a:pt x="65" y="10"/>
                </a:lnTo>
                <a:lnTo>
                  <a:pt x="61" y="7"/>
                </a:lnTo>
                <a:lnTo>
                  <a:pt x="58" y="4"/>
                </a:lnTo>
                <a:lnTo>
                  <a:pt x="53" y="2"/>
                </a:lnTo>
                <a:lnTo>
                  <a:pt x="49" y="0"/>
                </a:lnTo>
                <a:lnTo>
                  <a:pt x="43" y="0"/>
                </a:lnTo>
                <a:lnTo>
                  <a:pt x="39" y="2"/>
                </a:lnTo>
                <a:lnTo>
                  <a:pt x="39" y="2"/>
                </a:lnTo>
                <a:lnTo>
                  <a:pt x="34" y="3"/>
                </a:lnTo>
                <a:lnTo>
                  <a:pt x="30" y="6"/>
                </a:lnTo>
                <a:lnTo>
                  <a:pt x="26" y="10"/>
                </a:lnTo>
                <a:lnTo>
                  <a:pt x="23" y="13"/>
                </a:lnTo>
                <a:lnTo>
                  <a:pt x="22" y="18"/>
                </a:lnTo>
                <a:lnTo>
                  <a:pt x="20" y="22"/>
                </a:lnTo>
                <a:lnTo>
                  <a:pt x="20" y="27"/>
                </a:lnTo>
                <a:lnTo>
                  <a:pt x="20" y="32"/>
                </a:lnTo>
                <a:lnTo>
                  <a:pt x="49" y="139"/>
                </a:lnTo>
                <a:lnTo>
                  <a:pt x="49" y="139"/>
                </a:lnTo>
                <a:lnTo>
                  <a:pt x="38" y="145"/>
                </a:lnTo>
                <a:lnTo>
                  <a:pt x="28" y="155"/>
                </a:lnTo>
                <a:lnTo>
                  <a:pt x="20" y="164"/>
                </a:lnTo>
                <a:lnTo>
                  <a:pt x="15" y="175"/>
                </a:lnTo>
                <a:lnTo>
                  <a:pt x="11" y="187"/>
                </a:lnTo>
                <a:lnTo>
                  <a:pt x="8" y="201"/>
                </a:lnTo>
                <a:lnTo>
                  <a:pt x="8" y="216"/>
                </a:lnTo>
                <a:lnTo>
                  <a:pt x="11" y="232"/>
                </a:lnTo>
                <a:lnTo>
                  <a:pt x="11" y="232"/>
                </a:lnTo>
                <a:lnTo>
                  <a:pt x="26" y="285"/>
                </a:lnTo>
                <a:lnTo>
                  <a:pt x="26" y="285"/>
                </a:lnTo>
                <a:lnTo>
                  <a:pt x="26" y="285"/>
                </a:lnTo>
                <a:lnTo>
                  <a:pt x="26" y="294"/>
                </a:lnTo>
                <a:lnTo>
                  <a:pt x="24" y="301"/>
                </a:lnTo>
                <a:lnTo>
                  <a:pt x="20" y="308"/>
                </a:lnTo>
                <a:lnTo>
                  <a:pt x="15" y="313"/>
                </a:lnTo>
                <a:lnTo>
                  <a:pt x="5" y="321"/>
                </a:lnTo>
                <a:lnTo>
                  <a:pt x="0" y="324"/>
                </a:lnTo>
                <a:lnTo>
                  <a:pt x="10" y="361"/>
                </a:lnTo>
                <a:lnTo>
                  <a:pt x="144" y="325"/>
                </a:lnTo>
                <a:lnTo>
                  <a:pt x="144" y="141"/>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2" name="Freeform 152"/>
          <p:cNvSpPr>
            <a:spLocks noEditPoints="1"/>
          </p:cNvSpPr>
          <p:nvPr/>
        </p:nvSpPr>
        <p:spPr bwMode="auto">
          <a:xfrm>
            <a:off x="2204397" y="2761770"/>
            <a:ext cx="303250" cy="329601"/>
          </a:xfrm>
          <a:custGeom>
            <a:avLst/>
            <a:gdLst>
              <a:gd name="T0" fmla="*/ 268 w 345"/>
              <a:gd name="T1" fmla="*/ 172 h 375"/>
              <a:gd name="T2" fmla="*/ 258 w 345"/>
              <a:gd name="T3" fmla="*/ 130 h 375"/>
              <a:gd name="T4" fmla="*/ 264 w 345"/>
              <a:gd name="T5" fmla="*/ 252 h 375"/>
              <a:gd name="T6" fmla="*/ 296 w 345"/>
              <a:gd name="T7" fmla="*/ 291 h 375"/>
              <a:gd name="T8" fmla="*/ 281 w 345"/>
              <a:gd name="T9" fmla="*/ 295 h 375"/>
              <a:gd name="T10" fmla="*/ 281 w 345"/>
              <a:gd name="T11" fmla="*/ 50 h 375"/>
              <a:gd name="T12" fmla="*/ 296 w 345"/>
              <a:gd name="T13" fmla="*/ 53 h 375"/>
              <a:gd name="T14" fmla="*/ 264 w 345"/>
              <a:gd name="T15" fmla="*/ 94 h 375"/>
              <a:gd name="T16" fmla="*/ 284 w 345"/>
              <a:gd name="T17" fmla="*/ 172 h 375"/>
              <a:gd name="T18" fmla="*/ 336 w 345"/>
              <a:gd name="T19" fmla="*/ 164 h 375"/>
              <a:gd name="T20" fmla="*/ 344 w 345"/>
              <a:gd name="T21" fmla="*/ 176 h 375"/>
              <a:gd name="T22" fmla="*/ 289 w 345"/>
              <a:gd name="T23" fmla="*/ 180 h 375"/>
              <a:gd name="T24" fmla="*/ 173 w 345"/>
              <a:gd name="T25" fmla="*/ 77 h 375"/>
              <a:gd name="T26" fmla="*/ 243 w 345"/>
              <a:gd name="T27" fmla="*/ 108 h 375"/>
              <a:gd name="T28" fmla="*/ 245 w 345"/>
              <a:gd name="T29" fmla="*/ 236 h 375"/>
              <a:gd name="T30" fmla="*/ 222 w 345"/>
              <a:gd name="T31" fmla="*/ 345 h 375"/>
              <a:gd name="T32" fmla="*/ 178 w 345"/>
              <a:gd name="T33" fmla="*/ 375 h 375"/>
              <a:gd name="T34" fmla="*/ 207 w 345"/>
              <a:gd name="T35" fmla="*/ 242 h 375"/>
              <a:gd name="T36" fmla="*/ 238 w 345"/>
              <a:gd name="T37" fmla="*/ 211 h 375"/>
              <a:gd name="T38" fmla="*/ 248 w 345"/>
              <a:gd name="T39" fmla="*/ 157 h 375"/>
              <a:gd name="T40" fmla="*/ 203 w 345"/>
              <a:gd name="T41" fmla="*/ 103 h 375"/>
              <a:gd name="T42" fmla="*/ 173 w 345"/>
              <a:gd name="T43" fmla="*/ 77 h 375"/>
              <a:gd name="T44" fmla="*/ 250 w 345"/>
              <a:gd name="T45" fmla="*/ 91 h 375"/>
              <a:gd name="T46" fmla="*/ 258 w 345"/>
              <a:gd name="T47" fmla="*/ 73 h 375"/>
              <a:gd name="T48" fmla="*/ 250 w 345"/>
              <a:gd name="T49" fmla="*/ 255 h 375"/>
              <a:gd name="T50" fmla="*/ 258 w 345"/>
              <a:gd name="T51" fmla="*/ 249 h 375"/>
              <a:gd name="T52" fmla="*/ 180 w 345"/>
              <a:gd name="T53" fmla="*/ 6 h 375"/>
              <a:gd name="T54" fmla="*/ 176 w 345"/>
              <a:gd name="T55" fmla="*/ 60 h 375"/>
              <a:gd name="T56" fmla="*/ 157 w 345"/>
              <a:gd name="T57" fmla="*/ 374 h 375"/>
              <a:gd name="T58" fmla="*/ 120 w 345"/>
              <a:gd name="T59" fmla="*/ 337 h 375"/>
              <a:gd name="T60" fmla="*/ 93 w 345"/>
              <a:gd name="T61" fmla="*/ 224 h 375"/>
              <a:gd name="T62" fmla="*/ 111 w 345"/>
              <a:gd name="T63" fmla="*/ 100 h 375"/>
              <a:gd name="T64" fmla="*/ 173 w 345"/>
              <a:gd name="T65" fmla="*/ 96 h 375"/>
              <a:gd name="T66" fmla="*/ 119 w 345"/>
              <a:gd name="T67" fmla="*/ 119 h 375"/>
              <a:gd name="T68" fmla="*/ 97 w 345"/>
              <a:gd name="T69" fmla="*/ 183 h 375"/>
              <a:gd name="T70" fmla="*/ 126 w 345"/>
              <a:gd name="T71" fmla="*/ 232 h 375"/>
              <a:gd name="T72" fmla="*/ 139 w 345"/>
              <a:gd name="T73" fmla="*/ 290 h 375"/>
              <a:gd name="T74" fmla="*/ 173 w 345"/>
              <a:gd name="T75" fmla="*/ 60 h 375"/>
              <a:gd name="T76" fmla="*/ 164 w 345"/>
              <a:gd name="T77" fmla="*/ 54 h 375"/>
              <a:gd name="T78" fmla="*/ 169 w 345"/>
              <a:gd name="T79" fmla="*/ 0 h 375"/>
              <a:gd name="T80" fmla="*/ 93 w 345"/>
              <a:gd name="T81" fmla="*/ 264 h 375"/>
              <a:gd name="T82" fmla="*/ 93 w 345"/>
              <a:gd name="T83" fmla="*/ 252 h 375"/>
              <a:gd name="T84" fmla="*/ 86 w 345"/>
              <a:gd name="T85" fmla="*/ 96 h 375"/>
              <a:gd name="T86" fmla="*/ 94 w 345"/>
              <a:gd name="T87" fmla="*/ 84 h 375"/>
              <a:gd name="T88" fmla="*/ 82 w 345"/>
              <a:gd name="T89" fmla="*/ 203 h 375"/>
              <a:gd name="T90" fmla="*/ 80 w 345"/>
              <a:gd name="T91" fmla="*/ 152 h 375"/>
              <a:gd name="T92" fmla="*/ 86 w 345"/>
              <a:gd name="T93" fmla="*/ 96 h 375"/>
              <a:gd name="T94" fmla="*/ 50 w 345"/>
              <a:gd name="T95" fmla="*/ 64 h 375"/>
              <a:gd name="T96" fmla="*/ 53 w 345"/>
              <a:gd name="T97" fmla="*/ 49 h 375"/>
              <a:gd name="T98" fmla="*/ 86 w 345"/>
              <a:gd name="T99" fmla="*/ 249 h 375"/>
              <a:gd name="T100" fmla="*/ 53 w 345"/>
              <a:gd name="T101" fmla="*/ 297 h 375"/>
              <a:gd name="T102" fmla="*/ 50 w 345"/>
              <a:gd name="T103" fmla="*/ 282 h 375"/>
              <a:gd name="T104" fmla="*/ 86 w 345"/>
              <a:gd name="T105" fmla="*/ 249 h 375"/>
              <a:gd name="T106" fmla="*/ 57 w 345"/>
              <a:gd name="T107" fmla="*/ 167 h 375"/>
              <a:gd name="T108" fmla="*/ 54 w 345"/>
              <a:gd name="T109" fmla="*/ 180 h 375"/>
              <a:gd name="T110" fmla="*/ 0 w 345"/>
              <a:gd name="T111" fmla="*/ 176 h 375"/>
              <a:gd name="T112" fmla="*/ 8 w 345"/>
              <a:gd name="T113" fmla="*/ 16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5" h="375">
                <a:moveTo>
                  <a:pt x="258" y="130"/>
                </a:moveTo>
                <a:lnTo>
                  <a:pt x="258" y="130"/>
                </a:lnTo>
                <a:lnTo>
                  <a:pt x="262" y="141"/>
                </a:lnTo>
                <a:lnTo>
                  <a:pt x="266" y="150"/>
                </a:lnTo>
                <a:lnTo>
                  <a:pt x="268" y="161"/>
                </a:lnTo>
                <a:lnTo>
                  <a:pt x="268" y="172"/>
                </a:lnTo>
                <a:lnTo>
                  <a:pt x="268" y="172"/>
                </a:lnTo>
                <a:lnTo>
                  <a:pt x="268" y="184"/>
                </a:lnTo>
                <a:lnTo>
                  <a:pt x="266" y="194"/>
                </a:lnTo>
                <a:lnTo>
                  <a:pt x="262" y="205"/>
                </a:lnTo>
                <a:lnTo>
                  <a:pt x="258" y="214"/>
                </a:lnTo>
                <a:lnTo>
                  <a:pt x="258" y="130"/>
                </a:lnTo>
                <a:lnTo>
                  <a:pt x="258" y="130"/>
                </a:lnTo>
                <a:close/>
                <a:moveTo>
                  <a:pt x="258" y="272"/>
                </a:moveTo>
                <a:lnTo>
                  <a:pt x="258" y="249"/>
                </a:lnTo>
                <a:lnTo>
                  <a:pt x="258" y="249"/>
                </a:lnTo>
                <a:lnTo>
                  <a:pt x="261" y="251"/>
                </a:lnTo>
                <a:lnTo>
                  <a:pt x="264" y="252"/>
                </a:lnTo>
                <a:lnTo>
                  <a:pt x="264" y="252"/>
                </a:lnTo>
                <a:lnTo>
                  <a:pt x="295" y="282"/>
                </a:lnTo>
                <a:lnTo>
                  <a:pt x="295" y="282"/>
                </a:lnTo>
                <a:lnTo>
                  <a:pt x="296" y="286"/>
                </a:lnTo>
                <a:lnTo>
                  <a:pt x="296" y="289"/>
                </a:lnTo>
                <a:lnTo>
                  <a:pt x="296" y="291"/>
                </a:lnTo>
                <a:lnTo>
                  <a:pt x="295" y="295"/>
                </a:lnTo>
                <a:lnTo>
                  <a:pt x="295" y="295"/>
                </a:lnTo>
                <a:lnTo>
                  <a:pt x="291" y="297"/>
                </a:lnTo>
                <a:lnTo>
                  <a:pt x="288" y="298"/>
                </a:lnTo>
                <a:lnTo>
                  <a:pt x="284" y="297"/>
                </a:lnTo>
                <a:lnTo>
                  <a:pt x="281" y="295"/>
                </a:lnTo>
                <a:lnTo>
                  <a:pt x="258" y="272"/>
                </a:lnTo>
                <a:lnTo>
                  <a:pt x="258" y="272"/>
                </a:lnTo>
                <a:close/>
                <a:moveTo>
                  <a:pt x="258" y="96"/>
                </a:moveTo>
                <a:lnTo>
                  <a:pt x="258" y="73"/>
                </a:lnTo>
                <a:lnTo>
                  <a:pt x="281" y="50"/>
                </a:lnTo>
                <a:lnTo>
                  <a:pt x="281" y="50"/>
                </a:lnTo>
                <a:lnTo>
                  <a:pt x="284" y="49"/>
                </a:lnTo>
                <a:lnTo>
                  <a:pt x="288" y="48"/>
                </a:lnTo>
                <a:lnTo>
                  <a:pt x="291" y="49"/>
                </a:lnTo>
                <a:lnTo>
                  <a:pt x="295" y="50"/>
                </a:lnTo>
                <a:lnTo>
                  <a:pt x="295" y="50"/>
                </a:lnTo>
                <a:lnTo>
                  <a:pt x="296" y="53"/>
                </a:lnTo>
                <a:lnTo>
                  <a:pt x="296" y="57"/>
                </a:lnTo>
                <a:lnTo>
                  <a:pt x="296" y="60"/>
                </a:lnTo>
                <a:lnTo>
                  <a:pt x="295" y="64"/>
                </a:lnTo>
                <a:lnTo>
                  <a:pt x="264" y="94"/>
                </a:lnTo>
                <a:lnTo>
                  <a:pt x="264" y="94"/>
                </a:lnTo>
                <a:lnTo>
                  <a:pt x="264" y="94"/>
                </a:lnTo>
                <a:lnTo>
                  <a:pt x="261" y="95"/>
                </a:lnTo>
                <a:lnTo>
                  <a:pt x="258" y="96"/>
                </a:lnTo>
                <a:lnTo>
                  <a:pt x="258" y="96"/>
                </a:lnTo>
                <a:close/>
                <a:moveTo>
                  <a:pt x="284" y="172"/>
                </a:moveTo>
                <a:lnTo>
                  <a:pt x="284" y="172"/>
                </a:lnTo>
                <a:lnTo>
                  <a:pt x="284" y="172"/>
                </a:lnTo>
                <a:lnTo>
                  <a:pt x="285" y="169"/>
                </a:lnTo>
                <a:lnTo>
                  <a:pt x="287" y="167"/>
                </a:lnTo>
                <a:lnTo>
                  <a:pt x="289" y="164"/>
                </a:lnTo>
                <a:lnTo>
                  <a:pt x="294" y="164"/>
                </a:lnTo>
                <a:lnTo>
                  <a:pt x="336" y="164"/>
                </a:lnTo>
                <a:lnTo>
                  <a:pt x="336" y="164"/>
                </a:lnTo>
                <a:lnTo>
                  <a:pt x="340" y="164"/>
                </a:lnTo>
                <a:lnTo>
                  <a:pt x="342" y="167"/>
                </a:lnTo>
                <a:lnTo>
                  <a:pt x="344" y="169"/>
                </a:lnTo>
                <a:lnTo>
                  <a:pt x="345" y="172"/>
                </a:lnTo>
                <a:lnTo>
                  <a:pt x="345" y="172"/>
                </a:lnTo>
                <a:lnTo>
                  <a:pt x="344" y="176"/>
                </a:lnTo>
                <a:lnTo>
                  <a:pt x="342" y="179"/>
                </a:lnTo>
                <a:lnTo>
                  <a:pt x="340" y="180"/>
                </a:lnTo>
                <a:lnTo>
                  <a:pt x="336" y="182"/>
                </a:lnTo>
                <a:lnTo>
                  <a:pt x="294" y="182"/>
                </a:lnTo>
                <a:lnTo>
                  <a:pt x="294" y="182"/>
                </a:lnTo>
                <a:lnTo>
                  <a:pt x="289" y="180"/>
                </a:lnTo>
                <a:lnTo>
                  <a:pt x="287" y="179"/>
                </a:lnTo>
                <a:lnTo>
                  <a:pt x="285" y="176"/>
                </a:lnTo>
                <a:lnTo>
                  <a:pt x="284" y="172"/>
                </a:lnTo>
                <a:lnTo>
                  <a:pt x="284" y="172"/>
                </a:lnTo>
                <a:close/>
                <a:moveTo>
                  <a:pt x="173" y="77"/>
                </a:moveTo>
                <a:lnTo>
                  <a:pt x="173" y="77"/>
                </a:lnTo>
                <a:lnTo>
                  <a:pt x="187" y="79"/>
                </a:lnTo>
                <a:lnTo>
                  <a:pt x="200" y="81"/>
                </a:lnTo>
                <a:lnTo>
                  <a:pt x="212" y="85"/>
                </a:lnTo>
                <a:lnTo>
                  <a:pt x="224" y="92"/>
                </a:lnTo>
                <a:lnTo>
                  <a:pt x="235" y="100"/>
                </a:lnTo>
                <a:lnTo>
                  <a:pt x="243" y="108"/>
                </a:lnTo>
                <a:lnTo>
                  <a:pt x="252" y="119"/>
                </a:lnTo>
                <a:lnTo>
                  <a:pt x="258" y="130"/>
                </a:lnTo>
                <a:lnTo>
                  <a:pt x="258" y="214"/>
                </a:lnTo>
                <a:lnTo>
                  <a:pt x="258" y="214"/>
                </a:lnTo>
                <a:lnTo>
                  <a:pt x="252" y="225"/>
                </a:lnTo>
                <a:lnTo>
                  <a:pt x="245" y="236"/>
                </a:lnTo>
                <a:lnTo>
                  <a:pt x="235" y="245"/>
                </a:lnTo>
                <a:lnTo>
                  <a:pt x="224" y="252"/>
                </a:lnTo>
                <a:lnTo>
                  <a:pt x="224" y="328"/>
                </a:lnTo>
                <a:lnTo>
                  <a:pt x="224" y="328"/>
                </a:lnTo>
                <a:lnTo>
                  <a:pt x="224" y="337"/>
                </a:lnTo>
                <a:lnTo>
                  <a:pt x="222" y="345"/>
                </a:lnTo>
                <a:lnTo>
                  <a:pt x="216" y="354"/>
                </a:lnTo>
                <a:lnTo>
                  <a:pt x="211" y="360"/>
                </a:lnTo>
                <a:lnTo>
                  <a:pt x="204" y="367"/>
                </a:lnTo>
                <a:lnTo>
                  <a:pt x="196" y="371"/>
                </a:lnTo>
                <a:lnTo>
                  <a:pt x="188" y="374"/>
                </a:lnTo>
                <a:lnTo>
                  <a:pt x="178" y="375"/>
                </a:lnTo>
                <a:lnTo>
                  <a:pt x="173" y="375"/>
                </a:lnTo>
                <a:lnTo>
                  <a:pt x="173" y="290"/>
                </a:lnTo>
                <a:lnTo>
                  <a:pt x="206" y="290"/>
                </a:lnTo>
                <a:lnTo>
                  <a:pt x="206" y="247"/>
                </a:lnTo>
                <a:lnTo>
                  <a:pt x="206" y="247"/>
                </a:lnTo>
                <a:lnTo>
                  <a:pt x="207" y="242"/>
                </a:lnTo>
                <a:lnTo>
                  <a:pt x="211" y="238"/>
                </a:lnTo>
                <a:lnTo>
                  <a:pt x="211" y="238"/>
                </a:lnTo>
                <a:lnTo>
                  <a:pt x="219" y="233"/>
                </a:lnTo>
                <a:lnTo>
                  <a:pt x="226" y="226"/>
                </a:lnTo>
                <a:lnTo>
                  <a:pt x="233" y="219"/>
                </a:lnTo>
                <a:lnTo>
                  <a:pt x="238" y="211"/>
                </a:lnTo>
                <a:lnTo>
                  <a:pt x="242" y="202"/>
                </a:lnTo>
                <a:lnTo>
                  <a:pt x="246" y="192"/>
                </a:lnTo>
                <a:lnTo>
                  <a:pt x="248" y="183"/>
                </a:lnTo>
                <a:lnTo>
                  <a:pt x="249" y="172"/>
                </a:lnTo>
                <a:lnTo>
                  <a:pt x="249" y="172"/>
                </a:lnTo>
                <a:lnTo>
                  <a:pt x="248" y="157"/>
                </a:lnTo>
                <a:lnTo>
                  <a:pt x="242" y="144"/>
                </a:lnTo>
                <a:lnTo>
                  <a:pt x="235" y="130"/>
                </a:lnTo>
                <a:lnTo>
                  <a:pt x="226" y="119"/>
                </a:lnTo>
                <a:lnTo>
                  <a:pt x="226" y="119"/>
                </a:lnTo>
                <a:lnTo>
                  <a:pt x="215" y="110"/>
                </a:lnTo>
                <a:lnTo>
                  <a:pt x="203" y="103"/>
                </a:lnTo>
                <a:lnTo>
                  <a:pt x="188" y="99"/>
                </a:lnTo>
                <a:lnTo>
                  <a:pt x="173" y="96"/>
                </a:lnTo>
                <a:lnTo>
                  <a:pt x="173" y="96"/>
                </a:lnTo>
                <a:lnTo>
                  <a:pt x="173" y="77"/>
                </a:lnTo>
                <a:lnTo>
                  <a:pt x="173" y="77"/>
                </a:lnTo>
                <a:lnTo>
                  <a:pt x="173" y="77"/>
                </a:lnTo>
                <a:close/>
                <a:moveTo>
                  <a:pt x="258" y="73"/>
                </a:moveTo>
                <a:lnTo>
                  <a:pt x="252" y="81"/>
                </a:lnTo>
                <a:lnTo>
                  <a:pt x="252" y="81"/>
                </a:lnTo>
                <a:lnTo>
                  <a:pt x="250" y="84"/>
                </a:lnTo>
                <a:lnTo>
                  <a:pt x="249" y="87"/>
                </a:lnTo>
                <a:lnTo>
                  <a:pt x="250" y="91"/>
                </a:lnTo>
                <a:lnTo>
                  <a:pt x="252" y="94"/>
                </a:lnTo>
                <a:lnTo>
                  <a:pt x="252" y="94"/>
                </a:lnTo>
                <a:lnTo>
                  <a:pt x="254" y="95"/>
                </a:lnTo>
                <a:lnTo>
                  <a:pt x="258" y="96"/>
                </a:lnTo>
                <a:lnTo>
                  <a:pt x="258" y="73"/>
                </a:lnTo>
                <a:lnTo>
                  <a:pt x="258" y="73"/>
                </a:lnTo>
                <a:close/>
                <a:moveTo>
                  <a:pt x="258" y="249"/>
                </a:moveTo>
                <a:lnTo>
                  <a:pt x="258" y="249"/>
                </a:lnTo>
                <a:lnTo>
                  <a:pt x="254" y="251"/>
                </a:lnTo>
                <a:lnTo>
                  <a:pt x="252" y="252"/>
                </a:lnTo>
                <a:lnTo>
                  <a:pt x="252" y="252"/>
                </a:lnTo>
                <a:lnTo>
                  <a:pt x="250" y="255"/>
                </a:lnTo>
                <a:lnTo>
                  <a:pt x="249" y="259"/>
                </a:lnTo>
                <a:lnTo>
                  <a:pt x="250" y="261"/>
                </a:lnTo>
                <a:lnTo>
                  <a:pt x="252" y="264"/>
                </a:lnTo>
                <a:lnTo>
                  <a:pt x="258" y="272"/>
                </a:lnTo>
                <a:lnTo>
                  <a:pt x="258" y="249"/>
                </a:lnTo>
                <a:lnTo>
                  <a:pt x="258" y="249"/>
                </a:lnTo>
                <a:close/>
                <a:moveTo>
                  <a:pt x="173" y="60"/>
                </a:moveTo>
                <a:lnTo>
                  <a:pt x="173" y="0"/>
                </a:lnTo>
                <a:lnTo>
                  <a:pt x="173" y="0"/>
                </a:lnTo>
                <a:lnTo>
                  <a:pt x="176" y="1"/>
                </a:lnTo>
                <a:lnTo>
                  <a:pt x="178" y="3"/>
                </a:lnTo>
                <a:lnTo>
                  <a:pt x="180" y="6"/>
                </a:lnTo>
                <a:lnTo>
                  <a:pt x="181" y="8"/>
                </a:lnTo>
                <a:lnTo>
                  <a:pt x="181" y="52"/>
                </a:lnTo>
                <a:lnTo>
                  <a:pt x="181" y="52"/>
                </a:lnTo>
                <a:lnTo>
                  <a:pt x="180" y="54"/>
                </a:lnTo>
                <a:lnTo>
                  <a:pt x="178" y="57"/>
                </a:lnTo>
                <a:lnTo>
                  <a:pt x="176" y="60"/>
                </a:lnTo>
                <a:lnTo>
                  <a:pt x="173" y="60"/>
                </a:lnTo>
                <a:lnTo>
                  <a:pt x="173" y="60"/>
                </a:lnTo>
                <a:close/>
                <a:moveTo>
                  <a:pt x="173" y="375"/>
                </a:moveTo>
                <a:lnTo>
                  <a:pt x="166" y="375"/>
                </a:lnTo>
                <a:lnTo>
                  <a:pt x="166" y="375"/>
                </a:lnTo>
                <a:lnTo>
                  <a:pt x="157" y="374"/>
                </a:lnTo>
                <a:lnTo>
                  <a:pt x="147" y="371"/>
                </a:lnTo>
                <a:lnTo>
                  <a:pt x="139" y="367"/>
                </a:lnTo>
                <a:lnTo>
                  <a:pt x="132" y="360"/>
                </a:lnTo>
                <a:lnTo>
                  <a:pt x="127" y="354"/>
                </a:lnTo>
                <a:lnTo>
                  <a:pt x="123" y="345"/>
                </a:lnTo>
                <a:lnTo>
                  <a:pt x="120" y="337"/>
                </a:lnTo>
                <a:lnTo>
                  <a:pt x="119" y="328"/>
                </a:lnTo>
                <a:lnTo>
                  <a:pt x="119" y="252"/>
                </a:lnTo>
                <a:lnTo>
                  <a:pt x="119" y="252"/>
                </a:lnTo>
                <a:lnTo>
                  <a:pt x="109" y="244"/>
                </a:lnTo>
                <a:lnTo>
                  <a:pt x="100" y="234"/>
                </a:lnTo>
                <a:lnTo>
                  <a:pt x="93" y="224"/>
                </a:lnTo>
                <a:lnTo>
                  <a:pt x="86" y="213"/>
                </a:lnTo>
                <a:lnTo>
                  <a:pt x="86" y="131"/>
                </a:lnTo>
                <a:lnTo>
                  <a:pt x="86" y="131"/>
                </a:lnTo>
                <a:lnTo>
                  <a:pt x="93" y="121"/>
                </a:lnTo>
                <a:lnTo>
                  <a:pt x="101" y="110"/>
                </a:lnTo>
                <a:lnTo>
                  <a:pt x="111" y="100"/>
                </a:lnTo>
                <a:lnTo>
                  <a:pt x="122" y="92"/>
                </a:lnTo>
                <a:lnTo>
                  <a:pt x="132" y="85"/>
                </a:lnTo>
                <a:lnTo>
                  <a:pt x="146" y="81"/>
                </a:lnTo>
                <a:lnTo>
                  <a:pt x="158" y="79"/>
                </a:lnTo>
                <a:lnTo>
                  <a:pt x="173" y="77"/>
                </a:lnTo>
                <a:lnTo>
                  <a:pt x="173" y="96"/>
                </a:lnTo>
                <a:lnTo>
                  <a:pt x="173" y="96"/>
                </a:lnTo>
                <a:lnTo>
                  <a:pt x="158" y="99"/>
                </a:lnTo>
                <a:lnTo>
                  <a:pt x="143" y="103"/>
                </a:lnTo>
                <a:lnTo>
                  <a:pt x="131" y="110"/>
                </a:lnTo>
                <a:lnTo>
                  <a:pt x="119" y="119"/>
                </a:lnTo>
                <a:lnTo>
                  <a:pt x="119" y="119"/>
                </a:lnTo>
                <a:lnTo>
                  <a:pt x="109" y="130"/>
                </a:lnTo>
                <a:lnTo>
                  <a:pt x="103" y="144"/>
                </a:lnTo>
                <a:lnTo>
                  <a:pt x="99" y="157"/>
                </a:lnTo>
                <a:lnTo>
                  <a:pt x="97" y="172"/>
                </a:lnTo>
                <a:lnTo>
                  <a:pt x="97" y="172"/>
                </a:lnTo>
                <a:lnTo>
                  <a:pt x="97" y="183"/>
                </a:lnTo>
                <a:lnTo>
                  <a:pt x="100" y="192"/>
                </a:lnTo>
                <a:lnTo>
                  <a:pt x="103" y="202"/>
                </a:lnTo>
                <a:lnTo>
                  <a:pt x="107" y="210"/>
                </a:lnTo>
                <a:lnTo>
                  <a:pt x="112" y="218"/>
                </a:lnTo>
                <a:lnTo>
                  <a:pt x="119" y="226"/>
                </a:lnTo>
                <a:lnTo>
                  <a:pt x="126" y="232"/>
                </a:lnTo>
                <a:lnTo>
                  <a:pt x="134" y="237"/>
                </a:lnTo>
                <a:lnTo>
                  <a:pt x="134" y="237"/>
                </a:lnTo>
                <a:lnTo>
                  <a:pt x="134" y="237"/>
                </a:lnTo>
                <a:lnTo>
                  <a:pt x="138" y="241"/>
                </a:lnTo>
                <a:lnTo>
                  <a:pt x="139" y="247"/>
                </a:lnTo>
                <a:lnTo>
                  <a:pt x="139" y="290"/>
                </a:lnTo>
                <a:lnTo>
                  <a:pt x="173" y="290"/>
                </a:lnTo>
                <a:lnTo>
                  <a:pt x="173" y="375"/>
                </a:lnTo>
                <a:lnTo>
                  <a:pt x="173" y="375"/>
                </a:lnTo>
                <a:close/>
                <a:moveTo>
                  <a:pt x="173" y="0"/>
                </a:moveTo>
                <a:lnTo>
                  <a:pt x="173" y="60"/>
                </a:lnTo>
                <a:lnTo>
                  <a:pt x="173" y="60"/>
                </a:lnTo>
                <a:lnTo>
                  <a:pt x="172" y="60"/>
                </a:lnTo>
                <a:lnTo>
                  <a:pt x="172" y="60"/>
                </a:lnTo>
                <a:lnTo>
                  <a:pt x="172" y="60"/>
                </a:lnTo>
                <a:lnTo>
                  <a:pt x="169" y="60"/>
                </a:lnTo>
                <a:lnTo>
                  <a:pt x="166" y="58"/>
                </a:lnTo>
                <a:lnTo>
                  <a:pt x="164" y="54"/>
                </a:lnTo>
                <a:lnTo>
                  <a:pt x="164" y="52"/>
                </a:lnTo>
                <a:lnTo>
                  <a:pt x="164" y="8"/>
                </a:lnTo>
                <a:lnTo>
                  <a:pt x="164" y="8"/>
                </a:lnTo>
                <a:lnTo>
                  <a:pt x="164" y="6"/>
                </a:lnTo>
                <a:lnTo>
                  <a:pt x="166" y="3"/>
                </a:lnTo>
                <a:lnTo>
                  <a:pt x="169" y="0"/>
                </a:lnTo>
                <a:lnTo>
                  <a:pt x="172" y="0"/>
                </a:lnTo>
                <a:lnTo>
                  <a:pt x="172" y="0"/>
                </a:lnTo>
                <a:lnTo>
                  <a:pt x="173" y="0"/>
                </a:lnTo>
                <a:lnTo>
                  <a:pt x="173" y="0"/>
                </a:lnTo>
                <a:close/>
                <a:moveTo>
                  <a:pt x="86" y="271"/>
                </a:moveTo>
                <a:lnTo>
                  <a:pt x="93" y="264"/>
                </a:lnTo>
                <a:lnTo>
                  <a:pt x="93" y="264"/>
                </a:lnTo>
                <a:lnTo>
                  <a:pt x="94" y="261"/>
                </a:lnTo>
                <a:lnTo>
                  <a:pt x="96" y="259"/>
                </a:lnTo>
                <a:lnTo>
                  <a:pt x="94" y="255"/>
                </a:lnTo>
                <a:lnTo>
                  <a:pt x="93" y="252"/>
                </a:lnTo>
                <a:lnTo>
                  <a:pt x="93" y="252"/>
                </a:lnTo>
                <a:lnTo>
                  <a:pt x="90" y="251"/>
                </a:lnTo>
                <a:lnTo>
                  <a:pt x="86" y="249"/>
                </a:lnTo>
                <a:lnTo>
                  <a:pt x="86" y="271"/>
                </a:lnTo>
                <a:lnTo>
                  <a:pt x="86" y="271"/>
                </a:lnTo>
                <a:close/>
                <a:moveTo>
                  <a:pt x="86" y="96"/>
                </a:moveTo>
                <a:lnTo>
                  <a:pt x="86" y="96"/>
                </a:lnTo>
                <a:lnTo>
                  <a:pt x="90" y="95"/>
                </a:lnTo>
                <a:lnTo>
                  <a:pt x="93" y="94"/>
                </a:lnTo>
                <a:lnTo>
                  <a:pt x="93" y="94"/>
                </a:lnTo>
                <a:lnTo>
                  <a:pt x="94" y="91"/>
                </a:lnTo>
                <a:lnTo>
                  <a:pt x="96" y="87"/>
                </a:lnTo>
                <a:lnTo>
                  <a:pt x="94" y="84"/>
                </a:lnTo>
                <a:lnTo>
                  <a:pt x="93" y="81"/>
                </a:lnTo>
                <a:lnTo>
                  <a:pt x="86" y="75"/>
                </a:lnTo>
                <a:lnTo>
                  <a:pt x="86" y="96"/>
                </a:lnTo>
                <a:close/>
                <a:moveTo>
                  <a:pt x="86" y="213"/>
                </a:moveTo>
                <a:lnTo>
                  <a:pt x="86" y="213"/>
                </a:lnTo>
                <a:lnTo>
                  <a:pt x="82" y="203"/>
                </a:lnTo>
                <a:lnTo>
                  <a:pt x="80" y="194"/>
                </a:lnTo>
                <a:lnTo>
                  <a:pt x="78" y="183"/>
                </a:lnTo>
                <a:lnTo>
                  <a:pt x="77" y="172"/>
                </a:lnTo>
                <a:lnTo>
                  <a:pt x="77" y="172"/>
                </a:lnTo>
                <a:lnTo>
                  <a:pt x="78" y="161"/>
                </a:lnTo>
                <a:lnTo>
                  <a:pt x="80" y="152"/>
                </a:lnTo>
                <a:lnTo>
                  <a:pt x="82" y="141"/>
                </a:lnTo>
                <a:lnTo>
                  <a:pt x="86" y="131"/>
                </a:lnTo>
                <a:lnTo>
                  <a:pt x="86" y="213"/>
                </a:lnTo>
                <a:lnTo>
                  <a:pt x="86" y="213"/>
                </a:lnTo>
                <a:close/>
                <a:moveTo>
                  <a:pt x="86" y="75"/>
                </a:moveTo>
                <a:lnTo>
                  <a:pt x="86" y="96"/>
                </a:lnTo>
                <a:lnTo>
                  <a:pt x="86" y="96"/>
                </a:lnTo>
                <a:lnTo>
                  <a:pt x="84" y="95"/>
                </a:lnTo>
                <a:lnTo>
                  <a:pt x="80" y="94"/>
                </a:lnTo>
                <a:lnTo>
                  <a:pt x="80" y="94"/>
                </a:lnTo>
                <a:lnTo>
                  <a:pt x="50" y="64"/>
                </a:lnTo>
                <a:lnTo>
                  <a:pt x="50" y="64"/>
                </a:lnTo>
                <a:lnTo>
                  <a:pt x="48" y="60"/>
                </a:lnTo>
                <a:lnTo>
                  <a:pt x="47" y="57"/>
                </a:lnTo>
                <a:lnTo>
                  <a:pt x="48" y="53"/>
                </a:lnTo>
                <a:lnTo>
                  <a:pt x="50" y="50"/>
                </a:lnTo>
                <a:lnTo>
                  <a:pt x="50" y="50"/>
                </a:lnTo>
                <a:lnTo>
                  <a:pt x="53" y="49"/>
                </a:lnTo>
                <a:lnTo>
                  <a:pt x="57" y="48"/>
                </a:lnTo>
                <a:lnTo>
                  <a:pt x="59" y="49"/>
                </a:lnTo>
                <a:lnTo>
                  <a:pt x="62" y="50"/>
                </a:lnTo>
                <a:lnTo>
                  <a:pt x="86" y="75"/>
                </a:lnTo>
                <a:lnTo>
                  <a:pt x="86" y="75"/>
                </a:lnTo>
                <a:close/>
                <a:moveTo>
                  <a:pt x="86" y="249"/>
                </a:moveTo>
                <a:lnTo>
                  <a:pt x="86" y="271"/>
                </a:lnTo>
                <a:lnTo>
                  <a:pt x="62" y="295"/>
                </a:lnTo>
                <a:lnTo>
                  <a:pt x="62" y="295"/>
                </a:lnTo>
                <a:lnTo>
                  <a:pt x="59" y="297"/>
                </a:lnTo>
                <a:lnTo>
                  <a:pt x="57" y="298"/>
                </a:lnTo>
                <a:lnTo>
                  <a:pt x="53" y="297"/>
                </a:lnTo>
                <a:lnTo>
                  <a:pt x="50" y="295"/>
                </a:lnTo>
                <a:lnTo>
                  <a:pt x="50" y="295"/>
                </a:lnTo>
                <a:lnTo>
                  <a:pt x="48" y="291"/>
                </a:lnTo>
                <a:lnTo>
                  <a:pt x="47" y="289"/>
                </a:lnTo>
                <a:lnTo>
                  <a:pt x="48" y="286"/>
                </a:lnTo>
                <a:lnTo>
                  <a:pt x="50" y="282"/>
                </a:lnTo>
                <a:lnTo>
                  <a:pt x="80" y="252"/>
                </a:lnTo>
                <a:lnTo>
                  <a:pt x="80" y="252"/>
                </a:lnTo>
                <a:lnTo>
                  <a:pt x="80" y="252"/>
                </a:lnTo>
                <a:lnTo>
                  <a:pt x="84" y="251"/>
                </a:lnTo>
                <a:lnTo>
                  <a:pt x="86" y="249"/>
                </a:lnTo>
                <a:lnTo>
                  <a:pt x="86" y="249"/>
                </a:lnTo>
                <a:close/>
                <a:moveTo>
                  <a:pt x="8" y="164"/>
                </a:moveTo>
                <a:lnTo>
                  <a:pt x="8" y="164"/>
                </a:lnTo>
                <a:lnTo>
                  <a:pt x="51" y="164"/>
                </a:lnTo>
                <a:lnTo>
                  <a:pt x="51" y="164"/>
                </a:lnTo>
                <a:lnTo>
                  <a:pt x="54" y="164"/>
                </a:lnTo>
                <a:lnTo>
                  <a:pt x="57" y="167"/>
                </a:lnTo>
                <a:lnTo>
                  <a:pt x="59" y="169"/>
                </a:lnTo>
                <a:lnTo>
                  <a:pt x="59" y="172"/>
                </a:lnTo>
                <a:lnTo>
                  <a:pt x="59" y="172"/>
                </a:lnTo>
                <a:lnTo>
                  <a:pt x="59" y="176"/>
                </a:lnTo>
                <a:lnTo>
                  <a:pt x="57" y="179"/>
                </a:lnTo>
                <a:lnTo>
                  <a:pt x="54" y="180"/>
                </a:lnTo>
                <a:lnTo>
                  <a:pt x="51" y="182"/>
                </a:lnTo>
                <a:lnTo>
                  <a:pt x="8" y="182"/>
                </a:lnTo>
                <a:lnTo>
                  <a:pt x="8" y="182"/>
                </a:lnTo>
                <a:lnTo>
                  <a:pt x="5" y="180"/>
                </a:lnTo>
                <a:lnTo>
                  <a:pt x="2" y="179"/>
                </a:lnTo>
                <a:lnTo>
                  <a:pt x="0" y="176"/>
                </a:lnTo>
                <a:lnTo>
                  <a:pt x="0" y="172"/>
                </a:lnTo>
                <a:lnTo>
                  <a:pt x="0" y="172"/>
                </a:lnTo>
                <a:lnTo>
                  <a:pt x="0" y="169"/>
                </a:lnTo>
                <a:lnTo>
                  <a:pt x="2" y="167"/>
                </a:lnTo>
                <a:lnTo>
                  <a:pt x="5" y="164"/>
                </a:lnTo>
                <a:lnTo>
                  <a:pt x="8" y="164"/>
                </a:lnTo>
                <a:lnTo>
                  <a:pt x="8" y="16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3" name="Freeform 153"/>
          <p:cNvSpPr>
            <a:spLocks noEditPoints="1"/>
          </p:cNvSpPr>
          <p:nvPr/>
        </p:nvSpPr>
        <p:spPr bwMode="auto">
          <a:xfrm>
            <a:off x="1099516" y="1906566"/>
            <a:ext cx="285669" cy="279501"/>
          </a:xfrm>
          <a:custGeom>
            <a:avLst/>
            <a:gdLst>
              <a:gd name="T0" fmla="*/ 200 w 325"/>
              <a:gd name="T1" fmla="*/ 35 h 318"/>
              <a:gd name="T2" fmla="*/ 214 w 325"/>
              <a:gd name="T3" fmla="*/ 29 h 318"/>
              <a:gd name="T4" fmla="*/ 215 w 325"/>
              <a:gd name="T5" fmla="*/ 16 h 318"/>
              <a:gd name="T6" fmla="*/ 321 w 325"/>
              <a:gd name="T7" fmla="*/ 177 h 318"/>
              <a:gd name="T8" fmla="*/ 325 w 325"/>
              <a:gd name="T9" fmla="*/ 196 h 318"/>
              <a:gd name="T10" fmla="*/ 314 w 325"/>
              <a:gd name="T11" fmla="*/ 218 h 318"/>
              <a:gd name="T12" fmla="*/ 291 w 325"/>
              <a:gd name="T13" fmla="*/ 158 h 318"/>
              <a:gd name="T14" fmla="*/ 293 w 325"/>
              <a:gd name="T15" fmla="*/ 154 h 318"/>
              <a:gd name="T16" fmla="*/ 194 w 325"/>
              <a:gd name="T17" fmla="*/ 174 h 318"/>
              <a:gd name="T18" fmla="*/ 276 w 325"/>
              <a:gd name="T19" fmla="*/ 126 h 318"/>
              <a:gd name="T20" fmla="*/ 194 w 325"/>
              <a:gd name="T21" fmla="*/ 168 h 318"/>
              <a:gd name="T22" fmla="*/ 261 w 325"/>
              <a:gd name="T23" fmla="*/ 98 h 318"/>
              <a:gd name="T24" fmla="*/ 257 w 325"/>
              <a:gd name="T25" fmla="*/ 96 h 318"/>
              <a:gd name="T26" fmla="*/ 244 w 325"/>
              <a:gd name="T27" fmla="*/ 73 h 318"/>
              <a:gd name="T28" fmla="*/ 244 w 325"/>
              <a:gd name="T29" fmla="*/ 67 h 318"/>
              <a:gd name="T30" fmla="*/ 15 w 325"/>
              <a:gd name="T31" fmla="*/ 116 h 318"/>
              <a:gd name="T32" fmla="*/ 16 w 325"/>
              <a:gd name="T33" fmla="*/ 126 h 318"/>
              <a:gd name="T34" fmla="*/ 34 w 325"/>
              <a:gd name="T35" fmla="*/ 131 h 318"/>
              <a:gd name="T36" fmla="*/ 41 w 325"/>
              <a:gd name="T37" fmla="*/ 117 h 318"/>
              <a:gd name="T38" fmla="*/ 31 w 325"/>
              <a:gd name="T39" fmla="*/ 107 h 318"/>
              <a:gd name="T40" fmla="*/ 51 w 325"/>
              <a:gd name="T41" fmla="*/ 107 h 318"/>
              <a:gd name="T42" fmla="*/ 64 w 325"/>
              <a:gd name="T43" fmla="*/ 113 h 318"/>
              <a:gd name="T44" fmla="*/ 76 w 325"/>
              <a:gd name="T45" fmla="*/ 104 h 318"/>
              <a:gd name="T46" fmla="*/ 70 w 325"/>
              <a:gd name="T47" fmla="*/ 89 h 318"/>
              <a:gd name="T48" fmla="*/ 85 w 325"/>
              <a:gd name="T49" fmla="*/ 81 h 318"/>
              <a:gd name="T50" fmla="*/ 95 w 325"/>
              <a:gd name="T51" fmla="*/ 93 h 318"/>
              <a:gd name="T52" fmla="*/ 108 w 325"/>
              <a:gd name="T53" fmla="*/ 88 h 318"/>
              <a:gd name="T54" fmla="*/ 110 w 325"/>
              <a:gd name="T55" fmla="*/ 74 h 318"/>
              <a:gd name="T56" fmla="*/ 121 w 325"/>
              <a:gd name="T57" fmla="*/ 56 h 318"/>
              <a:gd name="T58" fmla="*/ 125 w 325"/>
              <a:gd name="T59" fmla="*/ 71 h 318"/>
              <a:gd name="T60" fmla="*/ 140 w 325"/>
              <a:gd name="T61" fmla="*/ 73 h 318"/>
              <a:gd name="T62" fmla="*/ 145 w 325"/>
              <a:gd name="T63" fmla="*/ 54 h 318"/>
              <a:gd name="T64" fmla="*/ 156 w 325"/>
              <a:gd name="T65" fmla="*/ 38 h 318"/>
              <a:gd name="T66" fmla="*/ 157 w 325"/>
              <a:gd name="T67" fmla="*/ 47 h 318"/>
              <a:gd name="T68" fmla="*/ 175 w 325"/>
              <a:gd name="T69" fmla="*/ 52 h 318"/>
              <a:gd name="T70" fmla="*/ 181 w 325"/>
              <a:gd name="T71" fmla="*/ 40 h 318"/>
              <a:gd name="T72" fmla="*/ 172 w 325"/>
              <a:gd name="T73" fmla="*/ 28 h 318"/>
              <a:gd name="T74" fmla="*/ 192 w 325"/>
              <a:gd name="T75" fmla="*/ 28 h 318"/>
              <a:gd name="T76" fmla="*/ 47 w 325"/>
              <a:gd name="T77" fmla="*/ 174 h 318"/>
              <a:gd name="T78" fmla="*/ 46 w 325"/>
              <a:gd name="T79" fmla="*/ 178 h 318"/>
              <a:gd name="T80" fmla="*/ 194 w 325"/>
              <a:gd name="T81" fmla="*/ 100 h 318"/>
              <a:gd name="T82" fmla="*/ 62 w 325"/>
              <a:gd name="T83" fmla="*/ 204 h 318"/>
              <a:gd name="T84" fmla="*/ 66 w 325"/>
              <a:gd name="T85" fmla="*/ 208 h 318"/>
              <a:gd name="T86" fmla="*/ 80 w 325"/>
              <a:gd name="T87" fmla="*/ 231 h 318"/>
              <a:gd name="T88" fmla="*/ 79 w 325"/>
              <a:gd name="T89" fmla="*/ 235 h 318"/>
              <a:gd name="T90" fmla="*/ 194 w 325"/>
              <a:gd name="T91" fmla="*/ 174 h 318"/>
              <a:gd name="T92" fmla="*/ 93 w 325"/>
              <a:gd name="T93" fmla="*/ 261 h 318"/>
              <a:gd name="T94" fmla="*/ 98 w 325"/>
              <a:gd name="T95" fmla="*/ 265 h 318"/>
              <a:gd name="T96" fmla="*/ 142 w 325"/>
              <a:gd name="T97" fmla="*/ 314 h 318"/>
              <a:gd name="T98" fmla="*/ 123 w 325"/>
              <a:gd name="T99" fmla="*/ 318 h 318"/>
              <a:gd name="T100" fmla="*/ 102 w 325"/>
              <a:gd name="T101" fmla="*/ 30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5" h="318">
                <a:moveTo>
                  <a:pt x="194" y="31"/>
                </a:moveTo>
                <a:lnTo>
                  <a:pt x="194" y="31"/>
                </a:lnTo>
                <a:lnTo>
                  <a:pt x="196" y="33"/>
                </a:lnTo>
                <a:lnTo>
                  <a:pt x="200" y="35"/>
                </a:lnTo>
                <a:lnTo>
                  <a:pt x="206" y="35"/>
                </a:lnTo>
                <a:lnTo>
                  <a:pt x="210" y="33"/>
                </a:lnTo>
                <a:lnTo>
                  <a:pt x="210" y="33"/>
                </a:lnTo>
                <a:lnTo>
                  <a:pt x="214" y="29"/>
                </a:lnTo>
                <a:lnTo>
                  <a:pt x="215" y="25"/>
                </a:lnTo>
                <a:lnTo>
                  <a:pt x="217" y="20"/>
                </a:lnTo>
                <a:lnTo>
                  <a:pt x="215" y="16"/>
                </a:lnTo>
                <a:lnTo>
                  <a:pt x="215" y="16"/>
                </a:lnTo>
                <a:lnTo>
                  <a:pt x="211" y="12"/>
                </a:lnTo>
                <a:lnTo>
                  <a:pt x="207" y="9"/>
                </a:lnTo>
                <a:lnTo>
                  <a:pt x="223" y="0"/>
                </a:lnTo>
                <a:lnTo>
                  <a:pt x="321" y="177"/>
                </a:lnTo>
                <a:lnTo>
                  <a:pt x="321" y="177"/>
                </a:lnTo>
                <a:lnTo>
                  <a:pt x="324" y="182"/>
                </a:lnTo>
                <a:lnTo>
                  <a:pt x="325" y="189"/>
                </a:lnTo>
                <a:lnTo>
                  <a:pt x="325" y="196"/>
                </a:lnTo>
                <a:lnTo>
                  <a:pt x="324" y="201"/>
                </a:lnTo>
                <a:lnTo>
                  <a:pt x="322" y="208"/>
                </a:lnTo>
                <a:lnTo>
                  <a:pt x="318" y="212"/>
                </a:lnTo>
                <a:lnTo>
                  <a:pt x="314" y="218"/>
                </a:lnTo>
                <a:lnTo>
                  <a:pt x="309" y="222"/>
                </a:lnTo>
                <a:lnTo>
                  <a:pt x="194" y="285"/>
                </a:lnTo>
                <a:lnTo>
                  <a:pt x="194" y="212"/>
                </a:lnTo>
                <a:lnTo>
                  <a:pt x="291" y="158"/>
                </a:lnTo>
                <a:lnTo>
                  <a:pt x="291" y="158"/>
                </a:lnTo>
                <a:lnTo>
                  <a:pt x="293" y="155"/>
                </a:lnTo>
                <a:lnTo>
                  <a:pt x="293" y="154"/>
                </a:lnTo>
                <a:lnTo>
                  <a:pt x="293" y="154"/>
                </a:lnTo>
                <a:lnTo>
                  <a:pt x="291" y="153"/>
                </a:lnTo>
                <a:lnTo>
                  <a:pt x="288" y="153"/>
                </a:lnTo>
                <a:lnTo>
                  <a:pt x="194" y="205"/>
                </a:lnTo>
                <a:lnTo>
                  <a:pt x="194" y="174"/>
                </a:lnTo>
                <a:lnTo>
                  <a:pt x="275" y="130"/>
                </a:lnTo>
                <a:lnTo>
                  <a:pt x="275" y="130"/>
                </a:lnTo>
                <a:lnTo>
                  <a:pt x="276" y="127"/>
                </a:lnTo>
                <a:lnTo>
                  <a:pt x="276" y="126"/>
                </a:lnTo>
                <a:lnTo>
                  <a:pt x="276" y="126"/>
                </a:lnTo>
                <a:lnTo>
                  <a:pt x="275" y="124"/>
                </a:lnTo>
                <a:lnTo>
                  <a:pt x="272" y="124"/>
                </a:lnTo>
                <a:lnTo>
                  <a:pt x="194" y="168"/>
                </a:lnTo>
                <a:lnTo>
                  <a:pt x="194" y="138"/>
                </a:lnTo>
                <a:lnTo>
                  <a:pt x="260" y="101"/>
                </a:lnTo>
                <a:lnTo>
                  <a:pt x="260" y="101"/>
                </a:lnTo>
                <a:lnTo>
                  <a:pt x="261" y="98"/>
                </a:lnTo>
                <a:lnTo>
                  <a:pt x="261" y="97"/>
                </a:lnTo>
                <a:lnTo>
                  <a:pt x="261" y="97"/>
                </a:lnTo>
                <a:lnTo>
                  <a:pt x="259" y="96"/>
                </a:lnTo>
                <a:lnTo>
                  <a:pt x="257" y="96"/>
                </a:lnTo>
                <a:lnTo>
                  <a:pt x="194" y="131"/>
                </a:lnTo>
                <a:lnTo>
                  <a:pt x="194" y="100"/>
                </a:lnTo>
                <a:lnTo>
                  <a:pt x="244" y="73"/>
                </a:lnTo>
                <a:lnTo>
                  <a:pt x="244" y="73"/>
                </a:lnTo>
                <a:lnTo>
                  <a:pt x="245" y="70"/>
                </a:lnTo>
                <a:lnTo>
                  <a:pt x="245" y="69"/>
                </a:lnTo>
                <a:lnTo>
                  <a:pt x="245" y="69"/>
                </a:lnTo>
                <a:lnTo>
                  <a:pt x="244" y="67"/>
                </a:lnTo>
                <a:lnTo>
                  <a:pt x="241" y="67"/>
                </a:lnTo>
                <a:lnTo>
                  <a:pt x="194" y="93"/>
                </a:lnTo>
                <a:lnTo>
                  <a:pt x="194" y="31"/>
                </a:lnTo>
                <a:close/>
                <a:moveTo>
                  <a:pt x="15" y="116"/>
                </a:moveTo>
                <a:lnTo>
                  <a:pt x="15" y="116"/>
                </a:lnTo>
                <a:lnTo>
                  <a:pt x="15" y="120"/>
                </a:lnTo>
                <a:lnTo>
                  <a:pt x="16" y="126"/>
                </a:lnTo>
                <a:lnTo>
                  <a:pt x="16" y="126"/>
                </a:lnTo>
                <a:lnTo>
                  <a:pt x="19" y="130"/>
                </a:lnTo>
                <a:lnTo>
                  <a:pt x="24" y="132"/>
                </a:lnTo>
                <a:lnTo>
                  <a:pt x="28" y="132"/>
                </a:lnTo>
                <a:lnTo>
                  <a:pt x="34" y="131"/>
                </a:lnTo>
                <a:lnTo>
                  <a:pt x="34" y="131"/>
                </a:lnTo>
                <a:lnTo>
                  <a:pt x="38" y="127"/>
                </a:lnTo>
                <a:lnTo>
                  <a:pt x="41" y="123"/>
                </a:lnTo>
                <a:lnTo>
                  <a:pt x="41" y="117"/>
                </a:lnTo>
                <a:lnTo>
                  <a:pt x="39" y="113"/>
                </a:lnTo>
                <a:lnTo>
                  <a:pt x="39" y="113"/>
                </a:lnTo>
                <a:lnTo>
                  <a:pt x="35" y="109"/>
                </a:lnTo>
                <a:lnTo>
                  <a:pt x="31" y="107"/>
                </a:lnTo>
                <a:lnTo>
                  <a:pt x="50" y="96"/>
                </a:lnTo>
                <a:lnTo>
                  <a:pt x="50" y="96"/>
                </a:lnTo>
                <a:lnTo>
                  <a:pt x="50" y="101"/>
                </a:lnTo>
                <a:lnTo>
                  <a:pt x="51" y="107"/>
                </a:lnTo>
                <a:lnTo>
                  <a:pt x="51" y="107"/>
                </a:lnTo>
                <a:lnTo>
                  <a:pt x="54" y="111"/>
                </a:lnTo>
                <a:lnTo>
                  <a:pt x="60" y="112"/>
                </a:lnTo>
                <a:lnTo>
                  <a:pt x="64" y="113"/>
                </a:lnTo>
                <a:lnTo>
                  <a:pt x="69" y="111"/>
                </a:lnTo>
                <a:lnTo>
                  <a:pt x="69" y="111"/>
                </a:lnTo>
                <a:lnTo>
                  <a:pt x="73" y="108"/>
                </a:lnTo>
                <a:lnTo>
                  <a:pt x="76" y="104"/>
                </a:lnTo>
                <a:lnTo>
                  <a:pt x="76" y="98"/>
                </a:lnTo>
                <a:lnTo>
                  <a:pt x="75" y="93"/>
                </a:lnTo>
                <a:lnTo>
                  <a:pt x="75" y="93"/>
                </a:lnTo>
                <a:lnTo>
                  <a:pt x="70" y="89"/>
                </a:lnTo>
                <a:lnTo>
                  <a:pt x="66" y="88"/>
                </a:lnTo>
                <a:lnTo>
                  <a:pt x="85" y="77"/>
                </a:lnTo>
                <a:lnTo>
                  <a:pt x="85" y="77"/>
                </a:lnTo>
                <a:lnTo>
                  <a:pt x="85" y="81"/>
                </a:lnTo>
                <a:lnTo>
                  <a:pt x="87" y="86"/>
                </a:lnTo>
                <a:lnTo>
                  <a:pt x="87" y="86"/>
                </a:lnTo>
                <a:lnTo>
                  <a:pt x="89" y="90"/>
                </a:lnTo>
                <a:lnTo>
                  <a:pt x="95" y="93"/>
                </a:lnTo>
                <a:lnTo>
                  <a:pt x="99" y="93"/>
                </a:lnTo>
                <a:lnTo>
                  <a:pt x="104" y="92"/>
                </a:lnTo>
                <a:lnTo>
                  <a:pt x="104" y="92"/>
                </a:lnTo>
                <a:lnTo>
                  <a:pt x="108" y="88"/>
                </a:lnTo>
                <a:lnTo>
                  <a:pt x="111" y="84"/>
                </a:lnTo>
                <a:lnTo>
                  <a:pt x="111" y="78"/>
                </a:lnTo>
                <a:lnTo>
                  <a:pt x="110" y="74"/>
                </a:lnTo>
                <a:lnTo>
                  <a:pt x="110" y="74"/>
                </a:lnTo>
                <a:lnTo>
                  <a:pt x="106" y="70"/>
                </a:lnTo>
                <a:lnTo>
                  <a:pt x="102" y="67"/>
                </a:lnTo>
                <a:lnTo>
                  <a:pt x="121" y="56"/>
                </a:lnTo>
                <a:lnTo>
                  <a:pt x="121" y="56"/>
                </a:lnTo>
                <a:lnTo>
                  <a:pt x="121" y="62"/>
                </a:lnTo>
                <a:lnTo>
                  <a:pt x="122" y="67"/>
                </a:lnTo>
                <a:lnTo>
                  <a:pt x="122" y="67"/>
                </a:lnTo>
                <a:lnTo>
                  <a:pt x="125" y="71"/>
                </a:lnTo>
                <a:lnTo>
                  <a:pt x="130" y="73"/>
                </a:lnTo>
                <a:lnTo>
                  <a:pt x="134" y="74"/>
                </a:lnTo>
                <a:lnTo>
                  <a:pt x="140" y="73"/>
                </a:lnTo>
                <a:lnTo>
                  <a:pt x="140" y="73"/>
                </a:lnTo>
                <a:lnTo>
                  <a:pt x="144" y="69"/>
                </a:lnTo>
                <a:lnTo>
                  <a:pt x="146" y="65"/>
                </a:lnTo>
                <a:lnTo>
                  <a:pt x="146" y="59"/>
                </a:lnTo>
                <a:lnTo>
                  <a:pt x="145" y="54"/>
                </a:lnTo>
                <a:lnTo>
                  <a:pt x="145" y="54"/>
                </a:lnTo>
                <a:lnTo>
                  <a:pt x="141" y="50"/>
                </a:lnTo>
                <a:lnTo>
                  <a:pt x="137" y="48"/>
                </a:lnTo>
                <a:lnTo>
                  <a:pt x="156" y="38"/>
                </a:lnTo>
                <a:lnTo>
                  <a:pt x="156" y="38"/>
                </a:lnTo>
                <a:lnTo>
                  <a:pt x="154" y="43"/>
                </a:lnTo>
                <a:lnTo>
                  <a:pt x="157" y="47"/>
                </a:lnTo>
                <a:lnTo>
                  <a:pt x="157" y="47"/>
                </a:lnTo>
                <a:lnTo>
                  <a:pt x="160" y="51"/>
                </a:lnTo>
                <a:lnTo>
                  <a:pt x="164" y="54"/>
                </a:lnTo>
                <a:lnTo>
                  <a:pt x="169" y="54"/>
                </a:lnTo>
                <a:lnTo>
                  <a:pt x="175" y="52"/>
                </a:lnTo>
                <a:lnTo>
                  <a:pt x="175" y="52"/>
                </a:lnTo>
                <a:lnTo>
                  <a:pt x="179" y="50"/>
                </a:lnTo>
                <a:lnTo>
                  <a:pt x="180" y="44"/>
                </a:lnTo>
                <a:lnTo>
                  <a:pt x="181" y="40"/>
                </a:lnTo>
                <a:lnTo>
                  <a:pt x="180" y="35"/>
                </a:lnTo>
                <a:lnTo>
                  <a:pt x="180" y="35"/>
                </a:lnTo>
                <a:lnTo>
                  <a:pt x="176" y="31"/>
                </a:lnTo>
                <a:lnTo>
                  <a:pt x="172" y="28"/>
                </a:lnTo>
                <a:lnTo>
                  <a:pt x="191" y="19"/>
                </a:lnTo>
                <a:lnTo>
                  <a:pt x="191" y="19"/>
                </a:lnTo>
                <a:lnTo>
                  <a:pt x="190" y="23"/>
                </a:lnTo>
                <a:lnTo>
                  <a:pt x="192" y="28"/>
                </a:lnTo>
                <a:lnTo>
                  <a:pt x="192" y="28"/>
                </a:lnTo>
                <a:lnTo>
                  <a:pt x="194" y="31"/>
                </a:lnTo>
                <a:lnTo>
                  <a:pt x="194" y="93"/>
                </a:lnTo>
                <a:lnTo>
                  <a:pt x="47" y="174"/>
                </a:lnTo>
                <a:lnTo>
                  <a:pt x="47" y="174"/>
                </a:lnTo>
                <a:lnTo>
                  <a:pt x="46" y="176"/>
                </a:lnTo>
                <a:lnTo>
                  <a:pt x="46" y="178"/>
                </a:lnTo>
                <a:lnTo>
                  <a:pt x="46" y="178"/>
                </a:lnTo>
                <a:lnTo>
                  <a:pt x="49" y="180"/>
                </a:lnTo>
                <a:lnTo>
                  <a:pt x="50" y="180"/>
                </a:lnTo>
                <a:lnTo>
                  <a:pt x="50" y="180"/>
                </a:lnTo>
                <a:lnTo>
                  <a:pt x="194" y="100"/>
                </a:lnTo>
                <a:lnTo>
                  <a:pt x="194" y="131"/>
                </a:lnTo>
                <a:lnTo>
                  <a:pt x="64" y="203"/>
                </a:lnTo>
                <a:lnTo>
                  <a:pt x="64" y="203"/>
                </a:lnTo>
                <a:lnTo>
                  <a:pt x="62" y="204"/>
                </a:lnTo>
                <a:lnTo>
                  <a:pt x="62" y="207"/>
                </a:lnTo>
                <a:lnTo>
                  <a:pt x="62" y="207"/>
                </a:lnTo>
                <a:lnTo>
                  <a:pt x="64" y="208"/>
                </a:lnTo>
                <a:lnTo>
                  <a:pt x="66" y="208"/>
                </a:lnTo>
                <a:lnTo>
                  <a:pt x="66" y="208"/>
                </a:lnTo>
                <a:lnTo>
                  <a:pt x="194" y="138"/>
                </a:lnTo>
                <a:lnTo>
                  <a:pt x="194" y="168"/>
                </a:lnTo>
                <a:lnTo>
                  <a:pt x="80" y="231"/>
                </a:lnTo>
                <a:lnTo>
                  <a:pt x="80" y="231"/>
                </a:lnTo>
                <a:lnTo>
                  <a:pt x="77" y="233"/>
                </a:lnTo>
                <a:lnTo>
                  <a:pt x="79" y="235"/>
                </a:lnTo>
                <a:lnTo>
                  <a:pt x="79" y="235"/>
                </a:lnTo>
                <a:lnTo>
                  <a:pt x="80" y="237"/>
                </a:lnTo>
                <a:lnTo>
                  <a:pt x="83" y="237"/>
                </a:lnTo>
                <a:lnTo>
                  <a:pt x="83" y="237"/>
                </a:lnTo>
                <a:lnTo>
                  <a:pt x="194" y="174"/>
                </a:lnTo>
                <a:lnTo>
                  <a:pt x="194" y="205"/>
                </a:lnTo>
                <a:lnTo>
                  <a:pt x="95" y="260"/>
                </a:lnTo>
                <a:lnTo>
                  <a:pt x="95" y="260"/>
                </a:lnTo>
                <a:lnTo>
                  <a:pt x="93" y="261"/>
                </a:lnTo>
                <a:lnTo>
                  <a:pt x="93" y="264"/>
                </a:lnTo>
                <a:lnTo>
                  <a:pt x="93" y="264"/>
                </a:lnTo>
                <a:lnTo>
                  <a:pt x="96" y="265"/>
                </a:lnTo>
                <a:lnTo>
                  <a:pt x="98" y="265"/>
                </a:lnTo>
                <a:lnTo>
                  <a:pt x="98" y="265"/>
                </a:lnTo>
                <a:lnTo>
                  <a:pt x="194" y="212"/>
                </a:lnTo>
                <a:lnTo>
                  <a:pt x="194" y="285"/>
                </a:lnTo>
                <a:lnTo>
                  <a:pt x="142" y="314"/>
                </a:lnTo>
                <a:lnTo>
                  <a:pt x="142" y="314"/>
                </a:lnTo>
                <a:lnTo>
                  <a:pt x="137" y="316"/>
                </a:lnTo>
                <a:lnTo>
                  <a:pt x="130" y="318"/>
                </a:lnTo>
                <a:lnTo>
                  <a:pt x="123" y="318"/>
                </a:lnTo>
                <a:lnTo>
                  <a:pt x="118" y="316"/>
                </a:lnTo>
                <a:lnTo>
                  <a:pt x="111" y="314"/>
                </a:lnTo>
                <a:lnTo>
                  <a:pt x="107" y="311"/>
                </a:lnTo>
                <a:lnTo>
                  <a:pt x="102" y="306"/>
                </a:lnTo>
                <a:lnTo>
                  <a:pt x="98" y="300"/>
                </a:lnTo>
                <a:lnTo>
                  <a:pt x="0" y="124"/>
                </a:lnTo>
                <a:lnTo>
                  <a:pt x="15" y="116"/>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4" name="Freeform 154"/>
          <p:cNvSpPr>
            <a:spLocks noEditPoints="1"/>
          </p:cNvSpPr>
          <p:nvPr/>
        </p:nvSpPr>
        <p:spPr bwMode="auto">
          <a:xfrm>
            <a:off x="2103313" y="3098401"/>
            <a:ext cx="270727" cy="283896"/>
          </a:xfrm>
          <a:custGeom>
            <a:avLst/>
            <a:gdLst>
              <a:gd name="T0" fmla="*/ 306 w 308"/>
              <a:gd name="T1" fmla="*/ 96 h 323"/>
              <a:gd name="T2" fmla="*/ 218 w 308"/>
              <a:gd name="T3" fmla="*/ 308 h 323"/>
              <a:gd name="T4" fmla="*/ 227 w 308"/>
              <a:gd name="T5" fmla="*/ 224 h 323"/>
              <a:gd name="T6" fmla="*/ 233 w 308"/>
              <a:gd name="T7" fmla="*/ 209 h 323"/>
              <a:gd name="T8" fmla="*/ 246 w 308"/>
              <a:gd name="T9" fmla="*/ 184 h 323"/>
              <a:gd name="T10" fmla="*/ 250 w 308"/>
              <a:gd name="T11" fmla="*/ 159 h 323"/>
              <a:gd name="T12" fmla="*/ 280 w 308"/>
              <a:gd name="T13" fmla="*/ 109 h 323"/>
              <a:gd name="T14" fmla="*/ 218 w 308"/>
              <a:gd name="T15" fmla="*/ 75 h 323"/>
              <a:gd name="T16" fmla="*/ 201 w 308"/>
              <a:gd name="T17" fmla="*/ 320 h 323"/>
              <a:gd name="T18" fmla="*/ 197 w 308"/>
              <a:gd name="T19" fmla="*/ 289 h 323"/>
              <a:gd name="T20" fmla="*/ 208 w 308"/>
              <a:gd name="T21" fmla="*/ 262 h 323"/>
              <a:gd name="T22" fmla="*/ 218 w 308"/>
              <a:gd name="T23" fmla="*/ 248 h 323"/>
              <a:gd name="T24" fmla="*/ 203 w 308"/>
              <a:gd name="T25" fmla="*/ 161 h 323"/>
              <a:gd name="T26" fmla="*/ 189 w 308"/>
              <a:gd name="T27" fmla="*/ 184 h 323"/>
              <a:gd name="T28" fmla="*/ 186 w 308"/>
              <a:gd name="T29" fmla="*/ 202 h 323"/>
              <a:gd name="T30" fmla="*/ 185 w 308"/>
              <a:gd name="T31" fmla="*/ 155 h 323"/>
              <a:gd name="T32" fmla="*/ 180 w 308"/>
              <a:gd name="T33" fmla="*/ 26 h 323"/>
              <a:gd name="T34" fmla="*/ 174 w 308"/>
              <a:gd name="T35" fmla="*/ 318 h 323"/>
              <a:gd name="T36" fmla="*/ 147 w 308"/>
              <a:gd name="T37" fmla="*/ 218 h 323"/>
              <a:gd name="T38" fmla="*/ 166 w 308"/>
              <a:gd name="T39" fmla="*/ 199 h 323"/>
              <a:gd name="T40" fmla="*/ 147 w 308"/>
              <a:gd name="T41" fmla="*/ 170 h 323"/>
              <a:gd name="T42" fmla="*/ 180 w 308"/>
              <a:gd name="T43" fmla="*/ 170 h 323"/>
              <a:gd name="T44" fmla="*/ 170 w 308"/>
              <a:gd name="T45" fmla="*/ 225 h 323"/>
              <a:gd name="T46" fmla="*/ 168 w 308"/>
              <a:gd name="T47" fmla="*/ 243 h 323"/>
              <a:gd name="T48" fmla="*/ 151 w 308"/>
              <a:gd name="T49" fmla="*/ 263 h 323"/>
              <a:gd name="T50" fmla="*/ 180 w 308"/>
              <a:gd name="T51" fmla="*/ 321 h 323"/>
              <a:gd name="T52" fmla="*/ 147 w 308"/>
              <a:gd name="T53" fmla="*/ 10 h 323"/>
              <a:gd name="T54" fmla="*/ 119 w 308"/>
              <a:gd name="T55" fmla="*/ 0 h 323"/>
              <a:gd name="T56" fmla="*/ 132 w 308"/>
              <a:gd name="T57" fmla="*/ 260 h 323"/>
              <a:gd name="T58" fmla="*/ 147 w 308"/>
              <a:gd name="T59" fmla="*/ 306 h 323"/>
              <a:gd name="T60" fmla="*/ 139 w 308"/>
              <a:gd name="T61" fmla="*/ 134 h 323"/>
              <a:gd name="T62" fmla="*/ 128 w 308"/>
              <a:gd name="T63" fmla="*/ 159 h 323"/>
              <a:gd name="T64" fmla="*/ 121 w 308"/>
              <a:gd name="T65" fmla="*/ 174 h 323"/>
              <a:gd name="T66" fmla="*/ 123 w 308"/>
              <a:gd name="T67" fmla="*/ 125 h 323"/>
              <a:gd name="T68" fmla="*/ 147 w 308"/>
              <a:gd name="T69" fmla="*/ 235 h 323"/>
              <a:gd name="T70" fmla="*/ 98 w 308"/>
              <a:gd name="T71" fmla="*/ 283 h 323"/>
              <a:gd name="T72" fmla="*/ 103 w 308"/>
              <a:gd name="T73" fmla="*/ 4 h 323"/>
              <a:gd name="T74" fmla="*/ 111 w 308"/>
              <a:gd name="T75" fmla="*/ 34 h 323"/>
              <a:gd name="T76" fmla="*/ 119 w 308"/>
              <a:gd name="T77" fmla="*/ 122 h 323"/>
              <a:gd name="T78" fmla="*/ 119 w 308"/>
              <a:gd name="T79" fmla="*/ 141 h 323"/>
              <a:gd name="T80" fmla="*/ 109 w 308"/>
              <a:gd name="T81" fmla="*/ 197 h 323"/>
              <a:gd name="T82" fmla="*/ 107 w 308"/>
              <a:gd name="T83" fmla="*/ 214 h 323"/>
              <a:gd name="T84" fmla="*/ 105 w 308"/>
              <a:gd name="T85" fmla="*/ 171 h 323"/>
              <a:gd name="T86" fmla="*/ 98 w 308"/>
              <a:gd name="T87" fmla="*/ 147 h 323"/>
              <a:gd name="T88" fmla="*/ 119 w 308"/>
              <a:gd name="T89" fmla="*/ 141 h 323"/>
              <a:gd name="T90" fmla="*/ 86 w 308"/>
              <a:gd name="T91" fmla="*/ 206 h 323"/>
              <a:gd name="T92" fmla="*/ 97 w 308"/>
              <a:gd name="T93" fmla="*/ 188 h 323"/>
              <a:gd name="T94" fmla="*/ 90 w 308"/>
              <a:gd name="T95" fmla="*/ 239 h 323"/>
              <a:gd name="T96" fmla="*/ 86 w 308"/>
              <a:gd name="T97" fmla="*/ 22 h 323"/>
              <a:gd name="T98" fmla="*/ 93 w 308"/>
              <a:gd name="T99" fmla="*/ 68 h 323"/>
              <a:gd name="T100" fmla="*/ 86 w 308"/>
              <a:gd name="T101" fmla="*/ 22 h 323"/>
              <a:gd name="T102" fmla="*/ 86 w 308"/>
              <a:gd name="T103" fmla="*/ 278 h 323"/>
              <a:gd name="T104" fmla="*/ 77 w 308"/>
              <a:gd name="T105" fmla="*/ 230 h 323"/>
              <a:gd name="T106" fmla="*/ 86 w 308"/>
              <a:gd name="T107" fmla="*/ 107 h 323"/>
              <a:gd name="T108" fmla="*/ 67 w 308"/>
              <a:gd name="T109" fmla="*/ 126 h 323"/>
              <a:gd name="T110" fmla="*/ 86 w 308"/>
              <a:gd name="T111" fmla="*/ 141 h 323"/>
              <a:gd name="T112" fmla="*/ 58 w 308"/>
              <a:gd name="T113" fmla="*/ 83 h 323"/>
              <a:gd name="T114" fmla="*/ 86 w 308"/>
              <a:gd name="T115" fmla="*/ 190 h 323"/>
              <a:gd name="T116" fmla="*/ 2 w 308"/>
              <a:gd name="T117" fmla="*/ 226 h 323"/>
              <a:gd name="T118" fmla="*/ 58 w 308"/>
              <a:gd name="T119" fmla="*/ 147 h 323"/>
              <a:gd name="T120" fmla="*/ 50 w 308"/>
              <a:gd name="T121" fmla="*/ 172 h 323"/>
              <a:gd name="T122" fmla="*/ 42 w 308"/>
              <a:gd name="T123" fmla="*/ 186 h 323"/>
              <a:gd name="T124" fmla="*/ 29 w 308"/>
              <a:gd name="T125" fmla="*/ 21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8" h="323">
                <a:moveTo>
                  <a:pt x="218" y="44"/>
                </a:moveTo>
                <a:lnTo>
                  <a:pt x="288" y="76"/>
                </a:lnTo>
                <a:lnTo>
                  <a:pt x="288" y="76"/>
                </a:lnTo>
                <a:lnTo>
                  <a:pt x="293" y="80"/>
                </a:lnTo>
                <a:lnTo>
                  <a:pt x="299" y="84"/>
                </a:lnTo>
                <a:lnTo>
                  <a:pt x="303" y="90"/>
                </a:lnTo>
                <a:lnTo>
                  <a:pt x="306" y="96"/>
                </a:lnTo>
                <a:lnTo>
                  <a:pt x="308" y="103"/>
                </a:lnTo>
                <a:lnTo>
                  <a:pt x="308" y="110"/>
                </a:lnTo>
                <a:lnTo>
                  <a:pt x="307" y="117"/>
                </a:lnTo>
                <a:lnTo>
                  <a:pt x="304" y="124"/>
                </a:lnTo>
                <a:lnTo>
                  <a:pt x="222" y="301"/>
                </a:lnTo>
                <a:lnTo>
                  <a:pt x="222" y="301"/>
                </a:lnTo>
                <a:lnTo>
                  <a:pt x="218" y="308"/>
                </a:lnTo>
                <a:lnTo>
                  <a:pt x="218" y="248"/>
                </a:lnTo>
                <a:lnTo>
                  <a:pt x="218" y="248"/>
                </a:lnTo>
                <a:lnTo>
                  <a:pt x="219" y="245"/>
                </a:lnTo>
                <a:lnTo>
                  <a:pt x="227" y="228"/>
                </a:lnTo>
                <a:lnTo>
                  <a:pt x="227" y="228"/>
                </a:lnTo>
                <a:lnTo>
                  <a:pt x="228" y="226"/>
                </a:lnTo>
                <a:lnTo>
                  <a:pt x="227" y="224"/>
                </a:lnTo>
                <a:lnTo>
                  <a:pt x="227" y="222"/>
                </a:lnTo>
                <a:lnTo>
                  <a:pt x="224" y="221"/>
                </a:lnTo>
                <a:lnTo>
                  <a:pt x="218" y="217"/>
                </a:lnTo>
                <a:lnTo>
                  <a:pt x="218" y="202"/>
                </a:lnTo>
                <a:lnTo>
                  <a:pt x="230" y="209"/>
                </a:lnTo>
                <a:lnTo>
                  <a:pt x="230" y="209"/>
                </a:lnTo>
                <a:lnTo>
                  <a:pt x="233" y="209"/>
                </a:lnTo>
                <a:lnTo>
                  <a:pt x="235" y="209"/>
                </a:lnTo>
                <a:lnTo>
                  <a:pt x="237" y="207"/>
                </a:lnTo>
                <a:lnTo>
                  <a:pt x="238" y="206"/>
                </a:lnTo>
                <a:lnTo>
                  <a:pt x="246" y="188"/>
                </a:lnTo>
                <a:lnTo>
                  <a:pt x="246" y="188"/>
                </a:lnTo>
                <a:lnTo>
                  <a:pt x="247" y="186"/>
                </a:lnTo>
                <a:lnTo>
                  <a:pt x="246" y="184"/>
                </a:lnTo>
                <a:lnTo>
                  <a:pt x="246" y="182"/>
                </a:lnTo>
                <a:lnTo>
                  <a:pt x="243" y="180"/>
                </a:lnTo>
                <a:lnTo>
                  <a:pt x="218" y="168"/>
                </a:lnTo>
                <a:lnTo>
                  <a:pt x="218" y="145"/>
                </a:lnTo>
                <a:lnTo>
                  <a:pt x="243" y="157"/>
                </a:lnTo>
                <a:lnTo>
                  <a:pt x="243" y="157"/>
                </a:lnTo>
                <a:lnTo>
                  <a:pt x="250" y="159"/>
                </a:lnTo>
                <a:lnTo>
                  <a:pt x="257" y="157"/>
                </a:lnTo>
                <a:lnTo>
                  <a:pt x="262" y="155"/>
                </a:lnTo>
                <a:lnTo>
                  <a:pt x="266" y="149"/>
                </a:lnTo>
                <a:lnTo>
                  <a:pt x="279" y="122"/>
                </a:lnTo>
                <a:lnTo>
                  <a:pt x="279" y="122"/>
                </a:lnTo>
                <a:lnTo>
                  <a:pt x="280" y="115"/>
                </a:lnTo>
                <a:lnTo>
                  <a:pt x="280" y="109"/>
                </a:lnTo>
                <a:lnTo>
                  <a:pt x="276" y="103"/>
                </a:lnTo>
                <a:lnTo>
                  <a:pt x="270" y="99"/>
                </a:lnTo>
                <a:lnTo>
                  <a:pt x="218" y="75"/>
                </a:lnTo>
                <a:lnTo>
                  <a:pt x="218" y="44"/>
                </a:lnTo>
                <a:close/>
                <a:moveTo>
                  <a:pt x="180" y="26"/>
                </a:moveTo>
                <a:lnTo>
                  <a:pt x="218" y="44"/>
                </a:lnTo>
                <a:lnTo>
                  <a:pt x="218" y="75"/>
                </a:lnTo>
                <a:lnTo>
                  <a:pt x="180" y="57"/>
                </a:lnTo>
                <a:lnTo>
                  <a:pt x="180" y="26"/>
                </a:lnTo>
                <a:lnTo>
                  <a:pt x="180" y="26"/>
                </a:lnTo>
                <a:close/>
                <a:moveTo>
                  <a:pt x="218" y="308"/>
                </a:moveTo>
                <a:lnTo>
                  <a:pt x="218" y="308"/>
                </a:lnTo>
                <a:lnTo>
                  <a:pt x="211" y="316"/>
                </a:lnTo>
                <a:lnTo>
                  <a:pt x="201" y="320"/>
                </a:lnTo>
                <a:lnTo>
                  <a:pt x="191" y="323"/>
                </a:lnTo>
                <a:lnTo>
                  <a:pt x="180" y="321"/>
                </a:lnTo>
                <a:lnTo>
                  <a:pt x="180" y="283"/>
                </a:lnTo>
                <a:lnTo>
                  <a:pt x="193" y="289"/>
                </a:lnTo>
                <a:lnTo>
                  <a:pt x="193" y="289"/>
                </a:lnTo>
                <a:lnTo>
                  <a:pt x="195" y="289"/>
                </a:lnTo>
                <a:lnTo>
                  <a:pt x="197" y="289"/>
                </a:lnTo>
                <a:lnTo>
                  <a:pt x="199" y="287"/>
                </a:lnTo>
                <a:lnTo>
                  <a:pt x="200" y="286"/>
                </a:lnTo>
                <a:lnTo>
                  <a:pt x="208" y="268"/>
                </a:lnTo>
                <a:lnTo>
                  <a:pt x="208" y="268"/>
                </a:lnTo>
                <a:lnTo>
                  <a:pt x="209" y="266"/>
                </a:lnTo>
                <a:lnTo>
                  <a:pt x="209" y="264"/>
                </a:lnTo>
                <a:lnTo>
                  <a:pt x="208" y="262"/>
                </a:lnTo>
                <a:lnTo>
                  <a:pt x="205" y="260"/>
                </a:lnTo>
                <a:lnTo>
                  <a:pt x="180" y="249"/>
                </a:lnTo>
                <a:lnTo>
                  <a:pt x="180" y="235"/>
                </a:lnTo>
                <a:lnTo>
                  <a:pt x="212" y="248"/>
                </a:lnTo>
                <a:lnTo>
                  <a:pt x="212" y="248"/>
                </a:lnTo>
                <a:lnTo>
                  <a:pt x="215" y="249"/>
                </a:lnTo>
                <a:lnTo>
                  <a:pt x="218" y="248"/>
                </a:lnTo>
                <a:lnTo>
                  <a:pt x="218" y="308"/>
                </a:lnTo>
                <a:lnTo>
                  <a:pt x="218" y="308"/>
                </a:lnTo>
                <a:close/>
                <a:moveTo>
                  <a:pt x="218" y="145"/>
                </a:moveTo>
                <a:lnTo>
                  <a:pt x="218" y="168"/>
                </a:lnTo>
                <a:lnTo>
                  <a:pt x="205" y="163"/>
                </a:lnTo>
                <a:lnTo>
                  <a:pt x="205" y="163"/>
                </a:lnTo>
                <a:lnTo>
                  <a:pt x="203" y="161"/>
                </a:lnTo>
                <a:lnTo>
                  <a:pt x="201" y="163"/>
                </a:lnTo>
                <a:lnTo>
                  <a:pt x="199" y="164"/>
                </a:lnTo>
                <a:lnTo>
                  <a:pt x="197" y="165"/>
                </a:lnTo>
                <a:lnTo>
                  <a:pt x="189" y="183"/>
                </a:lnTo>
                <a:lnTo>
                  <a:pt x="189" y="183"/>
                </a:lnTo>
                <a:lnTo>
                  <a:pt x="189" y="183"/>
                </a:lnTo>
                <a:lnTo>
                  <a:pt x="189" y="184"/>
                </a:lnTo>
                <a:lnTo>
                  <a:pt x="189" y="187"/>
                </a:lnTo>
                <a:lnTo>
                  <a:pt x="191" y="190"/>
                </a:lnTo>
                <a:lnTo>
                  <a:pt x="192" y="191"/>
                </a:lnTo>
                <a:lnTo>
                  <a:pt x="218" y="202"/>
                </a:lnTo>
                <a:lnTo>
                  <a:pt x="218" y="217"/>
                </a:lnTo>
                <a:lnTo>
                  <a:pt x="186" y="202"/>
                </a:lnTo>
                <a:lnTo>
                  <a:pt x="186" y="202"/>
                </a:lnTo>
                <a:lnTo>
                  <a:pt x="184" y="202"/>
                </a:lnTo>
                <a:lnTo>
                  <a:pt x="180" y="203"/>
                </a:lnTo>
                <a:lnTo>
                  <a:pt x="180" y="170"/>
                </a:lnTo>
                <a:lnTo>
                  <a:pt x="185" y="160"/>
                </a:lnTo>
                <a:lnTo>
                  <a:pt x="185" y="160"/>
                </a:lnTo>
                <a:lnTo>
                  <a:pt x="185" y="157"/>
                </a:lnTo>
                <a:lnTo>
                  <a:pt x="185" y="155"/>
                </a:lnTo>
                <a:lnTo>
                  <a:pt x="184" y="153"/>
                </a:lnTo>
                <a:lnTo>
                  <a:pt x="182" y="152"/>
                </a:lnTo>
                <a:lnTo>
                  <a:pt x="180" y="151"/>
                </a:lnTo>
                <a:lnTo>
                  <a:pt x="180" y="128"/>
                </a:lnTo>
                <a:lnTo>
                  <a:pt x="218" y="145"/>
                </a:lnTo>
                <a:close/>
                <a:moveTo>
                  <a:pt x="147" y="10"/>
                </a:moveTo>
                <a:lnTo>
                  <a:pt x="180" y="26"/>
                </a:lnTo>
                <a:lnTo>
                  <a:pt x="180" y="57"/>
                </a:lnTo>
                <a:lnTo>
                  <a:pt x="147" y="41"/>
                </a:lnTo>
                <a:lnTo>
                  <a:pt x="147" y="10"/>
                </a:lnTo>
                <a:lnTo>
                  <a:pt x="147" y="10"/>
                </a:lnTo>
                <a:close/>
                <a:moveTo>
                  <a:pt x="180" y="321"/>
                </a:moveTo>
                <a:lnTo>
                  <a:pt x="180" y="321"/>
                </a:lnTo>
                <a:lnTo>
                  <a:pt x="174" y="318"/>
                </a:lnTo>
                <a:lnTo>
                  <a:pt x="147" y="306"/>
                </a:lnTo>
                <a:lnTo>
                  <a:pt x="147" y="240"/>
                </a:lnTo>
                <a:lnTo>
                  <a:pt x="147" y="240"/>
                </a:lnTo>
                <a:lnTo>
                  <a:pt x="147" y="240"/>
                </a:lnTo>
                <a:lnTo>
                  <a:pt x="149" y="237"/>
                </a:lnTo>
                <a:lnTo>
                  <a:pt x="147" y="235"/>
                </a:lnTo>
                <a:lnTo>
                  <a:pt x="147" y="218"/>
                </a:lnTo>
                <a:lnTo>
                  <a:pt x="150" y="220"/>
                </a:lnTo>
                <a:lnTo>
                  <a:pt x="150" y="220"/>
                </a:lnTo>
                <a:lnTo>
                  <a:pt x="153" y="221"/>
                </a:lnTo>
                <a:lnTo>
                  <a:pt x="155" y="220"/>
                </a:lnTo>
                <a:lnTo>
                  <a:pt x="157" y="218"/>
                </a:lnTo>
                <a:lnTo>
                  <a:pt x="158" y="217"/>
                </a:lnTo>
                <a:lnTo>
                  <a:pt x="166" y="199"/>
                </a:lnTo>
                <a:lnTo>
                  <a:pt x="166" y="199"/>
                </a:lnTo>
                <a:lnTo>
                  <a:pt x="166" y="198"/>
                </a:lnTo>
                <a:lnTo>
                  <a:pt x="166" y="195"/>
                </a:lnTo>
                <a:lnTo>
                  <a:pt x="165" y="193"/>
                </a:lnTo>
                <a:lnTo>
                  <a:pt x="163" y="191"/>
                </a:lnTo>
                <a:lnTo>
                  <a:pt x="147" y="184"/>
                </a:lnTo>
                <a:lnTo>
                  <a:pt x="147" y="170"/>
                </a:lnTo>
                <a:lnTo>
                  <a:pt x="169" y="180"/>
                </a:lnTo>
                <a:lnTo>
                  <a:pt x="169" y="180"/>
                </a:lnTo>
                <a:lnTo>
                  <a:pt x="172" y="180"/>
                </a:lnTo>
                <a:lnTo>
                  <a:pt x="173" y="180"/>
                </a:lnTo>
                <a:lnTo>
                  <a:pt x="176" y="179"/>
                </a:lnTo>
                <a:lnTo>
                  <a:pt x="177" y="176"/>
                </a:lnTo>
                <a:lnTo>
                  <a:pt x="180" y="170"/>
                </a:lnTo>
                <a:lnTo>
                  <a:pt x="180" y="203"/>
                </a:lnTo>
                <a:lnTo>
                  <a:pt x="180" y="203"/>
                </a:lnTo>
                <a:lnTo>
                  <a:pt x="178" y="206"/>
                </a:lnTo>
                <a:lnTo>
                  <a:pt x="170" y="222"/>
                </a:lnTo>
                <a:lnTo>
                  <a:pt x="170" y="222"/>
                </a:lnTo>
                <a:lnTo>
                  <a:pt x="170" y="222"/>
                </a:lnTo>
                <a:lnTo>
                  <a:pt x="170" y="225"/>
                </a:lnTo>
                <a:lnTo>
                  <a:pt x="170" y="228"/>
                </a:lnTo>
                <a:lnTo>
                  <a:pt x="172" y="229"/>
                </a:lnTo>
                <a:lnTo>
                  <a:pt x="173" y="230"/>
                </a:lnTo>
                <a:lnTo>
                  <a:pt x="180" y="235"/>
                </a:lnTo>
                <a:lnTo>
                  <a:pt x="180" y="249"/>
                </a:lnTo>
                <a:lnTo>
                  <a:pt x="168" y="243"/>
                </a:lnTo>
                <a:lnTo>
                  <a:pt x="168" y="243"/>
                </a:lnTo>
                <a:lnTo>
                  <a:pt x="166" y="243"/>
                </a:lnTo>
                <a:lnTo>
                  <a:pt x="163" y="243"/>
                </a:lnTo>
                <a:lnTo>
                  <a:pt x="162" y="244"/>
                </a:lnTo>
                <a:lnTo>
                  <a:pt x="161" y="245"/>
                </a:lnTo>
                <a:lnTo>
                  <a:pt x="151" y="263"/>
                </a:lnTo>
                <a:lnTo>
                  <a:pt x="151" y="263"/>
                </a:lnTo>
                <a:lnTo>
                  <a:pt x="151" y="263"/>
                </a:lnTo>
                <a:lnTo>
                  <a:pt x="151" y="266"/>
                </a:lnTo>
                <a:lnTo>
                  <a:pt x="151" y="267"/>
                </a:lnTo>
                <a:lnTo>
                  <a:pt x="153" y="270"/>
                </a:lnTo>
                <a:lnTo>
                  <a:pt x="155" y="271"/>
                </a:lnTo>
                <a:lnTo>
                  <a:pt x="180" y="283"/>
                </a:lnTo>
                <a:lnTo>
                  <a:pt x="180" y="321"/>
                </a:lnTo>
                <a:lnTo>
                  <a:pt x="180" y="321"/>
                </a:lnTo>
                <a:close/>
                <a:moveTo>
                  <a:pt x="180" y="128"/>
                </a:moveTo>
                <a:lnTo>
                  <a:pt x="180" y="151"/>
                </a:lnTo>
                <a:lnTo>
                  <a:pt x="147" y="136"/>
                </a:lnTo>
                <a:lnTo>
                  <a:pt x="147" y="113"/>
                </a:lnTo>
                <a:lnTo>
                  <a:pt x="180" y="128"/>
                </a:lnTo>
                <a:close/>
                <a:moveTo>
                  <a:pt x="135" y="4"/>
                </a:moveTo>
                <a:lnTo>
                  <a:pt x="147" y="10"/>
                </a:lnTo>
                <a:lnTo>
                  <a:pt x="147" y="41"/>
                </a:lnTo>
                <a:lnTo>
                  <a:pt x="128" y="33"/>
                </a:lnTo>
                <a:lnTo>
                  <a:pt x="128" y="33"/>
                </a:lnTo>
                <a:lnTo>
                  <a:pt x="124" y="31"/>
                </a:lnTo>
                <a:lnTo>
                  <a:pt x="119" y="31"/>
                </a:lnTo>
                <a:lnTo>
                  <a:pt x="119" y="0"/>
                </a:lnTo>
                <a:lnTo>
                  <a:pt x="119" y="0"/>
                </a:lnTo>
                <a:lnTo>
                  <a:pt x="127" y="2"/>
                </a:lnTo>
                <a:lnTo>
                  <a:pt x="135" y="4"/>
                </a:lnTo>
                <a:lnTo>
                  <a:pt x="135" y="4"/>
                </a:lnTo>
                <a:close/>
                <a:moveTo>
                  <a:pt x="147" y="306"/>
                </a:moveTo>
                <a:lnTo>
                  <a:pt x="119" y="293"/>
                </a:lnTo>
                <a:lnTo>
                  <a:pt x="119" y="253"/>
                </a:lnTo>
                <a:lnTo>
                  <a:pt x="132" y="260"/>
                </a:lnTo>
                <a:lnTo>
                  <a:pt x="132" y="260"/>
                </a:lnTo>
                <a:lnTo>
                  <a:pt x="134" y="260"/>
                </a:lnTo>
                <a:lnTo>
                  <a:pt x="136" y="260"/>
                </a:lnTo>
                <a:lnTo>
                  <a:pt x="138" y="259"/>
                </a:lnTo>
                <a:lnTo>
                  <a:pt x="139" y="258"/>
                </a:lnTo>
                <a:lnTo>
                  <a:pt x="147" y="240"/>
                </a:lnTo>
                <a:lnTo>
                  <a:pt x="147" y="306"/>
                </a:lnTo>
                <a:lnTo>
                  <a:pt x="147" y="306"/>
                </a:lnTo>
                <a:close/>
                <a:moveTo>
                  <a:pt x="147" y="113"/>
                </a:moveTo>
                <a:lnTo>
                  <a:pt x="147" y="136"/>
                </a:lnTo>
                <a:lnTo>
                  <a:pt x="144" y="134"/>
                </a:lnTo>
                <a:lnTo>
                  <a:pt x="144" y="134"/>
                </a:lnTo>
                <a:lnTo>
                  <a:pt x="142" y="133"/>
                </a:lnTo>
                <a:lnTo>
                  <a:pt x="139" y="134"/>
                </a:lnTo>
                <a:lnTo>
                  <a:pt x="138" y="134"/>
                </a:lnTo>
                <a:lnTo>
                  <a:pt x="136" y="137"/>
                </a:lnTo>
                <a:lnTo>
                  <a:pt x="128" y="155"/>
                </a:lnTo>
                <a:lnTo>
                  <a:pt x="128" y="155"/>
                </a:lnTo>
                <a:lnTo>
                  <a:pt x="128" y="155"/>
                </a:lnTo>
                <a:lnTo>
                  <a:pt x="128" y="156"/>
                </a:lnTo>
                <a:lnTo>
                  <a:pt x="128" y="159"/>
                </a:lnTo>
                <a:lnTo>
                  <a:pt x="130" y="160"/>
                </a:lnTo>
                <a:lnTo>
                  <a:pt x="131" y="161"/>
                </a:lnTo>
                <a:lnTo>
                  <a:pt x="147" y="170"/>
                </a:lnTo>
                <a:lnTo>
                  <a:pt x="147" y="184"/>
                </a:lnTo>
                <a:lnTo>
                  <a:pt x="126" y="174"/>
                </a:lnTo>
                <a:lnTo>
                  <a:pt x="126" y="174"/>
                </a:lnTo>
                <a:lnTo>
                  <a:pt x="121" y="174"/>
                </a:lnTo>
                <a:lnTo>
                  <a:pt x="119" y="175"/>
                </a:lnTo>
                <a:lnTo>
                  <a:pt x="119" y="141"/>
                </a:lnTo>
                <a:lnTo>
                  <a:pt x="124" y="130"/>
                </a:lnTo>
                <a:lnTo>
                  <a:pt x="124" y="130"/>
                </a:lnTo>
                <a:lnTo>
                  <a:pt x="124" y="129"/>
                </a:lnTo>
                <a:lnTo>
                  <a:pt x="124" y="126"/>
                </a:lnTo>
                <a:lnTo>
                  <a:pt x="123" y="125"/>
                </a:lnTo>
                <a:lnTo>
                  <a:pt x="121" y="124"/>
                </a:lnTo>
                <a:lnTo>
                  <a:pt x="119" y="122"/>
                </a:lnTo>
                <a:lnTo>
                  <a:pt x="119" y="99"/>
                </a:lnTo>
                <a:lnTo>
                  <a:pt x="147" y="113"/>
                </a:lnTo>
                <a:lnTo>
                  <a:pt x="147" y="113"/>
                </a:lnTo>
                <a:close/>
                <a:moveTo>
                  <a:pt x="147" y="218"/>
                </a:moveTo>
                <a:lnTo>
                  <a:pt x="147" y="235"/>
                </a:lnTo>
                <a:lnTo>
                  <a:pt x="147" y="235"/>
                </a:lnTo>
                <a:lnTo>
                  <a:pt x="144" y="232"/>
                </a:lnTo>
                <a:lnTo>
                  <a:pt x="119" y="220"/>
                </a:lnTo>
                <a:lnTo>
                  <a:pt x="119" y="205"/>
                </a:lnTo>
                <a:lnTo>
                  <a:pt x="147" y="218"/>
                </a:lnTo>
                <a:close/>
                <a:moveTo>
                  <a:pt x="119" y="293"/>
                </a:moveTo>
                <a:lnTo>
                  <a:pt x="98" y="283"/>
                </a:lnTo>
                <a:lnTo>
                  <a:pt x="98" y="244"/>
                </a:lnTo>
                <a:lnTo>
                  <a:pt x="119" y="253"/>
                </a:lnTo>
                <a:lnTo>
                  <a:pt x="119" y="293"/>
                </a:lnTo>
                <a:lnTo>
                  <a:pt x="119" y="293"/>
                </a:lnTo>
                <a:close/>
                <a:moveTo>
                  <a:pt x="98" y="7"/>
                </a:moveTo>
                <a:lnTo>
                  <a:pt x="98" y="7"/>
                </a:lnTo>
                <a:lnTo>
                  <a:pt x="103" y="4"/>
                </a:lnTo>
                <a:lnTo>
                  <a:pt x="108" y="3"/>
                </a:lnTo>
                <a:lnTo>
                  <a:pt x="113" y="2"/>
                </a:lnTo>
                <a:lnTo>
                  <a:pt x="119" y="0"/>
                </a:lnTo>
                <a:lnTo>
                  <a:pt x="119" y="31"/>
                </a:lnTo>
                <a:lnTo>
                  <a:pt x="119" y="31"/>
                </a:lnTo>
                <a:lnTo>
                  <a:pt x="115" y="33"/>
                </a:lnTo>
                <a:lnTo>
                  <a:pt x="111" y="34"/>
                </a:lnTo>
                <a:lnTo>
                  <a:pt x="108" y="37"/>
                </a:lnTo>
                <a:lnTo>
                  <a:pt x="105" y="41"/>
                </a:lnTo>
                <a:lnTo>
                  <a:pt x="98" y="56"/>
                </a:lnTo>
                <a:lnTo>
                  <a:pt x="98" y="7"/>
                </a:lnTo>
                <a:lnTo>
                  <a:pt x="98" y="7"/>
                </a:lnTo>
                <a:close/>
                <a:moveTo>
                  <a:pt x="119" y="99"/>
                </a:moveTo>
                <a:lnTo>
                  <a:pt x="119" y="122"/>
                </a:lnTo>
                <a:lnTo>
                  <a:pt x="98" y="113"/>
                </a:lnTo>
                <a:lnTo>
                  <a:pt x="98" y="90"/>
                </a:lnTo>
                <a:lnTo>
                  <a:pt x="98" y="90"/>
                </a:lnTo>
                <a:lnTo>
                  <a:pt x="101" y="91"/>
                </a:lnTo>
                <a:lnTo>
                  <a:pt x="119" y="99"/>
                </a:lnTo>
                <a:lnTo>
                  <a:pt x="119" y="99"/>
                </a:lnTo>
                <a:close/>
                <a:moveTo>
                  <a:pt x="119" y="141"/>
                </a:moveTo>
                <a:lnTo>
                  <a:pt x="119" y="175"/>
                </a:lnTo>
                <a:lnTo>
                  <a:pt x="119" y="175"/>
                </a:lnTo>
                <a:lnTo>
                  <a:pt x="117" y="176"/>
                </a:lnTo>
                <a:lnTo>
                  <a:pt x="109" y="194"/>
                </a:lnTo>
                <a:lnTo>
                  <a:pt x="109" y="194"/>
                </a:lnTo>
                <a:lnTo>
                  <a:pt x="109" y="194"/>
                </a:lnTo>
                <a:lnTo>
                  <a:pt x="109" y="197"/>
                </a:lnTo>
                <a:lnTo>
                  <a:pt x="109" y="199"/>
                </a:lnTo>
                <a:lnTo>
                  <a:pt x="111" y="201"/>
                </a:lnTo>
                <a:lnTo>
                  <a:pt x="112" y="202"/>
                </a:lnTo>
                <a:lnTo>
                  <a:pt x="119" y="205"/>
                </a:lnTo>
                <a:lnTo>
                  <a:pt x="119" y="220"/>
                </a:lnTo>
                <a:lnTo>
                  <a:pt x="107" y="214"/>
                </a:lnTo>
                <a:lnTo>
                  <a:pt x="107" y="214"/>
                </a:lnTo>
                <a:lnTo>
                  <a:pt x="104" y="214"/>
                </a:lnTo>
                <a:lnTo>
                  <a:pt x="103" y="214"/>
                </a:lnTo>
                <a:lnTo>
                  <a:pt x="100" y="216"/>
                </a:lnTo>
                <a:lnTo>
                  <a:pt x="98" y="217"/>
                </a:lnTo>
                <a:lnTo>
                  <a:pt x="98" y="218"/>
                </a:lnTo>
                <a:lnTo>
                  <a:pt x="98" y="186"/>
                </a:lnTo>
                <a:lnTo>
                  <a:pt x="105" y="171"/>
                </a:lnTo>
                <a:lnTo>
                  <a:pt x="105" y="171"/>
                </a:lnTo>
                <a:lnTo>
                  <a:pt x="105" y="168"/>
                </a:lnTo>
                <a:lnTo>
                  <a:pt x="105" y="167"/>
                </a:lnTo>
                <a:lnTo>
                  <a:pt x="104" y="164"/>
                </a:lnTo>
                <a:lnTo>
                  <a:pt x="103" y="163"/>
                </a:lnTo>
                <a:lnTo>
                  <a:pt x="98" y="161"/>
                </a:lnTo>
                <a:lnTo>
                  <a:pt x="98" y="147"/>
                </a:lnTo>
                <a:lnTo>
                  <a:pt x="108" y="152"/>
                </a:lnTo>
                <a:lnTo>
                  <a:pt x="108" y="152"/>
                </a:lnTo>
                <a:lnTo>
                  <a:pt x="111" y="152"/>
                </a:lnTo>
                <a:lnTo>
                  <a:pt x="112" y="152"/>
                </a:lnTo>
                <a:lnTo>
                  <a:pt x="115" y="151"/>
                </a:lnTo>
                <a:lnTo>
                  <a:pt x="116" y="148"/>
                </a:lnTo>
                <a:lnTo>
                  <a:pt x="119" y="141"/>
                </a:lnTo>
                <a:close/>
                <a:moveTo>
                  <a:pt x="98" y="283"/>
                </a:moveTo>
                <a:lnTo>
                  <a:pt x="86" y="278"/>
                </a:lnTo>
                <a:lnTo>
                  <a:pt x="86" y="212"/>
                </a:lnTo>
                <a:lnTo>
                  <a:pt x="86" y="212"/>
                </a:lnTo>
                <a:lnTo>
                  <a:pt x="86" y="212"/>
                </a:lnTo>
                <a:lnTo>
                  <a:pt x="86" y="209"/>
                </a:lnTo>
                <a:lnTo>
                  <a:pt x="86" y="206"/>
                </a:lnTo>
                <a:lnTo>
                  <a:pt x="86" y="190"/>
                </a:lnTo>
                <a:lnTo>
                  <a:pt x="89" y="191"/>
                </a:lnTo>
                <a:lnTo>
                  <a:pt x="89" y="191"/>
                </a:lnTo>
                <a:lnTo>
                  <a:pt x="92" y="191"/>
                </a:lnTo>
                <a:lnTo>
                  <a:pt x="93" y="191"/>
                </a:lnTo>
                <a:lnTo>
                  <a:pt x="96" y="190"/>
                </a:lnTo>
                <a:lnTo>
                  <a:pt x="97" y="188"/>
                </a:lnTo>
                <a:lnTo>
                  <a:pt x="98" y="186"/>
                </a:lnTo>
                <a:lnTo>
                  <a:pt x="98" y="218"/>
                </a:lnTo>
                <a:lnTo>
                  <a:pt x="90" y="235"/>
                </a:lnTo>
                <a:lnTo>
                  <a:pt x="90" y="235"/>
                </a:lnTo>
                <a:lnTo>
                  <a:pt x="90" y="235"/>
                </a:lnTo>
                <a:lnTo>
                  <a:pt x="90" y="237"/>
                </a:lnTo>
                <a:lnTo>
                  <a:pt x="90" y="239"/>
                </a:lnTo>
                <a:lnTo>
                  <a:pt x="92" y="241"/>
                </a:lnTo>
                <a:lnTo>
                  <a:pt x="93" y="243"/>
                </a:lnTo>
                <a:lnTo>
                  <a:pt x="98" y="244"/>
                </a:lnTo>
                <a:lnTo>
                  <a:pt x="98" y="283"/>
                </a:lnTo>
                <a:lnTo>
                  <a:pt x="98" y="283"/>
                </a:lnTo>
                <a:close/>
                <a:moveTo>
                  <a:pt x="86" y="22"/>
                </a:moveTo>
                <a:lnTo>
                  <a:pt x="86" y="22"/>
                </a:lnTo>
                <a:lnTo>
                  <a:pt x="86" y="22"/>
                </a:lnTo>
                <a:lnTo>
                  <a:pt x="92" y="14"/>
                </a:lnTo>
                <a:lnTo>
                  <a:pt x="98" y="7"/>
                </a:lnTo>
                <a:lnTo>
                  <a:pt x="98" y="56"/>
                </a:lnTo>
                <a:lnTo>
                  <a:pt x="93" y="68"/>
                </a:lnTo>
                <a:lnTo>
                  <a:pt x="93" y="68"/>
                </a:lnTo>
                <a:lnTo>
                  <a:pt x="93" y="68"/>
                </a:lnTo>
                <a:lnTo>
                  <a:pt x="92" y="73"/>
                </a:lnTo>
                <a:lnTo>
                  <a:pt x="92" y="79"/>
                </a:lnTo>
                <a:lnTo>
                  <a:pt x="94" y="84"/>
                </a:lnTo>
                <a:lnTo>
                  <a:pt x="98" y="90"/>
                </a:lnTo>
                <a:lnTo>
                  <a:pt x="98" y="113"/>
                </a:lnTo>
                <a:lnTo>
                  <a:pt x="86" y="107"/>
                </a:lnTo>
                <a:lnTo>
                  <a:pt x="86" y="22"/>
                </a:lnTo>
                <a:lnTo>
                  <a:pt x="86" y="22"/>
                </a:lnTo>
                <a:close/>
                <a:moveTo>
                  <a:pt x="98" y="147"/>
                </a:moveTo>
                <a:lnTo>
                  <a:pt x="98" y="161"/>
                </a:lnTo>
                <a:lnTo>
                  <a:pt x="86" y="156"/>
                </a:lnTo>
                <a:lnTo>
                  <a:pt x="86" y="141"/>
                </a:lnTo>
                <a:lnTo>
                  <a:pt x="98" y="147"/>
                </a:lnTo>
                <a:close/>
                <a:moveTo>
                  <a:pt x="86" y="278"/>
                </a:moveTo>
                <a:lnTo>
                  <a:pt x="58" y="264"/>
                </a:lnTo>
                <a:lnTo>
                  <a:pt x="58" y="225"/>
                </a:lnTo>
                <a:lnTo>
                  <a:pt x="70" y="232"/>
                </a:lnTo>
                <a:lnTo>
                  <a:pt x="70" y="232"/>
                </a:lnTo>
                <a:lnTo>
                  <a:pt x="73" y="232"/>
                </a:lnTo>
                <a:lnTo>
                  <a:pt x="75" y="232"/>
                </a:lnTo>
                <a:lnTo>
                  <a:pt x="77" y="230"/>
                </a:lnTo>
                <a:lnTo>
                  <a:pt x="78" y="229"/>
                </a:lnTo>
                <a:lnTo>
                  <a:pt x="86" y="212"/>
                </a:lnTo>
                <a:lnTo>
                  <a:pt x="86" y="278"/>
                </a:lnTo>
                <a:lnTo>
                  <a:pt x="86" y="278"/>
                </a:lnTo>
                <a:close/>
                <a:moveTo>
                  <a:pt x="58" y="83"/>
                </a:moveTo>
                <a:lnTo>
                  <a:pt x="86" y="22"/>
                </a:lnTo>
                <a:lnTo>
                  <a:pt x="86" y="107"/>
                </a:lnTo>
                <a:lnTo>
                  <a:pt x="82" y="106"/>
                </a:lnTo>
                <a:lnTo>
                  <a:pt x="82" y="106"/>
                </a:lnTo>
                <a:lnTo>
                  <a:pt x="81" y="105"/>
                </a:lnTo>
                <a:lnTo>
                  <a:pt x="78" y="105"/>
                </a:lnTo>
                <a:lnTo>
                  <a:pt x="77" y="106"/>
                </a:lnTo>
                <a:lnTo>
                  <a:pt x="75" y="109"/>
                </a:lnTo>
                <a:lnTo>
                  <a:pt x="67" y="126"/>
                </a:lnTo>
                <a:lnTo>
                  <a:pt x="67" y="126"/>
                </a:lnTo>
                <a:lnTo>
                  <a:pt x="67" y="126"/>
                </a:lnTo>
                <a:lnTo>
                  <a:pt x="66" y="128"/>
                </a:lnTo>
                <a:lnTo>
                  <a:pt x="67" y="130"/>
                </a:lnTo>
                <a:lnTo>
                  <a:pt x="67" y="132"/>
                </a:lnTo>
                <a:lnTo>
                  <a:pt x="70" y="133"/>
                </a:lnTo>
                <a:lnTo>
                  <a:pt x="86" y="141"/>
                </a:lnTo>
                <a:lnTo>
                  <a:pt x="86" y="156"/>
                </a:lnTo>
                <a:lnTo>
                  <a:pt x="65" y="145"/>
                </a:lnTo>
                <a:lnTo>
                  <a:pt x="65" y="145"/>
                </a:lnTo>
                <a:lnTo>
                  <a:pt x="61" y="145"/>
                </a:lnTo>
                <a:lnTo>
                  <a:pt x="58" y="147"/>
                </a:lnTo>
                <a:lnTo>
                  <a:pt x="58" y="83"/>
                </a:lnTo>
                <a:lnTo>
                  <a:pt x="58" y="83"/>
                </a:lnTo>
                <a:close/>
                <a:moveTo>
                  <a:pt x="86" y="190"/>
                </a:moveTo>
                <a:lnTo>
                  <a:pt x="86" y="206"/>
                </a:lnTo>
                <a:lnTo>
                  <a:pt x="86" y="206"/>
                </a:lnTo>
                <a:lnTo>
                  <a:pt x="84" y="203"/>
                </a:lnTo>
                <a:lnTo>
                  <a:pt x="58" y="191"/>
                </a:lnTo>
                <a:lnTo>
                  <a:pt x="58" y="176"/>
                </a:lnTo>
                <a:lnTo>
                  <a:pt x="86" y="190"/>
                </a:lnTo>
                <a:close/>
                <a:moveTo>
                  <a:pt x="58" y="264"/>
                </a:moveTo>
                <a:lnTo>
                  <a:pt x="21" y="247"/>
                </a:lnTo>
                <a:lnTo>
                  <a:pt x="21" y="247"/>
                </a:lnTo>
                <a:lnTo>
                  <a:pt x="14" y="243"/>
                </a:lnTo>
                <a:lnTo>
                  <a:pt x="9" y="239"/>
                </a:lnTo>
                <a:lnTo>
                  <a:pt x="5" y="233"/>
                </a:lnTo>
                <a:lnTo>
                  <a:pt x="2" y="226"/>
                </a:lnTo>
                <a:lnTo>
                  <a:pt x="1" y="220"/>
                </a:lnTo>
                <a:lnTo>
                  <a:pt x="0" y="213"/>
                </a:lnTo>
                <a:lnTo>
                  <a:pt x="1" y="206"/>
                </a:lnTo>
                <a:lnTo>
                  <a:pt x="4" y="199"/>
                </a:lnTo>
                <a:lnTo>
                  <a:pt x="58" y="83"/>
                </a:lnTo>
                <a:lnTo>
                  <a:pt x="58" y="147"/>
                </a:lnTo>
                <a:lnTo>
                  <a:pt x="58" y="147"/>
                </a:lnTo>
                <a:lnTo>
                  <a:pt x="56" y="148"/>
                </a:lnTo>
                <a:lnTo>
                  <a:pt x="48" y="165"/>
                </a:lnTo>
                <a:lnTo>
                  <a:pt x="48" y="165"/>
                </a:lnTo>
                <a:lnTo>
                  <a:pt x="48" y="165"/>
                </a:lnTo>
                <a:lnTo>
                  <a:pt x="48" y="168"/>
                </a:lnTo>
                <a:lnTo>
                  <a:pt x="48" y="170"/>
                </a:lnTo>
                <a:lnTo>
                  <a:pt x="50" y="172"/>
                </a:lnTo>
                <a:lnTo>
                  <a:pt x="51" y="174"/>
                </a:lnTo>
                <a:lnTo>
                  <a:pt x="58" y="176"/>
                </a:lnTo>
                <a:lnTo>
                  <a:pt x="58" y="191"/>
                </a:lnTo>
                <a:lnTo>
                  <a:pt x="46" y="186"/>
                </a:lnTo>
                <a:lnTo>
                  <a:pt x="46" y="186"/>
                </a:lnTo>
                <a:lnTo>
                  <a:pt x="43" y="184"/>
                </a:lnTo>
                <a:lnTo>
                  <a:pt x="42" y="186"/>
                </a:lnTo>
                <a:lnTo>
                  <a:pt x="39" y="187"/>
                </a:lnTo>
                <a:lnTo>
                  <a:pt x="38" y="188"/>
                </a:lnTo>
                <a:lnTo>
                  <a:pt x="29" y="206"/>
                </a:lnTo>
                <a:lnTo>
                  <a:pt x="29" y="206"/>
                </a:lnTo>
                <a:lnTo>
                  <a:pt x="29" y="206"/>
                </a:lnTo>
                <a:lnTo>
                  <a:pt x="29" y="207"/>
                </a:lnTo>
                <a:lnTo>
                  <a:pt x="29" y="210"/>
                </a:lnTo>
                <a:lnTo>
                  <a:pt x="31" y="212"/>
                </a:lnTo>
                <a:lnTo>
                  <a:pt x="32" y="213"/>
                </a:lnTo>
                <a:lnTo>
                  <a:pt x="58" y="225"/>
                </a:lnTo>
                <a:lnTo>
                  <a:pt x="58" y="26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5" name="组合 274"/>
          <p:cNvGrpSpPr/>
          <p:nvPr/>
        </p:nvGrpSpPr>
        <p:grpSpPr>
          <a:xfrm>
            <a:off x="975578" y="2477874"/>
            <a:ext cx="342804" cy="360363"/>
            <a:chOff x="1704976" y="2255838"/>
            <a:chExt cx="619125" cy="650875"/>
          </a:xfrm>
          <a:solidFill>
            <a:schemeClr val="accent1"/>
          </a:solidFill>
        </p:grpSpPr>
        <p:sp>
          <p:nvSpPr>
            <p:cNvPr id="276" name="Rectangle 155"/>
            <p:cNvSpPr>
              <a:spLocks noChangeArrowheads="1"/>
            </p:cNvSpPr>
            <p:nvPr/>
          </p:nvSpPr>
          <p:spPr bwMode="auto">
            <a:xfrm>
              <a:off x="1704976" y="2873375"/>
              <a:ext cx="6191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7" name="Rectangle 156"/>
            <p:cNvSpPr>
              <a:spLocks noChangeArrowheads="1"/>
            </p:cNvSpPr>
            <p:nvPr/>
          </p:nvSpPr>
          <p:spPr bwMode="auto">
            <a:xfrm>
              <a:off x="1730376" y="2811463"/>
              <a:ext cx="5683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8" name="Rectangle 157"/>
            <p:cNvSpPr>
              <a:spLocks noChangeArrowheads="1"/>
            </p:cNvSpPr>
            <p:nvPr/>
          </p:nvSpPr>
          <p:spPr bwMode="auto">
            <a:xfrm>
              <a:off x="1954213" y="2747963"/>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9" name="Rectangle 158"/>
            <p:cNvSpPr>
              <a:spLocks noChangeArrowheads="1"/>
            </p:cNvSpPr>
            <p:nvPr/>
          </p:nvSpPr>
          <p:spPr bwMode="auto">
            <a:xfrm>
              <a:off x="1976438" y="2517775"/>
              <a:ext cx="77788"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0" name="Rectangle 159"/>
            <p:cNvSpPr>
              <a:spLocks noChangeArrowheads="1"/>
            </p:cNvSpPr>
            <p:nvPr/>
          </p:nvSpPr>
          <p:spPr bwMode="auto">
            <a:xfrm>
              <a:off x="1954213" y="2505075"/>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1" name="Rectangle 160"/>
            <p:cNvSpPr>
              <a:spLocks noChangeArrowheads="1"/>
            </p:cNvSpPr>
            <p:nvPr/>
          </p:nvSpPr>
          <p:spPr bwMode="auto">
            <a:xfrm>
              <a:off x="1774826" y="2747963"/>
              <a:ext cx="119063"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2" name="Rectangle 161"/>
            <p:cNvSpPr>
              <a:spLocks noChangeArrowheads="1"/>
            </p:cNvSpPr>
            <p:nvPr/>
          </p:nvSpPr>
          <p:spPr bwMode="auto">
            <a:xfrm>
              <a:off x="1795463" y="2517775"/>
              <a:ext cx="77788"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3" name="Rectangle 162"/>
            <p:cNvSpPr>
              <a:spLocks noChangeArrowheads="1"/>
            </p:cNvSpPr>
            <p:nvPr/>
          </p:nvSpPr>
          <p:spPr bwMode="auto">
            <a:xfrm>
              <a:off x="1774826" y="2505075"/>
              <a:ext cx="119063"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4" name="Rectangle 163"/>
            <p:cNvSpPr>
              <a:spLocks noChangeArrowheads="1"/>
            </p:cNvSpPr>
            <p:nvPr/>
          </p:nvSpPr>
          <p:spPr bwMode="auto">
            <a:xfrm>
              <a:off x="2135188" y="2747963"/>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5" name="Rectangle 164"/>
            <p:cNvSpPr>
              <a:spLocks noChangeArrowheads="1"/>
            </p:cNvSpPr>
            <p:nvPr/>
          </p:nvSpPr>
          <p:spPr bwMode="auto">
            <a:xfrm>
              <a:off x="2157413" y="2517775"/>
              <a:ext cx="76200"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6" name="Rectangle 165"/>
            <p:cNvSpPr>
              <a:spLocks noChangeArrowheads="1"/>
            </p:cNvSpPr>
            <p:nvPr/>
          </p:nvSpPr>
          <p:spPr bwMode="auto">
            <a:xfrm>
              <a:off x="2135188" y="2505075"/>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7" name="Rectangle 166"/>
            <p:cNvSpPr>
              <a:spLocks noChangeArrowheads="1"/>
            </p:cNvSpPr>
            <p:nvPr/>
          </p:nvSpPr>
          <p:spPr bwMode="auto">
            <a:xfrm>
              <a:off x="1730376" y="2435225"/>
              <a:ext cx="5683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8" name="Freeform 167"/>
            <p:cNvSpPr/>
            <p:nvPr/>
          </p:nvSpPr>
          <p:spPr bwMode="auto">
            <a:xfrm>
              <a:off x="1730376" y="2255838"/>
              <a:ext cx="568325" cy="179388"/>
            </a:xfrm>
            <a:custGeom>
              <a:avLst/>
              <a:gdLst>
                <a:gd name="T0" fmla="*/ 179 w 358"/>
                <a:gd name="T1" fmla="*/ 0 h 113"/>
                <a:gd name="T2" fmla="*/ 0 w 358"/>
                <a:gd name="T3" fmla="*/ 113 h 113"/>
                <a:gd name="T4" fmla="*/ 358 w 358"/>
                <a:gd name="T5" fmla="*/ 113 h 113"/>
                <a:gd name="T6" fmla="*/ 179 w 358"/>
                <a:gd name="T7" fmla="*/ 0 h 113"/>
              </a:gdLst>
              <a:ahLst/>
              <a:cxnLst>
                <a:cxn ang="0">
                  <a:pos x="T0" y="T1"/>
                </a:cxn>
                <a:cxn ang="0">
                  <a:pos x="T2" y="T3"/>
                </a:cxn>
                <a:cxn ang="0">
                  <a:pos x="T4" y="T5"/>
                </a:cxn>
                <a:cxn ang="0">
                  <a:pos x="T6" y="T7"/>
                </a:cxn>
              </a:cxnLst>
              <a:rect l="0" t="0" r="r" b="b"/>
              <a:pathLst>
                <a:path w="358" h="113">
                  <a:moveTo>
                    <a:pt x="179" y="0"/>
                  </a:moveTo>
                  <a:lnTo>
                    <a:pt x="0" y="113"/>
                  </a:lnTo>
                  <a:lnTo>
                    <a:pt x="358" y="113"/>
                  </a:lnTo>
                  <a:lnTo>
                    <a:pt x="179"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89" name="Freeform 168"/>
          <p:cNvSpPr>
            <a:spLocks noEditPoints="1"/>
          </p:cNvSpPr>
          <p:nvPr/>
        </p:nvSpPr>
        <p:spPr bwMode="auto">
          <a:xfrm>
            <a:off x="1732383" y="2567525"/>
            <a:ext cx="436854" cy="285654"/>
          </a:xfrm>
          <a:custGeom>
            <a:avLst/>
            <a:gdLst>
              <a:gd name="T0" fmla="*/ 497 w 497"/>
              <a:gd name="T1" fmla="*/ 0 h 325"/>
              <a:gd name="T2" fmla="*/ 386 w 497"/>
              <a:gd name="T3" fmla="*/ 37 h 325"/>
              <a:gd name="T4" fmla="*/ 386 w 497"/>
              <a:gd name="T5" fmla="*/ 210 h 325"/>
              <a:gd name="T6" fmla="*/ 386 w 497"/>
              <a:gd name="T7" fmla="*/ 210 h 325"/>
              <a:gd name="T8" fmla="*/ 397 w 497"/>
              <a:gd name="T9" fmla="*/ 209 h 325"/>
              <a:gd name="T10" fmla="*/ 405 w 497"/>
              <a:gd name="T11" fmla="*/ 206 h 325"/>
              <a:gd name="T12" fmla="*/ 409 w 497"/>
              <a:gd name="T13" fmla="*/ 204 h 325"/>
              <a:gd name="T14" fmla="*/ 411 w 497"/>
              <a:gd name="T15" fmla="*/ 201 h 325"/>
              <a:gd name="T16" fmla="*/ 413 w 497"/>
              <a:gd name="T17" fmla="*/ 197 h 325"/>
              <a:gd name="T18" fmla="*/ 413 w 497"/>
              <a:gd name="T19" fmla="*/ 194 h 325"/>
              <a:gd name="T20" fmla="*/ 413 w 497"/>
              <a:gd name="T21" fmla="*/ 118 h 325"/>
              <a:gd name="T22" fmla="*/ 399 w 497"/>
              <a:gd name="T23" fmla="*/ 118 h 325"/>
              <a:gd name="T24" fmla="*/ 399 w 497"/>
              <a:gd name="T25" fmla="*/ 86 h 325"/>
              <a:gd name="T26" fmla="*/ 413 w 497"/>
              <a:gd name="T27" fmla="*/ 86 h 325"/>
              <a:gd name="T28" fmla="*/ 447 w 497"/>
              <a:gd name="T29" fmla="*/ 86 h 325"/>
              <a:gd name="T30" fmla="*/ 462 w 497"/>
              <a:gd name="T31" fmla="*/ 86 h 325"/>
              <a:gd name="T32" fmla="*/ 462 w 497"/>
              <a:gd name="T33" fmla="*/ 118 h 325"/>
              <a:gd name="T34" fmla="*/ 447 w 497"/>
              <a:gd name="T35" fmla="*/ 118 h 325"/>
              <a:gd name="T36" fmla="*/ 447 w 497"/>
              <a:gd name="T37" fmla="*/ 194 h 325"/>
              <a:gd name="T38" fmla="*/ 447 w 497"/>
              <a:gd name="T39" fmla="*/ 194 h 325"/>
              <a:gd name="T40" fmla="*/ 446 w 497"/>
              <a:gd name="T41" fmla="*/ 204 h 325"/>
              <a:gd name="T42" fmla="*/ 442 w 497"/>
              <a:gd name="T43" fmla="*/ 212 h 325"/>
              <a:gd name="T44" fmla="*/ 436 w 497"/>
              <a:gd name="T45" fmla="*/ 220 h 325"/>
              <a:gd name="T46" fmla="*/ 430 w 497"/>
              <a:gd name="T47" fmla="*/ 227 h 325"/>
              <a:gd name="T48" fmla="*/ 420 w 497"/>
              <a:gd name="T49" fmla="*/ 232 h 325"/>
              <a:gd name="T50" fmla="*/ 411 w 497"/>
              <a:gd name="T51" fmla="*/ 236 h 325"/>
              <a:gd name="T52" fmla="*/ 399 w 497"/>
              <a:gd name="T53" fmla="*/ 239 h 325"/>
              <a:gd name="T54" fmla="*/ 386 w 497"/>
              <a:gd name="T55" fmla="*/ 239 h 325"/>
              <a:gd name="T56" fmla="*/ 386 w 497"/>
              <a:gd name="T57" fmla="*/ 289 h 325"/>
              <a:gd name="T58" fmla="*/ 497 w 497"/>
              <a:gd name="T59" fmla="*/ 325 h 325"/>
              <a:gd name="T60" fmla="*/ 497 w 497"/>
              <a:gd name="T61" fmla="*/ 0 h 325"/>
              <a:gd name="T62" fmla="*/ 386 w 497"/>
              <a:gd name="T63" fmla="*/ 37 h 325"/>
              <a:gd name="T64" fmla="*/ 0 w 497"/>
              <a:gd name="T65" fmla="*/ 163 h 325"/>
              <a:gd name="T66" fmla="*/ 386 w 497"/>
              <a:gd name="T67" fmla="*/ 289 h 325"/>
              <a:gd name="T68" fmla="*/ 386 w 497"/>
              <a:gd name="T69" fmla="*/ 239 h 325"/>
              <a:gd name="T70" fmla="*/ 386 w 497"/>
              <a:gd name="T71" fmla="*/ 239 h 325"/>
              <a:gd name="T72" fmla="*/ 374 w 497"/>
              <a:gd name="T73" fmla="*/ 239 h 325"/>
              <a:gd name="T74" fmla="*/ 363 w 497"/>
              <a:gd name="T75" fmla="*/ 236 h 325"/>
              <a:gd name="T76" fmla="*/ 353 w 497"/>
              <a:gd name="T77" fmla="*/ 232 h 325"/>
              <a:gd name="T78" fmla="*/ 343 w 497"/>
              <a:gd name="T79" fmla="*/ 227 h 325"/>
              <a:gd name="T80" fmla="*/ 336 w 497"/>
              <a:gd name="T81" fmla="*/ 220 h 325"/>
              <a:gd name="T82" fmla="*/ 331 w 497"/>
              <a:gd name="T83" fmla="*/ 212 h 325"/>
              <a:gd name="T84" fmla="*/ 327 w 497"/>
              <a:gd name="T85" fmla="*/ 204 h 325"/>
              <a:gd name="T86" fmla="*/ 325 w 497"/>
              <a:gd name="T87" fmla="*/ 194 h 325"/>
              <a:gd name="T88" fmla="*/ 325 w 497"/>
              <a:gd name="T89" fmla="*/ 118 h 325"/>
              <a:gd name="T90" fmla="*/ 311 w 497"/>
              <a:gd name="T91" fmla="*/ 118 h 325"/>
              <a:gd name="T92" fmla="*/ 311 w 497"/>
              <a:gd name="T93" fmla="*/ 86 h 325"/>
              <a:gd name="T94" fmla="*/ 325 w 497"/>
              <a:gd name="T95" fmla="*/ 86 h 325"/>
              <a:gd name="T96" fmla="*/ 359 w 497"/>
              <a:gd name="T97" fmla="*/ 86 h 325"/>
              <a:gd name="T98" fmla="*/ 376 w 497"/>
              <a:gd name="T99" fmla="*/ 86 h 325"/>
              <a:gd name="T100" fmla="*/ 376 w 497"/>
              <a:gd name="T101" fmla="*/ 118 h 325"/>
              <a:gd name="T102" fmla="*/ 359 w 497"/>
              <a:gd name="T103" fmla="*/ 118 h 325"/>
              <a:gd name="T104" fmla="*/ 359 w 497"/>
              <a:gd name="T105" fmla="*/ 194 h 325"/>
              <a:gd name="T106" fmla="*/ 359 w 497"/>
              <a:gd name="T107" fmla="*/ 194 h 325"/>
              <a:gd name="T108" fmla="*/ 361 w 497"/>
              <a:gd name="T109" fmla="*/ 197 h 325"/>
              <a:gd name="T110" fmla="*/ 362 w 497"/>
              <a:gd name="T111" fmla="*/ 201 h 325"/>
              <a:gd name="T112" fmla="*/ 365 w 497"/>
              <a:gd name="T113" fmla="*/ 204 h 325"/>
              <a:gd name="T114" fmla="*/ 367 w 497"/>
              <a:gd name="T115" fmla="*/ 206 h 325"/>
              <a:gd name="T116" fmla="*/ 376 w 497"/>
              <a:gd name="T117" fmla="*/ 209 h 325"/>
              <a:gd name="T118" fmla="*/ 386 w 497"/>
              <a:gd name="T119" fmla="*/ 210 h 325"/>
              <a:gd name="T120" fmla="*/ 386 w 497"/>
              <a:gd name="T121" fmla="*/ 37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325">
                <a:moveTo>
                  <a:pt x="497" y="0"/>
                </a:moveTo>
                <a:lnTo>
                  <a:pt x="386" y="37"/>
                </a:lnTo>
                <a:lnTo>
                  <a:pt x="386" y="210"/>
                </a:lnTo>
                <a:lnTo>
                  <a:pt x="386" y="210"/>
                </a:lnTo>
                <a:lnTo>
                  <a:pt x="397" y="209"/>
                </a:lnTo>
                <a:lnTo>
                  <a:pt x="405" y="206"/>
                </a:lnTo>
                <a:lnTo>
                  <a:pt x="409" y="204"/>
                </a:lnTo>
                <a:lnTo>
                  <a:pt x="411" y="201"/>
                </a:lnTo>
                <a:lnTo>
                  <a:pt x="413" y="197"/>
                </a:lnTo>
                <a:lnTo>
                  <a:pt x="413" y="194"/>
                </a:lnTo>
                <a:lnTo>
                  <a:pt x="413" y="118"/>
                </a:lnTo>
                <a:lnTo>
                  <a:pt x="399" y="118"/>
                </a:lnTo>
                <a:lnTo>
                  <a:pt x="399" y="86"/>
                </a:lnTo>
                <a:lnTo>
                  <a:pt x="413" y="86"/>
                </a:lnTo>
                <a:lnTo>
                  <a:pt x="447" y="86"/>
                </a:lnTo>
                <a:lnTo>
                  <a:pt x="462" y="86"/>
                </a:lnTo>
                <a:lnTo>
                  <a:pt x="462" y="118"/>
                </a:lnTo>
                <a:lnTo>
                  <a:pt x="447" y="118"/>
                </a:lnTo>
                <a:lnTo>
                  <a:pt x="447" y="194"/>
                </a:lnTo>
                <a:lnTo>
                  <a:pt x="447" y="194"/>
                </a:lnTo>
                <a:lnTo>
                  <a:pt x="446" y="204"/>
                </a:lnTo>
                <a:lnTo>
                  <a:pt x="442" y="212"/>
                </a:lnTo>
                <a:lnTo>
                  <a:pt x="436" y="220"/>
                </a:lnTo>
                <a:lnTo>
                  <a:pt x="430" y="227"/>
                </a:lnTo>
                <a:lnTo>
                  <a:pt x="420" y="232"/>
                </a:lnTo>
                <a:lnTo>
                  <a:pt x="411" y="236"/>
                </a:lnTo>
                <a:lnTo>
                  <a:pt x="399" y="239"/>
                </a:lnTo>
                <a:lnTo>
                  <a:pt x="386" y="239"/>
                </a:lnTo>
                <a:lnTo>
                  <a:pt x="386" y="289"/>
                </a:lnTo>
                <a:lnTo>
                  <a:pt x="497" y="325"/>
                </a:lnTo>
                <a:lnTo>
                  <a:pt x="497" y="0"/>
                </a:lnTo>
                <a:close/>
                <a:moveTo>
                  <a:pt x="386" y="37"/>
                </a:moveTo>
                <a:lnTo>
                  <a:pt x="0" y="163"/>
                </a:lnTo>
                <a:lnTo>
                  <a:pt x="386" y="289"/>
                </a:lnTo>
                <a:lnTo>
                  <a:pt x="386" y="239"/>
                </a:lnTo>
                <a:lnTo>
                  <a:pt x="386" y="239"/>
                </a:lnTo>
                <a:lnTo>
                  <a:pt x="374" y="239"/>
                </a:lnTo>
                <a:lnTo>
                  <a:pt x="363" y="236"/>
                </a:lnTo>
                <a:lnTo>
                  <a:pt x="353" y="232"/>
                </a:lnTo>
                <a:lnTo>
                  <a:pt x="343" y="227"/>
                </a:lnTo>
                <a:lnTo>
                  <a:pt x="336" y="220"/>
                </a:lnTo>
                <a:lnTo>
                  <a:pt x="331" y="212"/>
                </a:lnTo>
                <a:lnTo>
                  <a:pt x="327" y="204"/>
                </a:lnTo>
                <a:lnTo>
                  <a:pt x="325" y="194"/>
                </a:lnTo>
                <a:lnTo>
                  <a:pt x="325" y="118"/>
                </a:lnTo>
                <a:lnTo>
                  <a:pt x="311" y="118"/>
                </a:lnTo>
                <a:lnTo>
                  <a:pt x="311" y="86"/>
                </a:lnTo>
                <a:lnTo>
                  <a:pt x="325" y="86"/>
                </a:lnTo>
                <a:lnTo>
                  <a:pt x="359" y="86"/>
                </a:lnTo>
                <a:lnTo>
                  <a:pt x="376" y="86"/>
                </a:lnTo>
                <a:lnTo>
                  <a:pt x="376" y="118"/>
                </a:lnTo>
                <a:lnTo>
                  <a:pt x="359" y="118"/>
                </a:lnTo>
                <a:lnTo>
                  <a:pt x="359" y="194"/>
                </a:lnTo>
                <a:lnTo>
                  <a:pt x="359" y="194"/>
                </a:lnTo>
                <a:lnTo>
                  <a:pt x="361" y="197"/>
                </a:lnTo>
                <a:lnTo>
                  <a:pt x="362" y="201"/>
                </a:lnTo>
                <a:lnTo>
                  <a:pt x="365" y="204"/>
                </a:lnTo>
                <a:lnTo>
                  <a:pt x="367" y="206"/>
                </a:lnTo>
                <a:lnTo>
                  <a:pt x="376" y="209"/>
                </a:lnTo>
                <a:lnTo>
                  <a:pt x="386" y="210"/>
                </a:lnTo>
                <a:lnTo>
                  <a:pt x="386" y="3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0" name="Freeform 169"/>
          <p:cNvSpPr>
            <a:spLocks noEditPoints="1"/>
          </p:cNvSpPr>
          <p:nvPr/>
        </p:nvSpPr>
        <p:spPr bwMode="auto">
          <a:xfrm>
            <a:off x="1103031" y="2882184"/>
            <a:ext cx="102841" cy="177545"/>
          </a:xfrm>
          <a:custGeom>
            <a:avLst/>
            <a:gdLst>
              <a:gd name="T0" fmla="*/ 71 w 117"/>
              <a:gd name="T1" fmla="*/ 170 h 202"/>
              <a:gd name="T2" fmla="*/ 80 w 117"/>
              <a:gd name="T3" fmla="*/ 173 h 202"/>
              <a:gd name="T4" fmla="*/ 85 w 117"/>
              <a:gd name="T5" fmla="*/ 181 h 202"/>
              <a:gd name="T6" fmla="*/ 85 w 117"/>
              <a:gd name="T7" fmla="*/ 188 h 202"/>
              <a:gd name="T8" fmla="*/ 80 w 117"/>
              <a:gd name="T9" fmla="*/ 199 h 202"/>
              <a:gd name="T10" fmla="*/ 75 w 117"/>
              <a:gd name="T11" fmla="*/ 202 h 202"/>
              <a:gd name="T12" fmla="*/ 71 w 117"/>
              <a:gd name="T13" fmla="*/ 170 h 202"/>
              <a:gd name="T14" fmla="*/ 71 w 117"/>
              <a:gd name="T15" fmla="*/ 157 h 202"/>
              <a:gd name="T16" fmla="*/ 71 w 117"/>
              <a:gd name="T17" fmla="*/ 68 h 202"/>
              <a:gd name="T18" fmla="*/ 80 w 117"/>
              <a:gd name="T19" fmla="*/ 77 h 202"/>
              <a:gd name="T20" fmla="*/ 85 w 117"/>
              <a:gd name="T21" fmla="*/ 91 h 202"/>
              <a:gd name="T22" fmla="*/ 92 w 117"/>
              <a:gd name="T23" fmla="*/ 116 h 202"/>
              <a:gd name="T24" fmla="*/ 94 w 117"/>
              <a:gd name="T25" fmla="*/ 120 h 202"/>
              <a:gd name="T26" fmla="*/ 100 w 117"/>
              <a:gd name="T27" fmla="*/ 126 h 202"/>
              <a:gd name="T28" fmla="*/ 110 w 117"/>
              <a:gd name="T29" fmla="*/ 127 h 202"/>
              <a:gd name="T30" fmla="*/ 117 w 117"/>
              <a:gd name="T31" fmla="*/ 145 h 202"/>
              <a:gd name="T32" fmla="*/ 66 w 117"/>
              <a:gd name="T33" fmla="*/ 170 h 202"/>
              <a:gd name="T34" fmla="*/ 71 w 117"/>
              <a:gd name="T35" fmla="*/ 170 h 202"/>
              <a:gd name="T36" fmla="*/ 71 w 117"/>
              <a:gd name="T37" fmla="*/ 202 h 202"/>
              <a:gd name="T38" fmla="*/ 61 w 117"/>
              <a:gd name="T39" fmla="*/ 199 h 202"/>
              <a:gd name="T40" fmla="*/ 56 w 117"/>
              <a:gd name="T41" fmla="*/ 189 h 202"/>
              <a:gd name="T42" fmla="*/ 56 w 117"/>
              <a:gd name="T43" fmla="*/ 184 h 202"/>
              <a:gd name="T44" fmla="*/ 61 w 117"/>
              <a:gd name="T45" fmla="*/ 173 h 202"/>
              <a:gd name="T46" fmla="*/ 66 w 117"/>
              <a:gd name="T47" fmla="*/ 170 h 202"/>
              <a:gd name="T48" fmla="*/ 71 w 117"/>
              <a:gd name="T49" fmla="*/ 68 h 202"/>
              <a:gd name="T50" fmla="*/ 60 w 117"/>
              <a:gd name="T51" fmla="*/ 62 h 202"/>
              <a:gd name="T52" fmla="*/ 47 w 117"/>
              <a:gd name="T53" fmla="*/ 61 h 202"/>
              <a:gd name="T54" fmla="*/ 34 w 117"/>
              <a:gd name="T55" fmla="*/ 8 h 202"/>
              <a:gd name="T56" fmla="*/ 29 w 117"/>
              <a:gd name="T57" fmla="*/ 1 h 202"/>
              <a:gd name="T58" fmla="*/ 19 w 117"/>
              <a:gd name="T59" fmla="*/ 0 h 202"/>
              <a:gd name="T60" fmla="*/ 15 w 117"/>
              <a:gd name="T61" fmla="*/ 1 h 202"/>
              <a:gd name="T62" fmla="*/ 10 w 117"/>
              <a:gd name="T63" fmla="*/ 9 h 202"/>
              <a:gd name="T64" fmla="*/ 24 w 117"/>
              <a:gd name="T65" fmla="*/ 66 h 202"/>
              <a:gd name="T66" fmla="*/ 19 w 117"/>
              <a:gd name="T67" fmla="*/ 70 h 202"/>
              <a:gd name="T68" fmla="*/ 11 w 117"/>
              <a:gd name="T69" fmla="*/ 78 h 202"/>
              <a:gd name="T70" fmla="*/ 6 w 117"/>
              <a:gd name="T71" fmla="*/ 91 h 202"/>
              <a:gd name="T72" fmla="*/ 4 w 117"/>
              <a:gd name="T73" fmla="*/ 104 h 202"/>
              <a:gd name="T74" fmla="*/ 6 w 117"/>
              <a:gd name="T75" fmla="*/ 111 h 202"/>
              <a:gd name="T76" fmla="*/ 12 w 117"/>
              <a:gd name="T77" fmla="*/ 138 h 202"/>
              <a:gd name="T78" fmla="*/ 12 w 117"/>
              <a:gd name="T79" fmla="*/ 142 h 202"/>
              <a:gd name="T80" fmla="*/ 10 w 117"/>
              <a:gd name="T81" fmla="*/ 149 h 202"/>
              <a:gd name="T82" fmla="*/ 3 w 117"/>
              <a:gd name="T83" fmla="*/ 156 h 202"/>
              <a:gd name="T84" fmla="*/ 6 w 117"/>
              <a:gd name="T85" fmla="*/ 175 h 202"/>
              <a:gd name="T86" fmla="*/ 71 w 117"/>
              <a:gd name="T87" fmla="*/ 6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7" h="202">
                <a:moveTo>
                  <a:pt x="71" y="170"/>
                </a:moveTo>
                <a:lnTo>
                  <a:pt x="71" y="170"/>
                </a:lnTo>
                <a:lnTo>
                  <a:pt x="76" y="170"/>
                </a:lnTo>
                <a:lnTo>
                  <a:pt x="80" y="173"/>
                </a:lnTo>
                <a:lnTo>
                  <a:pt x="84" y="177"/>
                </a:lnTo>
                <a:lnTo>
                  <a:pt x="85" y="181"/>
                </a:lnTo>
                <a:lnTo>
                  <a:pt x="85" y="181"/>
                </a:lnTo>
                <a:lnTo>
                  <a:pt x="85" y="188"/>
                </a:lnTo>
                <a:lnTo>
                  <a:pt x="84" y="193"/>
                </a:lnTo>
                <a:lnTo>
                  <a:pt x="80" y="199"/>
                </a:lnTo>
                <a:lnTo>
                  <a:pt x="75" y="202"/>
                </a:lnTo>
                <a:lnTo>
                  <a:pt x="75" y="202"/>
                </a:lnTo>
                <a:lnTo>
                  <a:pt x="71" y="202"/>
                </a:lnTo>
                <a:lnTo>
                  <a:pt x="71" y="170"/>
                </a:lnTo>
                <a:lnTo>
                  <a:pt x="71" y="170"/>
                </a:lnTo>
                <a:close/>
                <a:moveTo>
                  <a:pt x="71" y="157"/>
                </a:moveTo>
                <a:lnTo>
                  <a:pt x="71" y="68"/>
                </a:lnTo>
                <a:lnTo>
                  <a:pt x="71" y="68"/>
                </a:lnTo>
                <a:lnTo>
                  <a:pt x="76" y="72"/>
                </a:lnTo>
                <a:lnTo>
                  <a:pt x="80" y="77"/>
                </a:lnTo>
                <a:lnTo>
                  <a:pt x="83" y="84"/>
                </a:lnTo>
                <a:lnTo>
                  <a:pt x="85" y="91"/>
                </a:lnTo>
                <a:lnTo>
                  <a:pt x="85" y="91"/>
                </a:lnTo>
                <a:lnTo>
                  <a:pt x="92" y="116"/>
                </a:lnTo>
                <a:lnTo>
                  <a:pt x="92" y="116"/>
                </a:lnTo>
                <a:lnTo>
                  <a:pt x="94" y="120"/>
                </a:lnTo>
                <a:lnTo>
                  <a:pt x="96" y="123"/>
                </a:lnTo>
                <a:lnTo>
                  <a:pt x="100" y="126"/>
                </a:lnTo>
                <a:lnTo>
                  <a:pt x="103" y="127"/>
                </a:lnTo>
                <a:lnTo>
                  <a:pt x="110" y="127"/>
                </a:lnTo>
                <a:lnTo>
                  <a:pt x="112" y="127"/>
                </a:lnTo>
                <a:lnTo>
                  <a:pt x="117" y="145"/>
                </a:lnTo>
                <a:lnTo>
                  <a:pt x="71" y="157"/>
                </a:lnTo>
                <a:close/>
                <a:moveTo>
                  <a:pt x="66" y="170"/>
                </a:moveTo>
                <a:lnTo>
                  <a:pt x="66" y="170"/>
                </a:lnTo>
                <a:lnTo>
                  <a:pt x="71" y="170"/>
                </a:lnTo>
                <a:lnTo>
                  <a:pt x="71" y="202"/>
                </a:lnTo>
                <a:lnTo>
                  <a:pt x="71" y="202"/>
                </a:lnTo>
                <a:lnTo>
                  <a:pt x="65" y="200"/>
                </a:lnTo>
                <a:lnTo>
                  <a:pt x="61" y="199"/>
                </a:lnTo>
                <a:lnTo>
                  <a:pt x="57" y="195"/>
                </a:lnTo>
                <a:lnTo>
                  <a:pt x="56" y="189"/>
                </a:lnTo>
                <a:lnTo>
                  <a:pt x="56" y="189"/>
                </a:lnTo>
                <a:lnTo>
                  <a:pt x="56" y="184"/>
                </a:lnTo>
                <a:lnTo>
                  <a:pt x="57" y="179"/>
                </a:lnTo>
                <a:lnTo>
                  <a:pt x="61" y="173"/>
                </a:lnTo>
                <a:lnTo>
                  <a:pt x="66" y="170"/>
                </a:lnTo>
                <a:lnTo>
                  <a:pt x="66" y="170"/>
                </a:lnTo>
                <a:close/>
                <a:moveTo>
                  <a:pt x="71" y="68"/>
                </a:moveTo>
                <a:lnTo>
                  <a:pt x="71" y="68"/>
                </a:lnTo>
                <a:lnTo>
                  <a:pt x="65" y="65"/>
                </a:lnTo>
                <a:lnTo>
                  <a:pt x="60" y="62"/>
                </a:lnTo>
                <a:lnTo>
                  <a:pt x="54" y="61"/>
                </a:lnTo>
                <a:lnTo>
                  <a:pt x="47" y="61"/>
                </a:lnTo>
                <a:lnTo>
                  <a:pt x="34" y="8"/>
                </a:lnTo>
                <a:lnTo>
                  <a:pt x="34" y="8"/>
                </a:lnTo>
                <a:lnTo>
                  <a:pt x="31" y="4"/>
                </a:lnTo>
                <a:lnTo>
                  <a:pt x="29" y="1"/>
                </a:lnTo>
                <a:lnTo>
                  <a:pt x="24" y="0"/>
                </a:lnTo>
                <a:lnTo>
                  <a:pt x="19" y="0"/>
                </a:lnTo>
                <a:lnTo>
                  <a:pt x="19" y="0"/>
                </a:lnTo>
                <a:lnTo>
                  <a:pt x="15" y="1"/>
                </a:lnTo>
                <a:lnTo>
                  <a:pt x="12" y="5"/>
                </a:lnTo>
                <a:lnTo>
                  <a:pt x="10" y="9"/>
                </a:lnTo>
                <a:lnTo>
                  <a:pt x="11" y="15"/>
                </a:lnTo>
                <a:lnTo>
                  <a:pt x="24" y="66"/>
                </a:lnTo>
                <a:lnTo>
                  <a:pt x="24" y="66"/>
                </a:lnTo>
                <a:lnTo>
                  <a:pt x="19" y="70"/>
                </a:lnTo>
                <a:lnTo>
                  <a:pt x="15" y="74"/>
                </a:lnTo>
                <a:lnTo>
                  <a:pt x="11" y="78"/>
                </a:lnTo>
                <a:lnTo>
                  <a:pt x="7" y="84"/>
                </a:lnTo>
                <a:lnTo>
                  <a:pt x="6" y="91"/>
                </a:lnTo>
                <a:lnTo>
                  <a:pt x="4" y="96"/>
                </a:lnTo>
                <a:lnTo>
                  <a:pt x="4" y="104"/>
                </a:lnTo>
                <a:lnTo>
                  <a:pt x="6" y="111"/>
                </a:lnTo>
                <a:lnTo>
                  <a:pt x="6" y="111"/>
                </a:lnTo>
                <a:lnTo>
                  <a:pt x="12" y="138"/>
                </a:lnTo>
                <a:lnTo>
                  <a:pt x="12" y="138"/>
                </a:lnTo>
                <a:lnTo>
                  <a:pt x="12" y="138"/>
                </a:lnTo>
                <a:lnTo>
                  <a:pt x="12" y="142"/>
                </a:lnTo>
                <a:lnTo>
                  <a:pt x="12" y="146"/>
                </a:lnTo>
                <a:lnTo>
                  <a:pt x="10" y="149"/>
                </a:lnTo>
                <a:lnTo>
                  <a:pt x="8" y="152"/>
                </a:lnTo>
                <a:lnTo>
                  <a:pt x="3" y="156"/>
                </a:lnTo>
                <a:lnTo>
                  <a:pt x="0" y="157"/>
                </a:lnTo>
                <a:lnTo>
                  <a:pt x="6" y="175"/>
                </a:lnTo>
                <a:lnTo>
                  <a:pt x="71" y="157"/>
                </a:lnTo>
                <a:lnTo>
                  <a:pt x="71" y="68"/>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1" name="Freeform 170"/>
          <p:cNvSpPr>
            <a:spLocks noEditPoints="1"/>
          </p:cNvSpPr>
          <p:nvPr/>
        </p:nvSpPr>
        <p:spPr bwMode="auto">
          <a:xfrm>
            <a:off x="1896753" y="2267808"/>
            <a:ext cx="204804" cy="252255"/>
          </a:xfrm>
          <a:custGeom>
            <a:avLst/>
            <a:gdLst>
              <a:gd name="T0" fmla="*/ 164 w 233"/>
              <a:gd name="T1" fmla="*/ 0 h 287"/>
              <a:gd name="T2" fmla="*/ 233 w 233"/>
              <a:gd name="T3" fmla="*/ 248 h 287"/>
              <a:gd name="T4" fmla="*/ 216 w 233"/>
              <a:gd name="T5" fmla="*/ 280 h 287"/>
              <a:gd name="T6" fmla="*/ 164 w 233"/>
              <a:gd name="T7" fmla="*/ 226 h 287"/>
              <a:gd name="T8" fmla="*/ 179 w 233"/>
              <a:gd name="T9" fmla="*/ 218 h 287"/>
              <a:gd name="T10" fmla="*/ 194 w 233"/>
              <a:gd name="T11" fmla="*/ 191 h 287"/>
              <a:gd name="T12" fmla="*/ 194 w 233"/>
              <a:gd name="T13" fmla="*/ 157 h 287"/>
              <a:gd name="T14" fmla="*/ 178 w 233"/>
              <a:gd name="T15" fmla="*/ 148 h 287"/>
              <a:gd name="T16" fmla="*/ 164 w 233"/>
              <a:gd name="T17" fmla="*/ 118 h 287"/>
              <a:gd name="T18" fmla="*/ 167 w 233"/>
              <a:gd name="T19" fmla="*/ 210 h 287"/>
              <a:gd name="T20" fmla="*/ 180 w 233"/>
              <a:gd name="T21" fmla="*/ 175 h 287"/>
              <a:gd name="T22" fmla="*/ 175 w 233"/>
              <a:gd name="T23" fmla="*/ 160 h 287"/>
              <a:gd name="T24" fmla="*/ 164 w 233"/>
              <a:gd name="T25" fmla="*/ 160 h 287"/>
              <a:gd name="T26" fmla="*/ 133 w 233"/>
              <a:gd name="T27" fmla="*/ 14 h 287"/>
              <a:gd name="T28" fmla="*/ 164 w 233"/>
              <a:gd name="T29" fmla="*/ 118 h 287"/>
              <a:gd name="T30" fmla="*/ 136 w 233"/>
              <a:gd name="T31" fmla="*/ 111 h 287"/>
              <a:gd name="T32" fmla="*/ 133 w 233"/>
              <a:gd name="T33" fmla="*/ 287 h 287"/>
              <a:gd name="T34" fmla="*/ 140 w 233"/>
              <a:gd name="T35" fmla="*/ 224 h 287"/>
              <a:gd name="T36" fmla="*/ 164 w 233"/>
              <a:gd name="T37" fmla="*/ 287 h 287"/>
              <a:gd name="T38" fmla="*/ 153 w 233"/>
              <a:gd name="T39" fmla="*/ 201 h 287"/>
              <a:gd name="T40" fmla="*/ 156 w 233"/>
              <a:gd name="T41" fmla="*/ 210 h 287"/>
              <a:gd name="T42" fmla="*/ 164 w 233"/>
              <a:gd name="T43" fmla="*/ 160 h 287"/>
              <a:gd name="T44" fmla="*/ 96 w 233"/>
              <a:gd name="T45" fmla="*/ 0 h 287"/>
              <a:gd name="T46" fmla="*/ 133 w 233"/>
              <a:gd name="T47" fmla="*/ 110 h 287"/>
              <a:gd name="T48" fmla="*/ 103 w 233"/>
              <a:gd name="T49" fmla="*/ 115 h 287"/>
              <a:gd name="T50" fmla="*/ 96 w 233"/>
              <a:gd name="T51" fmla="*/ 287 h 287"/>
              <a:gd name="T52" fmla="*/ 132 w 233"/>
              <a:gd name="T53" fmla="*/ 198 h 287"/>
              <a:gd name="T54" fmla="*/ 133 w 233"/>
              <a:gd name="T55" fmla="*/ 218 h 287"/>
              <a:gd name="T56" fmla="*/ 101 w 233"/>
              <a:gd name="T57" fmla="*/ 169 h 287"/>
              <a:gd name="T58" fmla="*/ 96 w 233"/>
              <a:gd name="T59" fmla="*/ 160 h 287"/>
              <a:gd name="T60" fmla="*/ 96 w 233"/>
              <a:gd name="T61" fmla="*/ 133 h 287"/>
              <a:gd name="T62" fmla="*/ 82 w 233"/>
              <a:gd name="T63" fmla="*/ 14 h 287"/>
              <a:gd name="T64" fmla="*/ 96 w 233"/>
              <a:gd name="T65" fmla="*/ 121 h 287"/>
              <a:gd name="T66" fmla="*/ 82 w 233"/>
              <a:gd name="T67" fmla="*/ 50 h 287"/>
              <a:gd name="T68" fmla="*/ 82 w 233"/>
              <a:gd name="T69" fmla="*/ 164 h 287"/>
              <a:gd name="T70" fmla="*/ 96 w 233"/>
              <a:gd name="T71" fmla="*/ 226 h 287"/>
              <a:gd name="T72" fmla="*/ 90 w 233"/>
              <a:gd name="T73" fmla="*/ 144 h 287"/>
              <a:gd name="T74" fmla="*/ 40 w 233"/>
              <a:gd name="T75" fmla="*/ 0 h 287"/>
              <a:gd name="T76" fmla="*/ 27 w 233"/>
              <a:gd name="T77" fmla="*/ 15 h 287"/>
              <a:gd name="T78" fmla="*/ 17 w 233"/>
              <a:gd name="T79" fmla="*/ 31 h 287"/>
              <a:gd name="T80" fmla="*/ 82 w 233"/>
              <a:gd name="T81" fmla="*/ 50 h 287"/>
              <a:gd name="T82" fmla="*/ 61 w 233"/>
              <a:gd name="T83" fmla="*/ 155 h 287"/>
              <a:gd name="T84" fmla="*/ 38 w 233"/>
              <a:gd name="T85" fmla="*/ 160 h 287"/>
              <a:gd name="T86" fmla="*/ 29 w 233"/>
              <a:gd name="T87" fmla="*/ 174 h 287"/>
              <a:gd name="T88" fmla="*/ 40 w 233"/>
              <a:gd name="T89" fmla="*/ 183 h 287"/>
              <a:gd name="T90" fmla="*/ 46 w 233"/>
              <a:gd name="T91" fmla="*/ 179 h 287"/>
              <a:gd name="T92" fmla="*/ 45 w 233"/>
              <a:gd name="T93" fmla="*/ 172 h 287"/>
              <a:gd name="T94" fmla="*/ 57 w 233"/>
              <a:gd name="T95" fmla="*/ 164 h 287"/>
              <a:gd name="T96" fmla="*/ 48 w 233"/>
              <a:gd name="T97" fmla="*/ 195 h 287"/>
              <a:gd name="T98" fmla="*/ 41 w 233"/>
              <a:gd name="T99" fmla="*/ 233 h 287"/>
              <a:gd name="T100" fmla="*/ 53 w 233"/>
              <a:gd name="T101" fmla="*/ 244 h 287"/>
              <a:gd name="T102" fmla="*/ 60 w 233"/>
              <a:gd name="T103" fmla="*/ 236 h 287"/>
              <a:gd name="T104" fmla="*/ 73 w 233"/>
              <a:gd name="T105" fmla="*/ 179 h 287"/>
              <a:gd name="T106" fmla="*/ 40 w 233"/>
              <a:gd name="T107" fmla="*/ 287 h 287"/>
              <a:gd name="T108" fmla="*/ 13 w 233"/>
              <a:gd name="T109" fmla="*/ 275 h 287"/>
              <a:gd name="T110" fmla="*/ 0 w 233"/>
              <a:gd name="T111" fmla="*/ 39 h 287"/>
              <a:gd name="T112" fmla="*/ 13 w 233"/>
              <a:gd name="T113" fmla="*/ 12 h 287"/>
              <a:gd name="T114" fmla="*/ 40 w 233"/>
              <a:gd name="T11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3" h="287">
                <a:moveTo>
                  <a:pt x="164" y="0"/>
                </a:moveTo>
                <a:lnTo>
                  <a:pt x="233" y="0"/>
                </a:lnTo>
                <a:lnTo>
                  <a:pt x="233" y="14"/>
                </a:lnTo>
                <a:lnTo>
                  <a:pt x="164" y="14"/>
                </a:lnTo>
                <a:lnTo>
                  <a:pt x="164" y="0"/>
                </a:lnTo>
                <a:lnTo>
                  <a:pt x="164" y="0"/>
                </a:lnTo>
                <a:close/>
                <a:moveTo>
                  <a:pt x="164" y="50"/>
                </a:moveTo>
                <a:lnTo>
                  <a:pt x="233" y="50"/>
                </a:lnTo>
                <a:lnTo>
                  <a:pt x="233" y="248"/>
                </a:lnTo>
                <a:lnTo>
                  <a:pt x="233" y="248"/>
                </a:lnTo>
                <a:lnTo>
                  <a:pt x="232" y="256"/>
                </a:lnTo>
                <a:lnTo>
                  <a:pt x="229" y="263"/>
                </a:lnTo>
                <a:lnTo>
                  <a:pt x="226" y="270"/>
                </a:lnTo>
                <a:lnTo>
                  <a:pt x="221" y="275"/>
                </a:lnTo>
                <a:lnTo>
                  <a:pt x="216" y="280"/>
                </a:lnTo>
                <a:lnTo>
                  <a:pt x="209" y="285"/>
                </a:lnTo>
                <a:lnTo>
                  <a:pt x="202" y="286"/>
                </a:lnTo>
                <a:lnTo>
                  <a:pt x="194" y="287"/>
                </a:lnTo>
                <a:lnTo>
                  <a:pt x="164" y="287"/>
                </a:lnTo>
                <a:lnTo>
                  <a:pt x="164" y="226"/>
                </a:lnTo>
                <a:lnTo>
                  <a:pt x="164" y="226"/>
                </a:lnTo>
                <a:lnTo>
                  <a:pt x="168" y="225"/>
                </a:lnTo>
                <a:lnTo>
                  <a:pt x="168" y="225"/>
                </a:lnTo>
                <a:lnTo>
                  <a:pt x="174" y="222"/>
                </a:lnTo>
                <a:lnTo>
                  <a:pt x="179" y="218"/>
                </a:lnTo>
                <a:lnTo>
                  <a:pt x="183" y="213"/>
                </a:lnTo>
                <a:lnTo>
                  <a:pt x="187" y="207"/>
                </a:lnTo>
                <a:lnTo>
                  <a:pt x="187" y="207"/>
                </a:lnTo>
                <a:lnTo>
                  <a:pt x="191" y="199"/>
                </a:lnTo>
                <a:lnTo>
                  <a:pt x="194" y="191"/>
                </a:lnTo>
                <a:lnTo>
                  <a:pt x="195" y="183"/>
                </a:lnTo>
                <a:lnTo>
                  <a:pt x="195" y="175"/>
                </a:lnTo>
                <a:lnTo>
                  <a:pt x="195" y="175"/>
                </a:lnTo>
                <a:lnTo>
                  <a:pt x="195" y="163"/>
                </a:lnTo>
                <a:lnTo>
                  <a:pt x="194" y="157"/>
                </a:lnTo>
                <a:lnTo>
                  <a:pt x="191" y="155"/>
                </a:lnTo>
                <a:lnTo>
                  <a:pt x="189" y="151"/>
                </a:lnTo>
                <a:lnTo>
                  <a:pt x="186" y="149"/>
                </a:lnTo>
                <a:lnTo>
                  <a:pt x="182" y="148"/>
                </a:lnTo>
                <a:lnTo>
                  <a:pt x="178" y="148"/>
                </a:lnTo>
                <a:lnTo>
                  <a:pt x="178" y="148"/>
                </a:lnTo>
                <a:lnTo>
                  <a:pt x="171" y="149"/>
                </a:lnTo>
                <a:lnTo>
                  <a:pt x="164" y="152"/>
                </a:lnTo>
                <a:lnTo>
                  <a:pt x="172" y="117"/>
                </a:lnTo>
                <a:lnTo>
                  <a:pt x="164" y="118"/>
                </a:lnTo>
                <a:lnTo>
                  <a:pt x="164" y="50"/>
                </a:lnTo>
                <a:lnTo>
                  <a:pt x="164" y="50"/>
                </a:lnTo>
                <a:close/>
                <a:moveTo>
                  <a:pt x="164" y="211"/>
                </a:moveTo>
                <a:lnTo>
                  <a:pt x="164" y="211"/>
                </a:lnTo>
                <a:lnTo>
                  <a:pt x="167" y="210"/>
                </a:lnTo>
                <a:lnTo>
                  <a:pt x="170" y="207"/>
                </a:lnTo>
                <a:lnTo>
                  <a:pt x="175" y="199"/>
                </a:lnTo>
                <a:lnTo>
                  <a:pt x="175" y="199"/>
                </a:lnTo>
                <a:lnTo>
                  <a:pt x="179" y="187"/>
                </a:lnTo>
                <a:lnTo>
                  <a:pt x="180" y="175"/>
                </a:lnTo>
                <a:lnTo>
                  <a:pt x="180" y="175"/>
                </a:lnTo>
                <a:lnTo>
                  <a:pt x="179" y="165"/>
                </a:lnTo>
                <a:lnTo>
                  <a:pt x="178" y="163"/>
                </a:lnTo>
                <a:lnTo>
                  <a:pt x="175" y="160"/>
                </a:lnTo>
                <a:lnTo>
                  <a:pt x="175" y="160"/>
                </a:lnTo>
                <a:lnTo>
                  <a:pt x="172" y="159"/>
                </a:lnTo>
                <a:lnTo>
                  <a:pt x="172" y="159"/>
                </a:lnTo>
                <a:lnTo>
                  <a:pt x="167" y="159"/>
                </a:lnTo>
                <a:lnTo>
                  <a:pt x="167" y="159"/>
                </a:lnTo>
                <a:lnTo>
                  <a:pt x="164" y="160"/>
                </a:lnTo>
                <a:lnTo>
                  <a:pt x="164" y="211"/>
                </a:lnTo>
                <a:close/>
                <a:moveTo>
                  <a:pt x="133" y="0"/>
                </a:moveTo>
                <a:lnTo>
                  <a:pt x="164" y="0"/>
                </a:lnTo>
                <a:lnTo>
                  <a:pt x="164" y="14"/>
                </a:lnTo>
                <a:lnTo>
                  <a:pt x="133" y="14"/>
                </a:lnTo>
                <a:lnTo>
                  <a:pt x="133" y="0"/>
                </a:lnTo>
                <a:lnTo>
                  <a:pt x="133" y="0"/>
                </a:lnTo>
                <a:close/>
                <a:moveTo>
                  <a:pt x="133" y="50"/>
                </a:moveTo>
                <a:lnTo>
                  <a:pt x="164" y="50"/>
                </a:lnTo>
                <a:lnTo>
                  <a:pt x="164" y="118"/>
                </a:lnTo>
                <a:lnTo>
                  <a:pt x="149" y="119"/>
                </a:lnTo>
                <a:lnTo>
                  <a:pt x="133" y="192"/>
                </a:lnTo>
                <a:lnTo>
                  <a:pt x="133" y="122"/>
                </a:lnTo>
                <a:lnTo>
                  <a:pt x="136" y="111"/>
                </a:lnTo>
                <a:lnTo>
                  <a:pt x="136" y="111"/>
                </a:lnTo>
                <a:lnTo>
                  <a:pt x="133" y="110"/>
                </a:lnTo>
                <a:lnTo>
                  <a:pt x="133" y="50"/>
                </a:lnTo>
                <a:lnTo>
                  <a:pt x="133" y="50"/>
                </a:lnTo>
                <a:close/>
                <a:moveTo>
                  <a:pt x="164" y="287"/>
                </a:moveTo>
                <a:lnTo>
                  <a:pt x="133" y="287"/>
                </a:lnTo>
                <a:lnTo>
                  <a:pt x="133" y="218"/>
                </a:lnTo>
                <a:lnTo>
                  <a:pt x="133" y="218"/>
                </a:lnTo>
                <a:lnTo>
                  <a:pt x="137" y="222"/>
                </a:lnTo>
                <a:lnTo>
                  <a:pt x="137" y="222"/>
                </a:lnTo>
                <a:lnTo>
                  <a:pt x="140" y="224"/>
                </a:lnTo>
                <a:lnTo>
                  <a:pt x="143" y="226"/>
                </a:lnTo>
                <a:lnTo>
                  <a:pt x="152" y="228"/>
                </a:lnTo>
                <a:lnTo>
                  <a:pt x="152" y="228"/>
                </a:lnTo>
                <a:lnTo>
                  <a:pt x="164" y="226"/>
                </a:lnTo>
                <a:lnTo>
                  <a:pt x="164" y="287"/>
                </a:lnTo>
                <a:lnTo>
                  <a:pt x="164" y="287"/>
                </a:lnTo>
                <a:close/>
                <a:moveTo>
                  <a:pt x="164" y="160"/>
                </a:moveTo>
                <a:lnTo>
                  <a:pt x="164" y="160"/>
                </a:lnTo>
                <a:lnTo>
                  <a:pt x="163" y="161"/>
                </a:lnTo>
                <a:lnTo>
                  <a:pt x="153" y="201"/>
                </a:lnTo>
                <a:lnTo>
                  <a:pt x="153" y="201"/>
                </a:lnTo>
                <a:lnTo>
                  <a:pt x="153" y="205"/>
                </a:lnTo>
                <a:lnTo>
                  <a:pt x="153" y="205"/>
                </a:lnTo>
                <a:lnTo>
                  <a:pt x="153" y="207"/>
                </a:lnTo>
                <a:lnTo>
                  <a:pt x="156" y="210"/>
                </a:lnTo>
                <a:lnTo>
                  <a:pt x="159" y="211"/>
                </a:lnTo>
                <a:lnTo>
                  <a:pt x="161" y="211"/>
                </a:lnTo>
                <a:lnTo>
                  <a:pt x="161" y="211"/>
                </a:lnTo>
                <a:lnTo>
                  <a:pt x="164" y="211"/>
                </a:lnTo>
                <a:lnTo>
                  <a:pt x="164" y="160"/>
                </a:lnTo>
                <a:close/>
                <a:moveTo>
                  <a:pt x="96" y="0"/>
                </a:moveTo>
                <a:lnTo>
                  <a:pt x="133" y="0"/>
                </a:lnTo>
                <a:lnTo>
                  <a:pt x="133" y="14"/>
                </a:lnTo>
                <a:lnTo>
                  <a:pt x="96" y="14"/>
                </a:lnTo>
                <a:lnTo>
                  <a:pt x="96" y="0"/>
                </a:lnTo>
                <a:lnTo>
                  <a:pt x="96" y="0"/>
                </a:lnTo>
                <a:close/>
                <a:moveTo>
                  <a:pt x="96" y="50"/>
                </a:moveTo>
                <a:lnTo>
                  <a:pt x="133" y="50"/>
                </a:lnTo>
                <a:lnTo>
                  <a:pt x="133" y="110"/>
                </a:lnTo>
                <a:lnTo>
                  <a:pt x="133" y="110"/>
                </a:lnTo>
                <a:lnTo>
                  <a:pt x="124" y="109"/>
                </a:lnTo>
                <a:lnTo>
                  <a:pt x="124" y="109"/>
                </a:lnTo>
                <a:lnTo>
                  <a:pt x="117" y="110"/>
                </a:lnTo>
                <a:lnTo>
                  <a:pt x="110" y="111"/>
                </a:lnTo>
                <a:lnTo>
                  <a:pt x="103" y="115"/>
                </a:lnTo>
                <a:lnTo>
                  <a:pt x="96" y="121"/>
                </a:lnTo>
                <a:lnTo>
                  <a:pt x="96" y="50"/>
                </a:lnTo>
                <a:lnTo>
                  <a:pt x="96" y="50"/>
                </a:lnTo>
                <a:close/>
                <a:moveTo>
                  <a:pt x="133" y="287"/>
                </a:moveTo>
                <a:lnTo>
                  <a:pt x="96" y="287"/>
                </a:lnTo>
                <a:lnTo>
                  <a:pt x="96" y="226"/>
                </a:lnTo>
                <a:lnTo>
                  <a:pt x="111" y="226"/>
                </a:lnTo>
                <a:lnTo>
                  <a:pt x="133" y="122"/>
                </a:lnTo>
                <a:lnTo>
                  <a:pt x="133" y="192"/>
                </a:lnTo>
                <a:lnTo>
                  <a:pt x="132" y="198"/>
                </a:lnTo>
                <a:lnTo>
                  <a:pt x="132" y="198"/>
                </a:lnTo>
                <a:lnTo>
                  <a:pt x="132" y="207"/>
                </a:lnTo>
                <a:lnTo>
                  <a:pt x="132" y="207"/>
                </a:lnTo>
                <a:lnTo>
                  <a:pt x="132" y="213"/>
                </a:lnTo>
                <a:lnTo>
                  <a:pt x="133" y="218"/>
                </a:lnTo>
                <a:lnTo>
                  <a:pt x="133" y="287"/>
                </a:lnTo>
                <a:lnTo>
                  <a:pt x="133" y="287"/>
                </a:lnTo>
                <a:close/>
                <a:moveTo>
                  <a:pt x="96" y="186"/>
                </a:moveTo>
                <a:lnTo>
                  <a:pt x="101" y="169"/>
                </a:lnTo>
                <a:lnTo>
                  <a:pt x="101" y="169"/>
                </a:lnTo>
                <a:lnTo>
                  <a:pt x="96" y="168"/>
                </a:lnTo>
                <a:lnTo>
                  <a:pt x="96" y="186"/>
                </a:lnTo>
                <a:lnTo>
                  <a:pt x="96" y="186"/>
                </a:lnTo>
                <a:close/>
                <a:moveTo>
                  <a:pt x="96" y="160"/>
                </a:moveTo>
                <a:lnTo>
                  <a:pt x="96" y="160"/>
                </a:lnTo>
                <a:lnTo>
                  <a:pt x="102" y="163"/>
                </a:lnTo>
                <a:lnTo>
                  <a:pt x="111" y="119"/>
                </a:lnTo>
                <a:lnTo>
                  <a:pt x="111" y="119"/>
                </a:lnTo>
                <a:lnTo>
                  <a:pt x="105" y="125"/>
                </a:lnTo>
                <a:lnTo>
                  <a:pt x="96" y="133"/>
                </a:lnTo>
                <a:lnTo>
                  <a:pt x="96" y="160"/>
                </a:lnTo>
                <a:close/>
                <a:moveTo>
                  <a:pt x="82" y="0"/>
                </a:moveTo>
                <a:lnTo>
                  <a:pt x="96" y="0"/>
                </a:lnTo>
                <a:lnTo>
                  <a:pt x="96" y="14"/>
                </a:lnTo>
                <a:lnTo>
                  <a:pt x="82" y="14"/>
                </a:lnTo>
                <a:lnTo>
                  <a:pt x="82" y="0"/>
                </a:lnTo>
                <a:lnTo>
                  <a:pt x="82" y="0"/>
                </a:lnTo>
                <a:close/>
                <a:moveTo>
                  <a:pt x="82" y="50"/>
                </a:moveTo>
                <a:lnTo>
                  <a:pt x="96" y="50"/>
                </a:lnTo>
                <a:lnTo>
                  <a:pt x="96" y="121"/>
                </a:lnTo>
                <a:lnTo>
                  <a:pt x="96" y="121"/>
                </a:lnTo>
                <a:lnTo>
                  <a:pt x="96" y="122"/>
                </a:lnTo>
                <a:lnTo>
                  <a:pt x="96" y="122"/>
                </a:lnTo>
                <a:lnTo>
                  <a:pt x="82" y="137"/>
                </a:lnTo>
                <a:lnTo>
                  <a:pt x="82" y="50"/>
                </a:lnTo>
                <a:lnTo>
                  <a:pt x="82" y="50"/>
                </a:lnTo>
                <a:close/>
                <a:moveTo>
                  <a:pt x="96" y="287"/>
                </a:moveTo>
                <a:lnTo>
                  <a:pt x="82" y="287"/>
                </a:lnTo>
                <a:lnTo>
                  <a:pt x="82" y="164"/>
                </a:lnTo>
                <a:lnTo>
                  <a:pt x="82" y="164"/>
                </a:lnTo>
                <a:lnTo>
                  <a:pt x="90" y="165"/>
                </a:lnTo>
                <a:lnTo>
                  <a:pt x="96" y="168"/>
                </a:lnTo>
                <a:lnTo>
                  <a:pt x="96" y="186"/>
                </a:lnTo>
                <a:lnTo>
                  <a:pt x="88" y="226"/>
                </a:lnTo>
                <a:lnTo>
                  <a:pt x="96" y="226"/>
                </a:lnTo>
                <a:lnTo>
                  <a:pt x="96" y="287"/>
                </a:lnTo>
                <a:lnTo>
                  <a:pt x="96" y="287"/>
                </a:lnTo>
                <a:close/>
                <a:moveTo>
                  <a:pt x="96" y="133"/>
                </a:moveTo>
                <a:lnTo>
                  <a:pt x="96" y="133"/>
                </a:lnTo>
                <a:lnTo>
                  <a:pt x="90" y="144"/>
                </a:lnTo>
                <a:lnTo>
                  <a:pt x="83" y="157"/>
                </a:lnTo>
                <a:lnTo>
                  <a:pt x="83" y="157"/>
                </a:lnTo>
                <a:lnTo>
                  <a:pt x="96" y="160"/>
                </a:lnTo>
                <a:lnTo>
                  <a:pt x="96" y="133"/>
                </a:lnTo>
                <a:close/>
                <a:moveTo>
                  <a:pt x="40" y="0"/>
                </a:moveTo>
                <a:lnTo>
                  <a:pt x="82" y="0"/>
                </a:lnTo>
                <a:lnTo>
                  <a:pt x="82" y="14"/>
                </a:lnTo>
                <a:lnTo>
                  <a:pt x="36" y="14"/>
                </a:lnTo>
                <a:lnTo>
                  <a:pt x="36" y="14"/>
                </a:lnTo>
                <a:lnTo>
                  <a:pt x="27" y="15"/>
                </a:lnTo>
                <a:lnTo>
                  <a:pt x="22" y="19"/>
                </a:lnTo>
                <a:lnTo>
                  <a:pt x="18" y="25"/>
                </a:lnTo>
                <a:lnTo>
                  <a:pt x="17" y="31"/>
                </a:lnTo>
                <a:lnTo>
                  <a:pt x="17" y="31"/>
                </a:lnTo>
                <a:lnTo>
                  <a:pt x="17" y="31"/>
                </a:lnTo>
                <a:lnTo>
                  <a:pt x="18" y="39"/>
                </a:lnTo>
                <a:lnTo>
                  <a:pt x="22" y="45"/>
                </a:lnTo>
                <a:lnTo>
                  <a:pt x="27" y="49"/>
                </a:lnTo>
                <a:lnTo>
                  <a:pt x="36" y="50"/>
                </a:lnTo>
                <a:lnTo>
                  <a:pt x="82" y="50"/>
                </a:lnTo>
                <a:lnTo>
                  <a:pt x="82" y="137"/>
                </a:lnTo>
                <a:lnTo>
                  <a:pt x="82" y="137"/>
                </a:lnTo>
                <a:lnTo>
                  <a:pt x="69" y="155"/>
                </a:lnTo>
                <a:lnTo>
                  <a:pt x="69" y="155"/>
                </a:lnTo>
                <a:lnTo>
                  <a:pt x="61" y="155"/>
                </a:lnTo>
                <a:lnTo>
                  <a:pt x="61" y="155"/>
                </a:lnTo>
                <a:lnTo>
                  <a:pt x="48" y="156"/>
                </a:lnTo>
                <a:lnTo>
                  <a:pt x="42" y="157"/>
                </a:lnTo>
                <a:lnTo>
                  <a:pt x="38" y="160"/>
                </a:lnTo>
                <a:lnTo>
                  <a:pt x="38" y="160"/>
                </a:lnTo>
                <a:lnTo>
                  <a:pt x="34" y="163"/>
                </a:lnTo>
                <a:lnTo>
                  <a:pt x="31" y="167"/>
                </a:lnTo>
                <a:lnTo>
                  <a:pt x="29" y="169"/>
                </a:lnTo>
                <a:lnTo>
                  <a:pt x="29" y="174"/>
                </a:lnTo>
                <a:lnTo>
                  <a:pt x="29" y="174"/>
                </a:lnTo>
                <a:lnTo>
                  <a:pt x="29" y="178"/>
                </a:lnTo>
                <a:lnTo>
                  <a:pt x="31" y="180"/>
                </a:lnTo>
                <a:lnTo>
                  <a:pt x="31" y="180"/>
                </a:lnTo>
                <a:lnTo>
                  <a:pt x="34" y="182"/>
                </a:lnTo>
                <a:lnTo>
                  <a:pt x="40" y="183"/>
                </a:lnTo>
                <a:lnTo>
                  <a:pt x="40" y="183"/>
                </a:lnTo>
                <a:lnTo>
                  <a:pt x="42" y="183"/>
                </a:lnTo>
                <a:lnTo>
                  <a:pt x="45" y="182"/>
                </a:lnTo>
                <a:lnTo>
                  <a:pt x="45" y="182"/>
                </a:lnTo>
                <a:lnTo>
                  <a:pt x="46" y="179"/>
                </a:lnTo>
                <a:lnTo>
                  <a:pt x="48" y="178"/>
                </a:lnTo>
                <a:lnTo>
                  <a:pt x="48" y="178"/>
                </a:lnTo>
                <a:lnTo>
                  <a:pt x="46" y="174"/>
                </a:lnTo>
                <a:lnTo>
                  <a:pt x="46" y="174"/>
                </a:lnTo>
                <a:lnTo>
                  <a:pt x="45" y="172"/>
                </a:lnTo>
                <a:lnTo>
                  <a:pt x="45" y="172"/>
                </a:lnTo>
                <a:lnTo>
                  <a:pt x="48" y="168"/>
                </a:lnTo>
                <a:lnTo>
                  <a:pt x="52" y="165"/>
                </a:lnTo>
                <a:lnTo>
                  <a:pt x="52" y="165"/>
                </a:lnTo>
                <a:lnTo>
                  <a:pt x="57" y="164"/>
                </a:lnTo>
                <a:lnTo>
                  <a:pt x="64" y="164"/>
                </a:lnTo>
                <a:lnTo>
                  <a:pt x="64" y="164"/>
                </a:lnTo>
                <a:lnTo>
                  <a:pt x="54" y="182"/>
                </a:lnTo>
                <a:lnTo>
                  <a:pt x="54" y="182"/>
                </a:lnTo>
                <a:lnTo>
                  <a:pt x="48" y="195"/>
                </a:lnTo>
                <a:lnTo>
                  <a:pt x="44" y="207"/>
                </a:lnTo>
                <a:lnTo>
                  <a:pt x="41" y="218"/>
                </a:lnTo>
                <a:lnTo>
                  <a:pt x="41" y="228"/>
                </a:lnTo>
                <a:lnTo>
                  <a:pt x="41" y="228"/>
                </a:lnTo>
                <a:lnTo>
                  <a:pt x="41" y="233"/>
                </a:lnTo>
                <a:lnTo>
                  <a:pt x="42" y="237"/>
                </a:lnTo>
                <a:lnTo>
                  <a:pt x="45" y="240"/>
                </a:lnTo>
                <a:lnTo>
                  <a:pt x="49" y="243"/>
                </a:lnTo>
                <a:lnTo>
                  <a:pt x="49" y="243"/>
                </a:lnTo>
                <a:lnTo>
                  <a:pt x="53" y="244"/>
                </a:lnTo>
                <a:lnTo>
                  <a:pt x="61" y="244"/>
                </a:lnTo>
                <a:lnTo>
                  <a:pt x="61" y="244"/>
                </a:lnTo>
                <a:lnTo>
                  <a:pt x="60" y="240"/>
                </a:lnTo>
                <a:lnTo>
                  <a:pt x="60" y="236"/>
                </a:lnTo>
                <a:lnTo>
                  <a:pt x="60" y="236"/>
                </a:lnTo>
                <a:lnTo>
                  <a:pt x="61" y="221"/>
                </a:lnTo>
                <a:lnTo>
                  <a:pt x="61" y="221"/>
                </a:lnTo>
                <a:lnTo>
                  <a:pt x="64" y="207"/>
                </a:lnTo>
                <a:lnTo>
                  <a:pt x="68" y="194"/>
                </a:lnTo>
                <a:lnTo>
                  <a:pt x="73" y="179"/>
                </a:lnTo>
                <a:lnTo>
                  <a:pt x="80" y="164"/>
                </a:lnTo>
                <a:lnTo>
                  <a:pt x="80" y="164"/>
                </a:lnTo>
                <a:lnTo>
                  <a:pt x="82" y="164"/>
                </a:lnTo>
                <a:lnTo>
                  <a:pt x="82" y="287"/>
                </a:lnTo>
                <a:lnTo>
                  <a:pt x="40" y="287"/>
                </a:lnTo>
                <a:lnTo>
                  <a:pt x="40" y="287"/>
                </a:lnTo>
                <a:lnTo>
                  <a:pt x="31" y="286"/>
                </a:lnTo>
                <a:lnTo>
                  <a:pt x="25" y="285"/>
                </a:lnTo>
                <a:lnTo>
                  <a:pt x="18" y="280"/>
                </a:lnTo>
                <a:lnTo>
                  <a:pt x="13" y="275"/>
                </a:lnTo>
                <a:lnTo>
                  <a:pt x="7" y="270"/>
                </a:lnTo>
                <a:lnTo>
                  <a:pt x="4" y="263"/>
                </a:lnTo>
                <a:lnTo>
                  <a:pt x="2" y="256"/>
                </a:lnTo>
                <a:lnTo>
                  <a:pt x="0" y="248"/>
                </a:lnTo>
                <a:lnTo>
                  <a:pt x="0" y="39"/>
                </a:lnTo>
                <a:lnTo>
                  <a:pt x="0" y="39"/>
                </a:lnTo>
                <a:lnTo>
                  <a:pt x="2" y="31"/>
                </a:lnTo>
                <a:lnTo>
                  <a:pt x="4" y="25"/>
                </a:lnTo>
                <a:lnTo>
                  <a:pt x="7" y="18"/>
                </a:lnTo>
                <a:lnTo>
                  <a:pt x="13" y="12"/>
                </a:lnTo>
                <a:lnTo>
                  <a:pt x="18" y="7"/>
                </a:lnTo>
                <a:lnTo>
                  <a:pt x="25" y="4"/>
                </a:lnTo>
                <a:lnTo>
                  <a:pt x="31" y="2"/>
                </a:lnTo>
                <a:lnTo>
                  <a:pt x="40" y="0"/>
                </a:lnTo>
                <a:lnTo>
                  <a:pt x="40" y="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2" name="Freeform 171"/>
          <p:cNvSpPr>
            <a:spLocks noEditPoints="1"/>
          </p:cNvSpPr>
          <p:nvPr/>
        </p:nvSpPr>
        <p:spPr bwMode="auto">
          <a:xfrm>
            <a:off x="1392217" y="2532368"/>
            <a:ext cx="311160" cy="312901"/>
          </a:xfrm>
          <a:custGeom>
            <a:avLst/>
            <a:gdLst>
              <a:gd name="T0" fmla="*/ 337 w 354"/>
              <a:gd name="T1" fmla="*/ 299 h 356"/>
              <a:gd name="T2" fmla="*/ 352 w 354"/>
              <a:gd name="T3" fmla="*/ 91 h 356"/>
              <a:gd name="T4" fmla="*/ 339 w 354"/>
              <a:gd name="T5" fmla="*/ 154 h 356"/>
              <a:gd name="T6" fmla="*/ 333 w 354"/>
              <a:gd name="T7" fmla="*/ 150 h 356"/>
              <a:gd name="T8" fmla="*/ 333 w 354"/>
              <a:gd name="T9" fmla="*/ 206 h 356"/>
              <a:gd name="T10" fmla="*/ 289 w 354"/>
              <a:gd name="T11" fmla="*/ 221 h 356"/>
              <a:gd name="T12" fmla="*/ 306 w 354"/>
              <a:gd name="T13" fmla="*/ 244 h 356"/>
              <a:gd name="T14" fmla="*/ 283 w 354"/>
              <a:gd name="T15" fmla="*/ 267 h 356"/>
              <a:gd name="T16" fmla="*/ 306 w 354"/>
              <a:gd name="T17" fmla="*/ 338 h 356"/>
              <a:gd name="T18" fmla="*/ 283 w 354"/>
              <a:gd name="T19" fmla="*/ 59 h 356"/>
              <a:gd name="T20" fmla="*/ 317 w 354"/>
              <a:gd name="T21" fmla="*/ 59 h 356"/>
              <a:gd name="T22" fmla="*/ 271 w 354"/>
              <a:gd name="T23" fmla="*/ 47 h 356"/>
              <a:gd name="T24" fmla="*/ 263 w 354"/>
              <a:gd name="T25" fmla="*/ 12 h 356"/>
              <a:gd name="T26" fmla="*/ 272 w 354"/>
              <a:gd name="T27" fmla="*/ 223 h 356"/>
              <a:gd name="T28" fmla="*/ 283 w 354"/>
              <a:gd name="T29" fmla="*/ 68 h 356"/>
              <a:gd name="T30" fmla="*/ 272 w 354"/>
              <a:gd name="T31" fmla="*/ 264 h 356"/>
              <a:gd name="T32" fmla="*/ 274 w 354"/>
              <a:gd name="T33" fmla="*/ 356 h 356"/>
              <a:gd name="T34" fmla="*/ 263 w 354"/>
              <a:gd name="T35" fmla="*/ 28 h 356"/>
              <a:gd name="T36" fmla="*/ 259 w 354"/>
              <a:gd name="T37" fmla="*/ 50 h 356"/>
              <a:gd name="T38" fmla="*/ 236 w 354"/>
              <a:gd name="T39" fmla="*/ 50 h 356"/>
              <a:gd name="T40" fmla="*/ 230 w 354"/>
              <a:gd name="T41" fmla="*/ 28 h 356"/>
              <a:gd name="T42" fmla="*/ 263 w 354"/>
              <a:gd name="T43" fmla="*/ 68 h 356"/>
              <a:gd name="T44" fmla="*/ 263 w 354"/>
              <a:gd name="T45" fmla="*/ 231 h 356"/>
              <a:gd name="T46" fmla="*/ 228 w 354"/>
              <a:gd name="T47" fmla="*/ 269 h 356"/>
              <a:gd name="T48" fmla="*/ 228 w 354"/>
              <a:gd name="T49" fmla="*/ 216 h 356"/>
              <a:gd name="T50" fmla="*/ 263 w 354"/>
              <a:gd name="T51" fmla="*/ 348 h 356"/>
              <a:gd name="T52" fmla="*/ 228 w 354"/>
              <a:gd name="T53" fmla="*/ 28 h 356"/>
              <a:gd name="T54" fmla="*/ 225 w 354"/>
              <a:gd name="T55" fmla="*/ 49 h 356"/>
              <a:gd name="T56" fmla="*/ 228 w 354"/>
              <a:gd name="T57" fmla="*/ 4 h 356"/>
              <a:gd name="T58" fmla="*/ 179 w 354"/>
              <a:gd name="T59" fmla="*/ 68 h 356"/>
              <a:gd name="T60" fmla="*/ 228 w 354"/>
              <a:gd name="T61" fmla="*/ 216 h 356"/>
              <a:gd name="T62" fmla="*/ 228 w 354"/>
              <a:gd name="T63" fmla="*/ 299 h 356"/>
              <a:gd name="T64" fmla="*/ 133 w 354"/>
              <a:gd name="T65" fmla="*/ 43 h 356"/>
              <a:gd name="T66" fmla="*/ 126 w 354"/>
              <a:gd name="T67" fmla="*/ 4 h 356"/>
              <a:gd name="T68" fmla="*/ 179 w 354"/>
              <a:gd name="T69" fmla="*/ 68 h 356"/>
              <a:gd name="T70" fmla="*/ 179 w 354"/>
              <a:gd name="T71" fmla="*/ 242 h 356"/>
              <a:gd name="T72" fmla="*/ 171 w 354"/>
              <a:gd name="T73" fmla="*/ 162 h 356"/>
              <a:gd name="T74" fmla="*/ 115 w 354"/>
              <a:gd name="T75" fmla="*/ 31 h 356"/>
              <a:gd name="T76" fmla="*/ 123 w 354"/>
              <a:gd name="T77" fmla="*/ 50 h 356"/>
              <a:gd name="T78" fmla="*/ 100 w 354"/>
              <a:gd name="T79" fmla="*/ 43 h 356"/>
              <a:gd name="T80" fmla="*/ 90 w 354"/>
              <a:gd name="T81" fmla="*/ 12 h 356"/>
              <a:gd name="T82" fmla="*/ 126 w 354"/>
              <a:gd name="T83" fmla="*/ 96 h 356"/>
              <a:gd name="T84" fmla="*/ 90 w 354"/>
              <a:gd name="T85" fmla="*/ 256 h 356"/>
              <a:gd name="T86" fmla="*/ 126 w 354"/>
              <a:gd name="T87" fmla="*/ 162 h 356"/>
              <a:gd name="T88" fmla="*/ 90 w 354"/>
              <a:gd name="T89" fmla="*/ 348 h 356"/>
              <a:gd name="T90" fmla="*/ 79 w 354"/>
              <a:gd name="T91" fmla="*/ 39 h 356"/>
              <a:gd name="T92" fmla="*/ 71 w 354"/>
              <a:gd name="T93" fmla="*/ 20 h 356"/>
              <a:gd name="T94" fmla="*/ 90 w 354"/>
              <a:gd name="T95" fmla="*/ 162 h 356"/>
              <a:gd name="T96" fmla="*/ 90 w 354"/>
              <a:gd name="T97" fmla="*/ 68 h 356"/>
              <a:gd name="T98" fmla="*/ 81 w 354"/>
              <a:gd name="T99" fmla="*/ 264 h 356"/>
              <a:gd name="T100" fmla="*/ 84 w 354"/>
              <a:gd name="T101" fmla="*/ 353 h 356"/>
              <a:gd name="T102" fmla="*/ 37 w 354"/>
              <a:gd name="T103" fmla="*/ 59 h 356"/>
              <a:gd name="T104" fmla="*/ 71 w 354"/>
              <a:gd name="T105" fmla="*/ 20 h 356"/>
              <a:gd name="T106" fmla="*/ 54 w 354"/>
              <a:gd name="T107" fmla="*/ 227 h 356"/>
              <a:gd name="T108" fmla="*/ 50 w 354"/>
              <a:gd name="T109" fmla="*/ 257 h 356"/>
              <a:gd name="T110" fmla="*/ 16 w 354"/>
              <a:gd name="T111" fmla="*/ 299 h 356"/>
              <a:gd name="T112" fmla="*/ 71 w 354"/>
              <a:gd name="T113" fmla="*/ 68 h 356"/>
              <a:gd name="T114" fmla="*/ 49 w 354"/>
              <a:gd name="T115" fmla="*/ 345 h 356"/>
              <a:gd name="T116" fmla="*/ 20 w 354"/>
              <a:gd name="T117" fmla="*/ 150 h 356"/>
              <a:gd name="T118" fmla="*/ 16 w 354"/>
              <a:gd name="T119" fmla="*/ 154 h 356"/>
              <a:gd name="T120" fmla="*/ 0 w 354"/>
              <a:gd name="T121" fmla="*/ 95 h 356"/>
              <a:gd name="T122" fmla="*/ 16 w 354"/>
              <a:gd name="T123" fmla="*/ 96 h 356"/>
              <a:gd name="T124" fmla="*/ 16 w 354"/>
              <a:gd name="T125" fmla="*/ 21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4" h="356">
                <a:moveTo>
                  <a:pt x="337" y="299"/>
                </a:moveTo>
                <a:lnTo>
                  <a:pt x="337" y="210"/>
                </a:lnTo>
                <a:lnTo>
                  <a:pt x="337" y="210"/>
                </a:lnTo>
                <a:lnTo>
                  <a:pt x="340" y="215"/>
                </a:lnTo>
                <a:lnTo>
                  <a:pt x="341" y="222"/>
                </a:lnTo>
                <a:lnTo>
                  <a:pt x="341" y="299"/>
                </a:lnTo>
                <a:lnTo>
                  <a:pt x="337" y="299"/>
                </a:lnTo>
                <a:lnTo>
                  <a:pt x="337" y="299"/>
                </a:lnTo>
                <a:close/>
                <a:moveTo>
                  <a:pt x="337" y="154"/>
                </a:moveTo>
                <a:lnTo>
                  <a:pt x="337" y="96"/>
                </a:lnTo>
                <a:lnTo>
                  <a:pt x="337" y="96"/>
                </a:lnTo>
                <a:lnTo>
                  <a:pt x="339" y="95"/>
                </a:lnTo>
                <a:lnTo>
                  <a:pt x="348" y="91"/>
                </a:lnTo>
                <a:lnTo>
                  <a:pt x="348" y="91"/>
                </a:lnTo>
                <a:lnTo>
                  <a:pt x="350" y="91"/>
                </a:lnTo>
                <a:lnTo>
                  <a:pt x="352" y="91"/>
                </a:lnTo>
                <a:lnTo>
                  <a:pt x="354" y="93"/>
                </a:lnTo>
                <a:lnTo>
                  <a:pt x="354" y="95"/>
                </a:lnTo>
                <a:lnTo>
                  <a:pt x="354" y="142"/>
                </a:lnTo>
                <a:lnTo>
                  <a:pt x="354" y="142"/>
                </a:lnTo>
                <a:lnTo>
                  <a:pt x="352" y="147"/>
                </a:lnTo>
                <a:lnTo>
                  <a:pt x="350" y="149"/>
                </a:lnTo>
                <a:lnTo>
                  <a:pt x="348" y="150"/>
                </a:lnTo>
                <a:lnTo>
                  <a:pt x="339" y="154"/>
                </a:lnTo>
                <a:lnTo>
                  <a:pt x="339" y="154"/>
                </a:lnTo>
                <a:lnTo>
                  <a:pt x="337" y="154"/>
                </a:lnTo>
                <a:lnTo>
                  <a:pt x="337" y="154"/>
                </a:lnTo>
                <a:close/>
                <a:moveTo>
                  <a:pt x="337" y="96"/>
                </a:moveTo>
                <a:lnTo>
                  <a:pt x="337" y="154"/>
                </a:lnTo>
                <a:lnTo>
                  <a:pt x="337" y="154"/>
                </a:lnTo>
                <a:lnTo>
                  <a:pt x="335" y="153"/>
                </a:lnTo>
                <a:lnTo>
                  <a:pt x="333" y="150"/>
                </a:lnTo>
                <a:lnTo>
                  <a:pt x="333" y="103"/>
                </a:lnTo>
                <a:lnTo>
                  <a:pt x="333" y="103"/>
                </a:lnTo>
                <a:lnTo>
                  <a:pt x="335" y="99"/>
                </a:lnTo>
                <a:lnTo>
                  <a:pt x="337" y="96"/>
                </a:lnTo>
                <a:lnTo>
                  <a:pt x="337" y="96"/>
                </a:lnTo>
                <a:close/>
                <a:moveTo>
                  <a:pt x="337" y="210"/>
                </a:moveTo>
                <a:lnTo>
                  <a:pt x="337" y="210"/>
                </a:lnTo>
                <a:lnTo>
                  <a:pt x="333" y="206"/>
                </a:lnTo>
                <a:lnTo>
                  <a:pt x="329" y="202"/>
                </a:lnTo>
                <a:lnTo>
                  <a:pt x="324" y="199"/>
                </a:lnTo>
                <a:lnTo>
                  <a:pt x="317" y="199"/>
                </a:lnTo>
                <a:lnTo>
                  <a:pt x="317" y="68"/>
                </a:lnTo>
                <a:lnTo>
                  <a:pt x="283" y="68"/>
                </a:lnTo>
                <a:lnTo>
                  <a:pt x="283" y="221"/>
                </a:lnTo>
                <a:lnTo>
                  <a:pt x="283" y="221"/>
                </a:lnTo>
                <a:lnTo>
                  <a:pt x="289" y="221"/>
                </a:lnTo>
                <a:lnTo>
                  <a:pt x="293" y="222"/>
                </a:lnTo>
                <a:lnTo>
                  <a:pt x="297" y="225"/>
                </a:lnTo>
                <a:lnTo>
                  <a:pt x="299" y="227"/>
                </a:lnTo>
                <a:lnTo>
                  <a:pt x="302" y="230"/>
                </a:lnTo>
                <a:lnTo>
                  <a:pt x="305" y="234"/>
                </a:lnTo>
                <a:lnTo>
                  <a:pt x="306" y="239"/>
                </a:lnTo>
                <a:lnTo>
                  <a:pt x="306" y="244"/>
                </a:lnTo>
                <a:lnTo>
                  <a:pt x="306" y="244"/>
                </a:lnTo>
                <a:lnTo>
                  <a:pt x="306" y="248"/>
                </a:lnTo>
                <a:lnTo>
                  <a:pt x="305" y="253"/>
                </a:lnTo>
                <a:lnTo>
                  <a:pt x="302" y="257"/>
                </a:lnTo>
                <a:lnTo>
                  <a:pt x="299" y="260"/>
                </a:lnTo>
                <a:lnTo>
                  <a:pt x="297" y="262"/>
                </a:lnTo>
                <a:lnTo>
                  <a:pt x="293" y="265"/>
                </a:lnTo>
                <a:lnTo>
                  <a:pt x="289" y="267"/>
                </a:lnTo>
                <a:lnTo>
                  <a:pt x="283" y="267"/>
                </a:lnTo>
                <a:lnTo>
                  <a:pt x="283" y="299"/>
                </a:lnTo>
                <a:lnTo>
                  <a:pt x="337" y="299"/>
                </a:lnTo>
                <a:lnTo>
                  <a:pt x="337" y="210"/>
                </a:lnTo>
                <a:lnTo>
                  <a:pt x="337" y="210"/>
                </a:lnTo>
                <a:close/>
                <a:moveTo>
                  <a:pt x="283" y="356"/>
                </a:moveTo>
                <a:lnTo>
                  <a:pt x="283" y="314"/>
                </a:lnTo>
                <a:lnTo>
                  <a:pt x="306" y="314"/>
                </a:lnTo>
                <a:lnTo>
                  <a:pt x="306" y="338"/>
                </a:lnTo>
                <a:lnTo>
                  <a:pt x="306" y="338"/>
                </a:lnTo>
                <a:lnTo>
                  <a:pt x="305" y="345"/>
                </a:lnTo>
                <a:lnTo>
                  <a:pt x="301" y="350"/>
                </a:lnTo>
                <a:lnTo>
                  <a:pt x="295" y="355"/>
                </a:lnTo>
                <a:lnTo>
                  <a:pt x="289" y="356"/>
                </a:lnTo>
                <a:lnTo>
                  <a:pt x="283" y="356"/>
                </a:lnTo>
                <a:lnTo>
                  <a:pt x="283" y="356"/>
                </a:lnTo>
                <a:close/>
                <a:moveTo>
                  <a:pt x="283" y="59"/>
                </a:moveTo>
                <a:lnTo>
                  <a:pt x="283" y="20"/>
                </a:lnTo>
                <a:lnTo>
                  <a:pt x="283" y="20"/>
                </a:lnTo>
                <a:lnTo>
                  <a:pt x="298" y="30"/>
                </a:lnTo>
                <a:lnTo>
                  <a:pt x="309" y="38"/>
                </a:lnTo>
                <a:lnTo>
                  <a:pt x="313" y="43"/>
                </a:lnTo>
                <a:lnTo>
                  <a:pt x="316" y="49"/>
                </a:lnTo>
                <a:lnTo>
                  <a:pt x="317" y="54"/>
                </a:lnTo>
                <a:lnTo>
                  <a:pt x="317" y="59"/>
                </a:lnTo>
                <a:lnTo>
                  <a:pt x="283" y="59"/>
                </a:lnTo>
                <a:close/>
                <a:moveTo>
                  <a:pt x="283" y="20"/>
                </a:moveTo>
                <a:lnTo>
                  <a:pt x="283" y="59"/>
                </a:lnTo>
                <a:lnTo>
                  <a:pt x="263" y="59"/>
                </a:lnTo>
                <a:lnTo>
                  <a:pt x="263" y="50"/>
                </a:lnTo>
                <a:lnTo>
                  <a:pt x="263" y="50"/>
                </a:lnTo>
                <a:lnTo>
                  <a:pt x="268" y="50"/>
                </a:lnTo>
                <a:lnTo>
                  <a:pt x="271" y="47"/>
                </a:lnTo>
                <a:lnTo>
                  <a:pt x="274" y="43"/>
                </a:lnTo>
                <a:lnTo>
                  <a:pt x="275" y="39"/>
                </a:lnTo>
                <a:lnTo>
                  <a:pt x="275" y="39"/>
                </a:lnTo>
                <a:lnTo>
                  <a:pt x="274" y="35"/>
                </a:lnTo>
                <a:lnTo>
                  <a:pt x="271" y="31"/>
                </a:lnTo>
                <a:lnTo>
                  <a:pt x="268" y="28"/>
                </a:lnTo>
                <a:lnTo>
                  <a:pt x="263" y="28"/>
                </a:lnTo>
                <a:lnTo>
                  <a:pt x="263" y="12"/>
                </a:lnTo>
                <a:lnTo>
                  <a:pt x="263" y="12"/>
                </a:lnTo>
                <a:lnTo>
                  <a:pt x="283" y="20"/>
                </a:lnTo>
                <a:lnTo>
                  <a:pt x="283" y="20"/>
                </a:lnTo>
                <a:close/>
                <a:moveTo>
                  <a:pt x="283" y="68"/>
                </a:moveTo>
                <a:lnTo>
                  <a:pt x="283" y="221"/>
                </a:lnTo>
                <a:lnTo>
                  <a:pt x="283" y="221"/>
                </a:lnTo>
                <a:lnTo>
                  <a:pt x="278" y="221"/>
                </a:lnTo>
                <a:lnTo>
                  <a:pt x="272" y="223"/>
                </a:lnTo>
                <a:lnTo>
                  <a:pt x="267" y="227"/>
                </a:lnTo>
                <a:lnTo>
                  <a:pt x="263" y="231"/>
                </a:lnTo>
                <a:lnTo>
                  <a:pt x="263" y="162"/>
                </a:lnTo>
                <a:lnTo>
                  <a:pt x="272" y="162"/>
                </a:lnTo>
                <a:lnTo>
                  <a:pt x="272" y="96"/>
                </a:lnTo>
                <a:lnTo>
                  <a:pt x="263" y="96"/>
                </a:lnTo>
                <a:lnTo>
                  <a:pt x="263" y="68"/>
                </a:lnTo>
                <a:lnTo>
                  <a:pt x="283" y="68"/>
                </a:lnTo>
                <a:lnTo>
                  <a:pt x="283" y="68"/>
                </a:lnTo>
                <a:close/>
                <a:moveTo>
                  <a:pt x="283" y="267"/>
                </a:moveTo>
                <a:lnTo>
                  <a:pt x="283" y="299"/>
                </a:lnTo>
                <a:lnTo>
                  <a:pt x="263" y="299"/>
                </a:lnTo>
                <a:lnTo>
                  <a:pt x="263" y="256"/>
                </a:lnTo>
                <a:lnTo>
                  <a:pt x="263" y="256"/>
                </a:lnTo>
                <a:lnTo>
                  <a:pt x="267" y="260"/>
                </a:lnTo>
                <a:lnTo>
                  <a:pt x="272" y="264"/>
                </a:lnTo>
                <a:lnTo>
                  <a:pt x="278" y="267"/>
                </a:lnTo>
                <a:lnTo>
                  <a:pt x="283" y="267"/>
                </a:lnTo>
                <a:lnTo>
                  <a:pt x="283" y="267"/>
                </a:lnTo>
                <a:close/>
                <a:moveTo>
                  <a:pt x="283" y="314"/>
                </a:moveTo>
                <a:lnTo>
                  <a:pt x="283" y="356"/>
                </a:lnTo>
                <a:lnTo>
                  <a:pt x="278" y="356"/>
                </a:lnTo>
                <a:lnTo>
                  <a:pt x="278" y="356"/>
                </a:lnTo>
                <a:lnTo>
                  <a:pt x="274" y="356"/>
                </a:lnTo>
                <a:lnTo>
                  <a:pt x="270" y="353"/>
                </a:lnTo>
                <a:lnTo>
                  <a:pt x="267" y="352"/>
                </a:lnTo>
                <a:lnTo>
                  <a:pt x="263" y="348"/>
                </a:lnTo>
                <a:lnTo>
                  <a:pt x="263" y="314"/>
                </a:lnTo>
                <a:lnTo>
                  <a:pt x="283" y="314"/>
                </a:lnTo>
                <a:close/>
                <a:moveTo>
                  <a:pt x="263" y="12"/>
                </a:moveTo>
                <a:lnTo>
                  <a:pt x="263" y="28"/>
                </a:lnTo>
                <a:lnTo>
                  <a:pt x="263" y="28"/>
                </a:lnTo>
                <a:lnTo>
                  <a:pt x="259" y="28"/>
                </a:lnTo>
                <a:lnTo>
                  <a:pt x="256" y="31"/>
                </a:lnTo>
                <a:lnTo>
                  <a:pt x="253" y="35"/>
                </a:lnTo>
                <a:lnTo>
                  <a:pt x="252" y="39"/>
                </a:lnTo>
                <a:lnTo>
                  <a:pt x="252" y="39"/>
                </a:lnTo>
                <a:lnTo>
                  <a:pt x="253" y="43"/>
                </a:lnTo>
                <a:lnTo>
                  <a:pt x="256" y="47"/>
                </a:lnTo>
                <a:lnTo>
                  <a:pt x="259" y="50"/>
                </a:lnTo>
                <a:lnTo>
                  <a:pt x="263" y="50"/>
                </a:lnTo>
                <a:lnTo>
                  <a:pt x="263" y="59"/>
                </a:lnTo>
                <a:lnTo>
                  <a:pt x="228" y="59"/>
                </a:lnTo>
                <a:lnTo>
                  <a:pt x="228" y="50"/>
                </a:lnTo>
                <a:lnTo>
                  <a:pt x="228" y="50"/>
                </a:lnTo>
                <a:lnTo>
                  <a:pt x="230" y="50"/>
                </a:lnTo>
                <a:lnTo>
                  <a:pt x="230" y="50"/>
                </a:lnTo>
                <a:lnTo>
                  <a:pt x="236" y="50"/>
                </a:lnTo>
                <a:lnTo>
                  <a:pt x="238" y="47"/>
                </a:lnTo>
                <a:lnTo>
                  <a:pt x="241" y="43"/>
                </a:lnTo>
                <a:lnTo>
                  <a:pt x="243" y="39"/>
                </a:lnTo>
                <a:lnTo>
                  <a:pt x="243" y="39"/>
                </a:lnTo>
                <a:lnTo>
                  <a:pt x="241" y="35"/>
                </a:lnTo>
                <a:lnTo>
                  <a:pt x="238" y="31"/>
                </a:lnTo>
                <a:lnTo>
                  <a:pt x="236" y="28"/>
                </a:lnTo>
                <a:lnTo>
                  <a:pt x="230" y="28"/>
                </a:lnTo>
                <a:lnTo>
                  <a:pt x="230" y="28"/>
                </a:lnTo>
                <a:lnTo>
                  <a:pt x="228" y="28"/>
                </a:lnTo>
                <a:lnTo>
                  <a:pt x="228" y="4"/>
                </a:lnTo>
                <a:lnTo>
                  <a:pt x="228" y="4"/>
                </a:lnTo>
                <a:lnTo>
                  <a:pt x="247" y="8"/>
                </a:lnTo>
                <a:lnTo>
                  <a:pt x="263" y="12"/>
                </a:lnTo>
                <a:lnTo>
                  <a:pt x="263" y="12"/>
                </a:lnTo>
                <a:close/>
                <a:moveTo>
                  <a:pt x="263" y="68"/>
                </a:moveTo>
                <a:lnTo>
                  <a:pt x="263" y="96"/>
                </a:lnTo>
                <a:lnTo>
                  <a:pt x="228" y="96"/>
                </a:lnTo>
                <a:lnTo>
                  <a:pt x="228" y="68"/>
                </a:lnTo>
                <a:lnTo>
                  <a:pt x="263" y="68"/>
                </a:lnTo>
                <a:lnTo>
                  <a:pt x="263" y="68"/>
                </a:lnTo>
                <a:close/>
                <a:moveTo>
                  <a:pt x="263" y="162"/>
                </a:moveTo>
                <a:lnTo>
                  <a:pt x="263" y="231"/>
                </a:lnTo>
                <a:lnTo>
                  <a:pt x="263" y="231"/>
                </a:lnTo>
                <a:lnTo>
                  <a:pt x="262" y="237"/>
                </a:lnTo>
                <a:lnTo>
                  <a:pt x="260" y="244"/>
                </a:lnTo>
                <a:lnTo>
                  <a:pt x="260" y="244"/>
                </a:lnTo>
                <a:lnTo>
                  <a:pt x="262" y="250"/>
                </a:lnTo>
                <a:lnTo>
                  <a:pt x="263" y="256"/>
                </a:lnTo>
                <a:lnTo>
                  <a:pt x="263" y="299"/>
                </a:lnTo>
                <a:lnTo>
                  <a:pt x="228" y="299"/>
                </a:lnTo>
                <a:lnTo>
                  <a:pt x="228" y="269"/>
                </a:lnTo>
                <a:lnTo>
                  <a:pt x="229" y="269"/>
                </a:lnTo>
                <a:lnTo>
                  <a:pt x="229" y="253"/>
                </a:lnTo>
                <a:lnTo>
                  <a:pt x="228" y="253"/>
                </a:lnTo>
                <a:lnTo>
                  <a:pt x="228" y="242"/>
                </a:lnTo>
                <a:lnTo>
                  <a:pt x="229" y="242"/>
                </a:lnTo>
                <a:lnTo>
                  <a:pt x="229" y="227"/>
                </a:lnTo>
                <a:lnTo>
                  <a:pt x="228" y="227"/>
                </a:lnTo>
                <a:lnTo>
                  <a:pt x="228" y="216"/>
                </a:lnTo>
                <a:lnTo>
                  <a:pt x="229" y="216"/>
                </a:lnTo>
                <a:lnTo>
                  <a:pt x="229" y="200"/>
                </a:lnTo>
                <a:lnTo>
                  <a:pt x="228" y="200"/>
                </a:lnTo>
                <a:lnTo>
                  <a:pt x="228" y="162"/>
                </a:lnTo>
                <a:lnTo>
                  <a:pt x="263" y="162"/>
                </a:lnTo>
                <a:lnTo>
                  <a:pt x="263" y="162"/>
                </a:lnTo>
                <a:close/>
                <a:moveTo>
                  <a:pt x="263" y="314"/>
                </a:moveTo>
                <a:lnTo>
                  <a:pt x="263" y="348"/>
                </a:lnTo>
                <a:lnTo>
                  <a:pt x="263" y="348"/>
                </a:lnTo>
                <a:lnTo>
                  <a:pt x="262" y="344"/>
                </a:lnTo>
                <a:lnTo>
                  <a:pt x="260" y="338"/>
                </a:lnTo>
                <a:lnTo>
                  <a:pt x="260" y="314"/>
                </a:lnTo>
                <a:lnTo>
                  <a:pt x="263" y="314"/>
                </a:lnTo>
                <a:close/>
                <a:moveTo>
                  <a:pt x="228" y="4"/>
                </a:moveTo>
                <a:lnTo>
                  <a:pt x="228" y="28"/>
                </a:lnTo>
                <a:lnTo>
                  <a:pt x="228" y="28"/>
                </a:lnTo>
                <a:lnTo>
                  <a:pt x="225" y="30"/>
                </a:lnTo>
                <a:lnTo>
                  <a:pt x="222" y="32"/>
                </a:lnTo>
                <a:lnTo>
                  <a:pt x="221" y="35"/>
                </a:lnTo>
                <a:lnTo>
                  <a:pt x="220" y="39"/>
                </a:lnTo>
                <a:lnTo>
                  <a:pt x="220" y="39"/>
                </a:lnTo>
                <a:lnTo>
                  <a:pt x="221" y="43"/>
                </a:lnTo>
                <a:lnTo>
                  <a:pt x="222" y="46"/>
                </a:lnTo>
                <a:lnTo>
                  <a:pt x="225" y="49"/>
                </a:lnTo>
                <a:lnTo>
                  <a:pt x="228" y="50"/>
                </a:lnTo>
                <a:lnTo>
                  <a:pt x="228" y="59"/>
                </a:lnTo>
                <a:lnTo>
                  <a:pt x="179" y="59"/>
                </a:lnTo>
                <a:lnTo>
                  <a:pt x="179" y="0"/>
                </a:lnTo>
                <a:lnTo>
                  <a:pt x="179" y="0"/>
                </a:lnTo>
                <a:lnTo>
                  <a:pt x="203" y="1"/>
                </a:lnTo>
                <a:lnTo>
                  <a:pt x="228" y="4"/>
                </a:lnTo>
                <a:lnTo>
                  <a:pt x="228" y="4"/>
                </a:lnTo>
                <a:close/>
                <a:moveTo>
                  <a:pt x="228" y="68"/>
                </a:moveTo>
                <a:lnTo>
                  <a:pt x="228" y="96"/>
                </a:lnTo>
                <a:lnTo>
                  <a:pt x="183" y="96"/>
                </a:lnTo>
                <a:lnTo>
                  <a:pt x="183" y="162"/>
                </a:lnTo>
                <a:lnTo>
                  <a:pt x="228" y="162"/>
                </a:lnTo>
                <a:lnTo>
                  <a:pt x="228" y="200"/>
                </a:lnTo>
                <a:lnTo>
                  <a:pt x="179" y="200"/>
                </a:lnTo>
                <a:lnTo>
                  <a:pt x="179" y="68"/>
                </a:lnTo>
                <a:lnTo>
                  <a:pt x="228" y="68"/>
                </a:lnTo>
                <a:lnTo>
                  <a:pt x="228" y="68"/>
                </a:lnTo>
                <a:close/>
                <a:moveTo>
                  <a:pt x="228" y="216"/>
                </a:moveTo>
                <a:lnTo>
                  <a:pt x="228" y="227"/>
                </a:lnTo>
                <a:lnTo>
                  <a:pt x="179" y="227"/>
                </a:lnTo>
                <a:lnTo>
                  <a:pt x="179" y="216"/>
                </a:lnTo>
                <a:lnTo>
                  <a:pt x="228" y="216"/>
                </a:lnTo>
                <a:lnTo>
                  <a:pt x="228" y="216"/>
                </a:lnTo>
                <a:close/>
                <a:moveTo>
                  <a:pt x="228" y="242"/>
                </a:moveTo>
                <a:lnTo>
                  <a:pt x="228" y="253"/>
                </a:lnTo>
                <a:lnTo>
                  <a:pt x="179" y="253"/>
                </a:lnTo>
                <a:lnTo>
                  <a:pt x="179" y="242"/>
                </a:lnTo>
                <a:lnTo>
                  <a:pt x="228" y="242"/>
                </a:lnTo>
                <a:lnTo>
                  <a:pt x="228" y="242"/>
                </a:lnTo>
                <a:close/>
                <a:moveTo>
                  <a:pt x="228" y="269"/>
                </a:moveTo>
                <a:lnTo>
                  <a:pt x="228" y="299"/>
                </a:lnTo>
                <a:lnTo>
                  <a:pt x="179" y="299"/>
                </a:lnTo>
                <a:lnTo>
                  <a:pt x="179" y="269"/>
                </a:lnTo>
                <a:lnTo>
                  <a:pt x="228" y="269"/>
                </a:lnTo>
                <a:close/>
                <a:moveTo>
                  <a:pt x="126" y="50"/>
                </a:moveTo>
                <a:lnTo>
                  <a:pt x="126" y="50"/>
                </a:lnTo>
                <a:lnTo>
                  <a:pt x="129" y="49"/>
                </a:lnTo>
                <a:lnTo>
                  <a:pt x="132" y="46"/>
                </a:lnTo>
                <a:lnTo>
                  <a:pt x="133" y="43"/>
                </a:lnTo>
                <a:lnTo>
                  <a:pt x="134" y="39"/>
                </a:lnTo>
                <a:lnTo>
                  <a:pt x="134" y="39"/>
                </a:lnTo>
                <a:lnTo>
                  <a:pt x="133" y="35"/>
                </a:lnTo>
                <a:lnTo>
                  <a:pt x="132" y="32"/>
                </a:lnTo>
                <a:lnTo>
                  <a:pt x="129" y="30"/>
                </a:lnTo>
                <a:lnTo>
                  <a:pt x="126" y="28"/>
                </a:lnTo>
                <a:lnTo>
                  <a:pt x="126" y="4"/>
                </a:lnTo>
                <a:lnTo>
                  <a:pt x="126" y="4"/>
                </a:lnTo>
                <a:lnTo>
                  <a:pt x="150" y="1"/>
                </a:lnTo>
                <a:lnTo>
                  <a:pt x="176" y="0"/>
                </a:lnTo>
                <a:lnTo>
                  <a:pt x="179" y="0"/>
                </a:lnTo>
                <a:lnTo>
                  <a:pt x="179" y="59"/>
                </a:lnTo>
                <a:lnTo>
                  <a:pt x="126" y="59"/>
                </a:lnTo>
                <a:lnTo>
                  <a:pt x="126" y="50"/>
                </a:lnTo>
                <a:lnTo>
                  <a:pt x="126" y="50"/>
                </a:lnTo>
                <a:close/>
                <a:moveTo>
                  <a:pt x="179" y="68"/>
                </a:moveTo>
                <a:lnTo>
                  <a:pt x="179" y="200"/>
                </a:lnTo>
                <a:lnTo>
                  <a:pt x="127" y="200"/>
                </a:lnTo>
                <a:lnTo>
                  <a:pt x="127" y="216"/>
                </a:lnTo>
                <a:lnTo>
                  <a:pt x="179" y="216"/>
                </a:lnTo>
                <a:lnTo>
                  <a:pt x="179" y="227"/>
                </a:lnTo>
                <a:lnTo>
                  <a:pt x="127" y="227"/>
                </a:lnTo>
                <a:lnTo>
                  <a:pt x="127" y="242"/>
                </a:lnTo>
                <a:lnTo>
                  <a:pt x="179" y="242"/>
                </a:lnTo>
                <a:lnTo>
                  <a:pt x="179" y="253"/>
                </a:lnTo>
                <a:lnTo>
                  <a:pt x="127" y="253"/>
                </a:lnTo>
                <a:lnTo>
                  <a:pt x="127" y="269"/>
                </a:lnTo>
                <a:lnTo>
                  <a:pt x="179" y="269"/>
                </a:lnTo>
                <a:lnTo>
                  <a:pt x="179" y="299"/>
                </a:lnTo>
                <a:lnTo>
                  <a:pt x="126" y="299"/>
                </a:lnTo>
                <a:lnTo>
                  <a:pt x="126" y="162"/>
                </a:lnTo>
                <a:lnTo>
                  <a:pt x="171" y="162"/>
                </a:lnTo>
                <a:lnTo>
                  <a:pt x="171" y="96"/>
                </a:lnTo>
                <a:lnTo>
                  <a:pt x="126" y="96"/>
                </a:lnTo>
                <a:lnTo>
                  <a:pt x="126" y="68"/>
                </a:lnTo>
                <a:lnTo>
                  <a:pt x="179" y="68"/>
                </a:lnTo>
                <a:close/>
                <a:moveTo>
                  <a:pt x="123" y="28"/>
                </a:moveTo>
                <a:lnTo>
                  <a:pt x="123" y="28"/>
                </a:lnTo>
                <a:lnTo>
                  <a:pt x="118" y="28"/>
                </a:lnTo>
                <a:lnTo>
                  <a:pt x="115" y="31"/>
                </a:lnTo>
                <a:lnTo>
                  <a:pt x="113" y="35"/>
                </a:lnTo>
                <a:lnTo>
                  <a:pt x="111" y="39"/>
                </a:lnTo>
                <a:lnTo>
                  <a:pt x="111" y="39"/>
                </a:lnTo>
                <a:lnTo>
                  <a:pt x="113" y="43"/>
                </a:lnTo>
                <a:lnTo>
                  <a:pt x="115" y="47"/>
                </a:lnTo>
                <a:lnTo>
                  <a:pt x="118" y="50"/>
                </a:lnTo>
                <a:lnTo>
                  <a:pt x="123" y="50"/>
                </a:lnTo>
                <a:lnTo>
                  <a:pt x="123" y="50"/>
                </a:lnTo>
                <a:lnTo>
                  <a:pt x="126" y="50"/>
                </a:lnTo>
                <a:lnTo>
                  <a:pt x="126" y="59"/>
                </a:lnTo>
                <a:lnTo>
                  <a:pt x="90" y="59"/>
                </a:lnTo>
                <a:lnTo>
                  <a:pt x="90" y="50"/>
                </a:lnTo>
                <a:lnTo>
                  <a:pt x="90" y="50"/>
                </a:lnTo>
                <a:lnTo>
                  <a:pt x="95" y="50"/>
                </a:lnTo>
                <a:lnTo>
                  <a:pt x="98" y="47"/>
                </a:lnTo>
                <a:lnTo>
                  <a:pt x="100" y="43"/>
                </a:lnTo>
                <a:lnTo>
                  <a:pt x="102" y="39"/>
                </a:lnTo>
                <a:lnTo>
                  <a:pt x="102" y="39"/>
                </a:lnTo>
                <a:lnTo>
                  <a:pt x="100" y="35"/>
                </a:lnTo>
                <a:lnTo>
                  <a:pt x="98" y="31"/>
                </a:lnTo>
                <a:lnTo>
                  <a:pt x="95" y="28"/>
                </a:lnTo>
                <a:lnTo>
                  <a:pt x="90" y="28"/>
                </a:lnTo>
                <a:lnTo>
                  <a:pt x="90" y="12"/>
                </a:lnTo>
                <a:lnTo>
                  <a:pt x="90" y="12"/>
                </a:lnTo>
                <a:lnTo>
                  <a:pt x="107" y="8"/>
                </a:lnTo>
                <a:lnTo>
                  <a:pt x="126" y="4"/>
                </a:lnTo>
                <a:lnTo>
                  <a:pt x="126" y="28"/>
                </a:lnTo>
                <a:lnTo>
                  <a:pt x="126" y="28"/>
                </a:lnTo>
                <a:lnTo>
                  <a:pt x="123" y="28"/>
                </a:lnTo>
                <a:lnTo>
                  <a:pt x="123" y="28"/>
                </a:lnTo>
                <a:close/>
                <a:moveTo>
                  <a:pt x="126" y="68"/>
                </a:moveTo>
                <a:lnTo>
                  <a:pt x="126" y="96"/>
                </a:lnTo>
                <a:lnTo>
                  <a:pt x="90" y="96"/>
                </a:lnTo>
                <a:lnTo>
                  <a:pt x="90" y="68"/>
                </a:lnTo>
                <a:lnTo>
                  <a:pt x="126" y="68"/>
                </a:lnTo>
                <a:lnTo>
                  <a:pt x="126" y="68"/>
                </a:lnTo>
                <a:close/>
                <a:moveTo>
                  <a:pt x="126" y="162"/>
                </a:moveTo>
                <a:lnTo>
                  <a:pt x="126" y="299"/>
                </a:lnTo>
                <a:lnTo>
                  <a:pt x="90" y="299"/>
                </a:lnTo>
                <a:lnTo>
                  <a:pt x="90" y="256"/>
                </a:lnTo>
                <a:lnTo>
                  <a:pt x="90" y="256"/>
                </a:lnTo>
                <a:lnTo>
                  <a:pt x="92" y="250"/>
                </a:lnTo>
                <a:lnTo>
                  <a:pt x="94" y="244"/>
                </a:lnTo>
                <a:lnTo>
                  <a:pt x="94" y="244"/>
                </a:lnTo>
                <a:lnTo>
                  <a:pt x="92" y="237"/>
                </a:lnTo>
                <a:lnTo>
                  <a:pt x="90" y="231"/>
                </a:lnTo>
                <a:lnTo>
                  <a:pt x="90" y="162"/>
                </a:lnTo>
                <a:lnTo>
                  <a:pt x="126" y="162"/>
                </a:lnTo>
                <a:lnTo>
                  <a:pt x="126" y="162"/>
                </a:lnTo>
                <a:close/>
                <a:moveTo>
                  <a:pt x="90" y="348"/>
                </a:moveTo>
                <a:lnTo>
                  <a:pt x="90" y="314"/>
                </a:lnTo>
                <a:lnTo>
                  <a:pt x="94" y="314"/>
                </a:lnTo>
                <a:lnTo>
                  <a:pt x="94" y="338"/>
                </a:lnTo>
                <a:lnTo>
                  <a:pt x="94" y="338"/>
                </a:lnTo>
                <a:lnTo>
                  <a:pt x="92" y="344"/>
                </a:lnTo>
                <a:lnTo>
                  <a:pt x="90" y="348"/>
                </a:lnTo>
                <a:lnTo>
                  <a:pt x="90" y="348"/>
                </a:lnTo>
                <a:close/>
                <a:moveTo>
                  <a:pt x="90" y="12"/>
                </a:moveTo>
                <a:lnTo>
                  <a:pt x="90" y="28"/>
                </a:lnTo>
                <a:lnTo>
                  <a:pt x="90" y="28"/>
                </a:lnTo>
                <a:lnTo>
                  <a:pt x="85" y="28"/>
                </a:lnTo>
                <a:lnTo>
                  <a:pt x="83" y="31"/>
                </a:lnTo>
                <a:lnTo>
                  <a:pt x="80" y="35"/>
                </a:lnTo>
                <a:lnTo>
                  <a:pt x="79" y="39"/>
                </a:lnTo>
                <a:lnTo>
                  <a:pt x="79" y="39"/>
                </a:lnTo>
                <a:lnTo>
                  <a:pt x="80" y="43"/>
                </a:lnTo>
                <a:lnTo>
                  <a:pt x="83" y="47"/>
                </a:lnTo>
                <a:lnTo>
                  <a:pt x="85" y="50"/>
                </a:lnTo>
                <a:lnTo>
                  <a:pt x="90" y="50"/>
                </a:lnTo>
                <a:lnTo>
                  <a:pt x="90" y="59"/>
                </a:lnTo>
                <a:lnTo>
                  <a:pt x="71" y="59"/>
                </a:lnTo>
                <a:lnTo>
                  <a:pt x="71" y="20"/>
                </a:lnTo>
                <a:lnTo>
                  <a:pt x="71" y="20"/>
                </a:lnTo>
                <a:lnTo>
                  <a:pt x="90" y="12"/>
                </a:lnTo>
                <a:lnTo>
                  <a:pt x="90" y="12"/>
                </a:lnTo>
                <a:close/>
                <a:moveTo>
                  <a:pt x="90" y="68"/>
                </a:moveTo>
                <a:lnTo>
                  <a:pt x="90" y="96"/>
                </a:lnTo>
                <a:lnTo>
                  <a:pt x="81" y="96"/>
                </a:lnTo>
                <a:lnTo>
                  <a:pt x="81" y="162"/>
                </a:lnTo>
                <a:lnTo>
                  <a:pt x="90" y="162"/>
                </a:lnTo>
                <a:lnTo>
                  <a:pt x="90" y="231"/>
                </a:lnTo>
                <a:lnTo>
                  <a:pt x="90" y="231"/>
                </a:lnTo>
                <a:lnTo>
                  <a:pt x="87" y="227"/>
                </a:lnTo>
                <a:lnTo>
                  <a:pt x="81" y="223"/>
                </a:lnTo>
                <a:lnTo>
                  <a:pt x="76" y="221"/>
                </a:lnTo>
                <a:lnTo>
                  <a:pt x="71" y="221"/>
                </a:lnTo>
                <a:lnTo>
                  <a:pt x="71" y="68"/>
                </a:lnTo>
                <a:lnTo>
                  <a:pt x="90" y="68"/>
                </a:lnTo>
                <a:lnTo>
                  <a:pt x="90" y="68"/>
                </a:lnTo>
                <a:close/>
                <a:moveTo>
                  <a:pt x="90" y="256"/>
                </a:moveTo>
                <a:lnTo>
                  <a:pt x="90" y="299"/>
                </a:lnTo>
                <a:lnTo>
                  <a:pt x="71" y="299"/>
                </a:lnTo>
                <a:lnTo>
                  <a:pt x="71" y="267"/>
                </a:lnTo>
                <a:lnTo>
                  <a:pt x="71" y="267"/>
                </a:lnTo>
                <a:lnTo>
                  <a:pt x="76" y="267"/>
                </a:lnTo>
                <a:lnTo>
                  <a:pt x="81" y="264"/>
                </a:lnTo>
                <a:lnTo>
                  <a:pt x="87" y="260"/>
                </a:lnTo>
                <a:lnTo>
                  <a:pt x="90" y="256"/>
                </a:lnTo>
                <a:lnTo>
                  <a:pt x="90" y="256"/>
                </a:lnTo>
                <a:close/>
                <a:moveTo>
                  <a:pt x="90" y="314"/>
                </a:moveTo>
                <a:lnTo>
                  <a:pt x="90" y="348"/>
                </a:lnTo>
                <a:lnTo>
                  <a:pt x="90" y="348"/>
                </a:lnTo>
                <a:lnTo>
                  <a:pt x="87" y="352"/>
                </a:lnTo>
                <a:lnTo>
                  <a:pt x="84" y="353"/>
                </a:lnTo>
                <a:lnTo>
                  <a:pt x="80" y="356"/>
                </a:lnTo>
                <a:lnTo>
                  <a:pt x="75" y="356"/>
                </a:lnTo>
                <a:lnTo>
                  <a:pt x="71" y="356"/>
                </a:lnTo>
                <a:lnTo>
                  <a:pt x="71" y="314"/>
                </a:lnTo>
                <a:lnTo>
                  <a:pt x="90" y="314"/>
                </a:lnTo>
                <a:close/>
                <a:moveTo>
                  <a:pt x="71" y="20"/>
                </a:moveTo>
                <a:lnTo>
                  <a:pt x="71" y="59"/>
                </a:lnTo>
                <a:lnTo>
                  <a:pt x="37" y="59"/>
                </a:lnTo>
                <a:lnTo>
                  <a:pt x="37" y="59"/>
                </a:lnTo>
                <a:lnTo>
                  <a:pt x="37" y="54"/>
                </a:lnTo>
                <a:lnTo>
                  <a:pt x="38" y="49"/>
                </a:lnTo>
                <a:lnTo>
                  <a:pt x="41" y="43"/>
                </a:lnTo>
                <a:lnTo>
                  <a:pt x="45" y="38"/>
                </a:lnTo>
                <a:lnTo>
                  <a:pt x="56" y="30"/>
                </a:lnTo>
                <a:lnTo>
                  <a:pt x="71" y="20"/>
                </a:lnTo>
                <a:lnTo>
                  <a:pt x="71" y="20"/>
                </a:lnTo>
                <a:close/>
                <a:moveTo>
                  <a:pt x="71" y="68"/>
                </a:moveTo>
                <a:lnTo>
                  <a:pt x="71" y="221"/>
                </a:lnTo>
                <a:lnTo>
                  <a:pt x="71" y="221"/>
                </a:lnTo>
                <a:lnTo>
                  <a:pt x="71" y="221"/>
                </a:lnTo>
                <a:lnTo>
                  <a:pt x="65" y="221"/>
                </a:lnTo>
                <a:lnTo>
                  <a:pt x="61" y="222"/>
                </a:lnTo>
                <a:lnTo>
                  <a:pt x="57" y="225"/>
                </a:lnTo>
                <a:lnTo>
                  <a:pt x="54" y="227"/>
                </a:lnTo>
                <a:lnTo>
                  <a:pt x="50" y="230"/>
                </a:lnTo>
                <a:lnTo>
                  <a:pt x="49" y="234"/>
                </a:lnTo>
                <a:lnTo>
                  <a:pt x="48" y="239"/>
                </a:lnTo>
                <a:lnTo>
                  <a:pt x="48" y="244"/>
                </a:lnTo>
                <a:lnTo>
                  <a:pt x="48" y="244"/>
                </a:lnTo>
                <a:lnTo>
                  <a:pt x="48" y="248"/>
                </a:lnTo>
                <a:lnTo>
                  <a:pt x="49" y="253"/>
                </a:lnTo>
                <a:lnTo>
                  <a:pt x="50" y="257"/>
                </a:lnTo>
                <a:lnTo>
                  <a:pt x="54" y="260"/>
                </a:lnTo>
                <a:lnTo>
                  <a:pt x="57" y="262"/>
                </a:lnTo>
                <a:lnTo>
                  <a:pt x="61" y="265"/>
                </a:lnTo>
                <a:lnTo>
                  <a:pt x="65" y="267"/>
                </a:lnTo>
                <a:lnTo>
                  <a:pt x="71" y="267"/>
                </a:lnTo>
                <a:lnTo>
                  <a:pt x="71" y="267"/>
                </a:lnTo>
                <a:lnTo>
                  <a:pt x="71" y="299"/>
                </a:lnTo>
                <a:lnTo>
                  <a:pt x="16" y="299"/>
                </a:lnTo>
                <a:lnTo>
                  <a:pt x="16" y="210"/>
                </a:lnTo>
                <a:lnTo>
                  <a:pt x="16" y="210"/>
                </a:lnTo>
                <a:lnTo>
                  <a:pt x="20" y="206"/>
                </a:lnTo>
                <a:lnTo>
                  <a:pt x="25" y="202"/>
                </a:lnTo>
                <a:lnTo>
                  <a:pt x="30" y="199"/>
                </a:lnTo>
                <a:lnTo>
                  <a:pt x="37" y="199"/>
                </a:lnTo>
                <a:lnTo>
                  <a:pt x="37" y="68"/>
                </a:lnTo>
                <a:lnTo>
                  <a:pt x="71" y="68"/>
                </a:lnTo>
                <a:lnTo>
                  <a:pt x="71" y="68"/>
                </a:lnTo>
                <a:close/>
                <a:moveTo>
                  <a:pt x="71" y="314"/>
                </a:moveTo>
                <a:lnTo>
                  <a:pt x="71" y="356"/>
                </a:lnTo>
                <a:lnTo>
                  <a:pt x="65" y="356"/>
                </a:lnTo>
                <a:lnTo>
                  <a:pt x="65" y="356"/>
                </a:lnTo>
                <a:lnTo>
                  <a:pt x="58" y="355"/>
                </a:lnTo>
                <a:lnTo>
                  <a:pt x="53" y="350"/>
                </a:lnTo>
                <a:lnTo>
                  <a:pt x="49" y="345"/>
                </a:lnTo>
                <a:lnTo>
                  <a:pt x="48" y="338"/>
                </a:lnTo>
                <a:lnTo>
                  <a:pt x="48" y="314"/>
                </a:lnTo>
                <a:lnTo>
                  <a:pt x="71" y="314"/>
                </a:lnTo>
                <a:lnTo>
                  <a:pt x="71" y="314"/>
                </a:lnTo>
                <a:close/>
                <a:moveTo>
                  <a:pt x="16" y="154"/>
                </a:moveTo>
                <a:lnTo>
                  <a:pt x="16" y="154"/>
                </a:lnTo>
                <a:lnTo>
                  <a:pt x="19" y="153"/>
                </a:lnTo>
                <a:lnTo>
                  <a:pt x="20" y="150"/>
                </a:lnTo>
                <a:lnTo>
                  <a:pt x="20" y="103"/>
                </a:lnTo>
                <a:lnTo>
                  <a:pt x="20" y="103"/>
                </a:lnTo>
                <a:lnTo>
                  <a:pt x="19" y="99"/>
                </a:lnTo>
                <a:lnTo>
                  <a:pt x="16" y="96"/>
                </a:lnTo>
                <a:lnTo>
                  <a:pt x="16" y="154"/>
                </a:lnTo>
                <a:close/>
                <a:moveTo>
                  <a:pt x="16" y="96"/>
                </a:moveTo>
                <a:lnTo>
                  <a:pt x="16" y="154"/>
                </a:lnTo>
                <a:lnTo>
                  <a:pt x="16" y="154"/>
                </a:lnTo>
                <a:lnTo>
                  <a:pt x="15" y="154"/>
                </a:lnTo>
                <a:lnTo>
                  <a:pt x="6" y="150"/>
                </a:lnTo>
                <a:lnTo>
                  <a:pt x="6" y="150"/>
                </a:lnTo>
                <a:lnTo>
                  <a:pt x="4" y="149"/>
                </a:lnTo>
                <a:lnTo>
                  <a:pt x="2" y="147"/>
                </a:lnTo>
                <a:lnTo>
                  <a:pt x="0" y="142"/>
                </a:lnTo>
                <a:lnTo>
                  <a:pt x="0" y="95"/>
                </a:lnTo>
                <a:lnTo>
                  <a:pt x="0" y="95"/>
                </a:lnTo>
                <a:lnTo>
                  <a:pt x="0" y="93"/>
                </a:lnTo>
                <a:lnTo>
                  <a:pt x="2" y="91"/>
                </a:lnTo>
                <a:lnTo>
                  <a:pt x="4" y="91"/>
                </a:lnTo>
                <a:lnTo>
                  <a:pt x="6" y="91"/>
                </a:lnTo>
                <a:lnTo>
                  <a:pt x="15" y="95"/>
                </a:lnTo>
                <a:lnTo>
                  <a:pt x="15" y="95"/>
                </a:lnTo>
                <a:lnTo>
                  <a:pt x="16" y="96"/>
                </a:lnTo>
                <a:lnTo>
                  <a:pt x="16" y="96"/>
                </a:lnTo>
                <a:close/>
                <a:moveTo>
                  <a:pt x="16" y="210"/>
                </a:moveTo>
                <a:lnTo>
                  <a:pt x="16" y="299"/>
                </a:lnTo>
                <a:lnTo>
                  <a:pt x="12" y="299"/>
                </a:lnTo>
                <a:lnTo>
                  <a:pt x="12" y="222"/>
                </a:lnTo>
                <a:lnTo>
                  <a:pt x="12" y="222"/>
                </a:lnTo>
                <a:lnTo>
                  <a:pt x="14" y="215"/>
                </a:lnTo>
                <a:lnTo>
                  <a:pt x="16" y="210"/>
                </a:lnTo>
                <a:lnTo>
                  <a:pt x="16" y="21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3" name="Freeform 172"/>
          <p:cNvSpPr>
            <a:spLocks noEditPoints="1"/>
          </p:cNvSpPr>
          <p:nvPr/>
        </p:nvSpPr>
        <p:spPr bwMode="auto">
          <a:xfrm>
            <a:off x="1622510" y="2934041"/>
            <a:ext cx="350715" cy="267196"/>
          </a:xfrm>
          <a:custGeom>
            <a:avLst/>
            <a:gdLst>
              <a:gd name="T0" fmla="*/ 396 w 399"/>
              <a:gd name="T1" fmla="*/ 285 h 304"/>
              <a:gd name="T2" fmla="*/ 390 w 399"/>
              <a:gd name="T3" fmla="*/ 10 h 304"/>
              <a:gd name="T4" fmla="*/ 349 w 399"/>
              <a:gd name="T5" fmla="*/ 22 h 304"/>
              <a:gd name="T6" fmla="*/ 376 w 399"/>
              <a:gd name="T7" fmla="*/ 48 h 304"/>
              <a:gd name="T8" fmla="*/ 360 w 399"/>
              <a:gd name="T9" fmla="*/ 281 h 304"/>
              <a:gd name="T10" fmla="*/ 304 w 399"/>
              <a:gd name="T11" fmla="*/ 256 h 304"/>
              <a:gd name="T12" fmla="*/ 345 w 399"/>
              <a:gd name="T13" fmla="*/ 42 h 304"/>
              <a:gd name="T14" fmla="*/ 357 w 399"/>
              <a:gd name="T15" fmla="*/ 251 h 304"/>
              <a:gd name="T16" fmla="*/ 254 w 399"/>
              <a:gd name="T17" fmla="*/ 22 h 304"/>
              <a:gd name="T18" fmla="*/ 254 w 399"/>
              <a:gd name="T19" fmla="*/ 304 h 304"/>
              <a:gd name="T20" fmla="*/ 254 w 399"/>
              <a:gd name="T21" fmla="*/ 264 h 304"/>
              <a:gd name="T22" fmla="*/ 277 w 399"/>
              <a:gd name="T23" fmla="*/ 167 h 304"/>
              <a:gd name="T24" fmla="*/ 274 w 399"/>
              <a:gd name="T25" fmla="*/ 133 h 304"/>
              <a:gd name="T26" fmla="*/ 273 w 399"/>
              <a:gd name="T27" fmla="*/ 109 h 304"/>
              <a:gd name="T28" fmla="*/ 254 w 399"/>
              <a:gd name="T29" fmla="*/ 41 h 304"/>
              <a:gd name="T30" fmla="*/ 260 w 399"/>
              <a:gd name="T31" fmla="*/ 171 h 304"/>
              <a:gd name="T32" fmla="*/ 254 w 399"/>
              <a:gd name="T33" fmla="*/ 137 h 304"/>
              <a:gd name="T34" fmla="*/ 257 w 399"/>
              <a:gd name="T35" fmla="*/ 103 h 304"/>
              <a:gd name="T36" fmla="*/ 200 w 399"/>
              <a:gd name="T37" fmla="*/ 0 h 304"/>
              <a:gd name="T38" fmla="*/ 200 w 399"/>
              <a:gd name="T39" fmla="*/ 282 h 304"/>
              <a:gd name="T40" fmla="*/ 241 w 399"/>
              <a:gd name="T41" fmla="*/ 93 h 304"/>
              <a:gd name="T42" fmla="*/ 226 w 399"/>
              <a:gd name="T43" fmla="*/ 121 h 304"/>
              <a:gd name="T44" fmla="*/ 230 w 399"/>
              <a:gd name="T45" fmla="*/ 144 h 304"/>
              <a:gd name="T46" fmla="*/ 232 w 399"/>
              <a:gd name="T47" fmla="*/ 178 h 304"/>
              <a:gd name="T48" fmla="*/ 200 w 399"/>
              <a:gd name="T49" fmla="*/ 186 h 304"/>
              <a:gd name="T50" fmla="*/ 254 w 399"/>
              <a:gd name="T51" fmla="*/ 41 h 304"/>
              <a:gd name="T52" fmla="*/ 242 w 399"/>
              <a:gd name="T53" fmla="*/ 103 h 304"/>
              <a:gd name="T54" fmla="*/ 251 w 399"/>
              <a:gd name="T55" fmla="*/ 128 h 304"/>
              <a:gd name="T56" fmla="*/ 251 w 399"/>
              <a:gd name="T57" fmla="*/ 136 h 304"/>
              <a:gd name="T58" fmla="*/ 246 w 399"/>
              <a:gd name="T59" fmla="*/ 170 h 304"/>
              <a:gd name="T60" fmla="*/ 135 w 399"/>
              <a:gd name="T61" fmla="*/ 22 h 304"/>
              <a:gd name="T62" fmla="*/ 135 w 399"/>
              <a:gd name="T63" fmla="*/ 304 h 304"/>
              <a:gd name="T64" fmla="*/ 173 w 399"/>
              <a:gd name="T65" fmla="*/ 178 h 304"/>
              <a:gd name="T66" fmla="*/ 139 w 399"/>
              <a:gd name="T67" fmla="*/ 213 h 304"/>
              <a:gd name="T68" fmla="*/ 162 w 399"/>
              <a:gd name="T69" fmla="*/ 183 h 304"/>
              <a:gd name="T70" fmla="*/ 148 w 399"/>
              <a:gd name="T71" fmla="*/ 153 h 304"/>
              <a:gd name="T72" fmla="*/ 136 w 399"/>
              <a:gd name="T73" fmla="*/ 126 h 304"/>
              <a:gd name="T74" fmla="*/ 143 w 399"/>
              <a:gd name="T75" fmla="*/ 136 h 304"/>
              <a:gd name="T76" fmla="*/ 150 w 399"/>
              <a:gd name="T77" fmla="*/ 122 h 304"/>
              <a:gd name="T78" fmla="*/ 200 w 399"/>
              <a:gd name="T79" fmla="*/ 41 h 304"/>
              <a:gd name="T80" fmla="*/ 147 w 399"/>
              <a:gd name="T81" fmla="*/ 193 h 304"/>
              <a:gd name="T82" fmla="*/ 139 w 399"/>
              <a:gd name="T83" fmla="*/ 164 h 304"/>
              <a:gd name="T84" fmla="*/ 25 w 399"/>
              <a:gd name="T85" fmla="*/ 2 h 304"/>
              <a:gd name="T86" fmla="*/ 0 w 399"/>
              <a:gd name="T87" fmla="*/ 273 h 304"/>
              <a:gd name="T88" fmla="*/ 25 w 399"/>
              <a:gd name="T89" fmla="*/ 304 h 304"/>
              <a:gd name="T90" fmla="*/ 40 w 399"/>
              <a:gd name="T91" fmla="*/ 281 h 304"/>
              <a:gd name="T92" fmla="*/ 24 w 399"/>
              <a:gd name="T93" fmla="*/ 48 h 304"/>
              <a:gd name="T94" fmla="*/ 50 w 399"/>
              <a:gd name="T95" fmla="*/ 22 h 304"/>
              <a:gd name="T96" fmla="*/ 124 w 399"/>
              <a:gd name="T97" fmla="*/ 125 h 304"/>
              <a:gd name="T98" fmla="*/ 106 w 399"/>
              <a:gd name="T99" fmla="*/ 175 h 304"/>
              <a:gd name="T100" fmla="*/ 117 w 399"/>
              <a:gd name="T101" fmla="*/ 209 h 304"/>
              <a:gd name="T102" fmla="*/ 54 w 399"/>
              <a:gd name="T103" fmla="*/ 262 h 304"/>
              <a:gd name="T104" fmla="*/ 43 w 399"/>
              <a:gd name="T105" fmla="*/ 53 h 304"/>
              <a:gd name="T106" fmla="*/ 135 w 399"/>
              <a:gd name="T107" fmla="*/ 156 h 304"/>
              <a:gd name="T108" fmla="*/ 131 w 399"/>
              <a:gd name="T109" fmla="*/ 176 h 304"/>
              <a:gd name="T110" fmla="*/ 128 w 399"/>
              <a:gd name="T111" fmla="*/ 199 h 304"/>
              <a:gd name="T112" fmla="*/ 127 w 399"/>
              <a:gd name="T113" fmla="*/ 13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9" h="304">
                <a:moveTo>
                  <a:pt x="368" y="304"/>
                </a:moveTo>
                <a:lnTo>
                  <a:pt x="368" y="304"/>
                </a:lnTo>
                <a:lnTo>
                  <a:pt x="373" y="304"/>
                </a:lnTo>
                <a:lnTo>
                  <a:pt x="380" y="302"/>
                </a:lnTo>
                <a:lnTo>
                  <a:pt x="385" y="298"/>
                </a:lnTo>
                <a:lnTo>
                  <a:pt x="390" y="294"/>
                </a:lnTo>
                <a:lnTo>
                  <a:pt x="394" y="290"/>
                </a:lnTo>
                <a:lnTo>
                  <a:pt x="396" y="285"/>
                </a:lnTo>
                <a:lnTo>
                  <a:pt x="399" y="279"/>
                </a:lnTo>
                <a:lnTo>
                  <a:pt x="399" y="273"/>
                </a:lnTo>
                <a:lnTo>
                  <a:pt x="399" y="33"/>
                </a:lnTo>
                <a:lnTo>
                  <a:pt x="399" y="33"/>
                </a:lnTo>
                <a:lnTo>
                  <a:pt x="399" y="26"/>
                </a:lnTo>
                <a:lnTo>
                  <a:pt x="396" y="21"/>
                </a:lnTo>
                <a:lnTo>
                  <a:pt x="394" y="15"/>
                </a:lnTo>
                <a:lnTo>
                  <a:pt x="390" y="10"/>
                </a:lnTo>
                <a:lnTo>
                  <a:pt x="385" y="6"/>
                </a:lnTo>
                <a:lnTo>
                  <a:pt x="380" y="3"/>
                </a:lnTo>
                <a:lnTo>
                  <a:pt x="373" y="2"/>
                </a:lnTo>
                <a:lnTo>
                  <a:pt x="368" y="0"/>
                </a:lnTo>
                <a:lnTo>
                  <a:pt x="304" y="0"/>
                </a:lnTo>
                <a:lnTo>
                  <a:pt x="304" y="22"/>
                </a:lnTo>
                <a:lnTo>
                  <a:pt x="349" y="22"/>
                </a:lnTo>
                <a:lnTo>
                  <a:pt x="349" y="22"/>
                </a:lnTo>
                <a:lnTo>
                  <a:pt x="354" y="22"/>
                </a:lnTo>
                <a:lnTo>
                  <a:pt x="360" y="25"/>
                </a:lnTo>
                <a:lnTo>
                  <a:pt x="364" y="26"/>
                </a:lnTo>
                <a:lnTo>
                  <a:pt x="368" y="30"/>
                </a:lnTo>
                <a:lnTo>
                  <a:pt x="371" y="34"/>
                </a:lnTo>
                <a:lnTo>
                  <a:pt x="373" y="38"/>
                </a:lnTo>
                <a:lnTo>
                  <a:pt x="375" y="42"/>
                </a:lnTo>
                <a:lnTo>
                  <a:pt x="376" y="48"/>
                </a:lnTo>
                <a:lnTo>
                  <a:pt x="376" y="256"/>
                </a:lnTo>
                <a:lnTo>
                  <a:pt x="376" y="256"/>
                </a:lnTo>
                <a:lnTo>
                  <a:pt x="375" y="262"/>
                </a:lnTo>
                <a:lnTo>
                  <a:pt x="373" y="267"/>
                </a:lnTo>
                <a:lnTo>
                  <a:pt x="371" y="271"/>
                </a:lnTo>
                <a:lnTo>
                  <a:pt x="368" y="275"/>
                </a:lnTo>
                <a:lnTo>
                  <a:pt x="364" y="278"/>
                </a:lnTo>
                <a:lnTo>
                  <a:pt x="360" y="281"/>
                </a:lnTo>
                <a:lnTo>
                  <a:pt x="354" y="282"/>
                </a:lnTo>
                <a:lnTo>
                  <a:pt x="349" y="282"/>
                </a:lnTo>
                <a:lnTo>
                  <a:pt x="304" y="282"/>
                </a:lnTo>
                <a:lnTo>
                  <a:pt x="304" y="304"/>
                </a:lnTo>
                <a:lnTo>
                  <a:pt x="368" y="304"/>
                </a:lnTo>
                <a:lnTo>
                  <a:pt x="368" y="304"/>
                </a:lnTo>
                <a:close/>
                <a:moveTo>
                  <a:pt x="304" y="264"/>
                </a:moveTo>
                <a:lnTo>
                  <a:pt x="304" y="256"/>
                </a:lnTo>
                <a:lnTo>
                  <a:pt x="337" y="256"/>
                </a:lnTo>
                <a:lnTo>
                  <a:pt x="337" y="243"/>
                </a:lnTo>
                <a:lnTo>
                  <a:pt x="304" y="243"/>
                </a:lnTo>
                <a:lnTo>
                  <a:pt x="304" y="41"/>
                </a:lnTo>
                <a:lnTo>
                  <a:pt x="337" y="41"/>
                </a:lnTo>
                <a:lnTo>
                  <a:pt x="337" y="41"/>
                </a:lnTo>
                <a:lnTo>
                  <a:pt x="341" y="41"/>
                </a:lnTo>
                <a:lnTo>
                  <a:pt x="345" y="42"/>
                </a:lnTo>
                <a:lnTo>
                  <a:pt x="352" y="46"/>
                </a:lnTo>
                <a:lnTo>
                  <a:pt x="357" y="53"/>
                </a:lnTo>
                <a:lnTo>
                  <a:pt x="357" y="57"/>
                </a:lnTo>
                <a:lnTo>
                  <a:pt x="358" y="61"/>
                </a:lnTo>
                <a:lnTo>
                  <a:pt x="358" y="243"/>
                </a:lnTo>
                <a:lnTo>
                  <a:pt x="358" y="243"/>
                </a:lnTo>
                <a:lnTo>
                  <a:pt x="357" y="247"/>
                </a:lnTo>
                <a:lnTo>
                  <a:pt x="357" y="251"/>
                </a:lnTo>
                <a:lnTo>
                  <a:pt x="352" y="258"/>
                </a:lnTo>
                <a:lnTo>
                  <a:pt x="345" y="262"/>
                </a:lnTo>
                <a:lnTo>
                  <a:pt x="341" y="263"/>
                </a:lnTo>
                <a:lnTo>
                  <a:pt x="337" y="264"/>
                </a:lnTo>
                <a:lnTo>
                  <a:pt x="304" y="264"/>
                </a:lnTo>
                <a:close/>
                <a:moveTo>
                  <a:pt x="304" y="0"/>
                </a:moveTo>
                <a:lnTo>
                  <a:pt x="254" y="0"/>
                </a:lnTo>
                <a:lnTo>
                  <a:pt x="254" y="22"/>
                </a:lnTo>
                <a:lnTo>
                  <a:pt x="304" y="22"/>
                </a:lnTo>
                <a:lnTo>
                  <a:pt x="304" y="0"/>
                </a:lnTo>
                <a:lnTo>
                  <a:pt x="304" y="0"/>
                </a:lnTo>
                <a:close/>
                <a:moveTo>
                  <a:pt x="254" y="304"/>
                </a:moveTo>
                <a:lnTo>
                  <a:pt x="304" y="304"/>
                </a:lnTo>
                <a:lnTo>
                  <a:pt x="304" y="282"/>
                </a:lnTo>
                <a:lnTo>
                  <a:pt x="254" y="282"/>
                </a:lnTo>
                <a:lnTo>
                  <a:pt x="254" y="304"/>
                </a:lnTo>
                <a:lnTo>
                  <a:pt x="254" y="304"/>
                </a:lnTo>
                <a:close/>
                <a:moveTo>
                  <a:pt x="304" y="41"/>
                </a:moveTo>
                <a:lnTo>
                  <a:pt x="304" y="243"/>
                </a:lnTo>
                <a:lnTo>
                  <a:pt x="270" y="243"/>
                </a:lnTo>
                <a:lnTo>
                  <a:pt x="270" y="256"/>
                </a:lnTo>
                <a:lnTo>
                  <a:pt x="304" y="256"/>
                </a:lnTo>
                <a:lnTo>
                  <a:pt x="304" y="264"/>
                </a:lnTo>
                <a:lnTo>
                  <a:pt x="254" y="264"/>
                </a:lnTo>
                <a:lnTo>
                  <a:pt x="254" y="183"/>
                </a:lnTo>
                <a:lnTo>
                  <a:pt x="254" y="183"/>
                </a:lnTo>
                <a:lnTo>
                  <a:pt x="257" y="183"/>
                </a:lnTo>
                <a:lnTo>
                  <a:pt x="257" y="183"/>
                </a:lnTo>
                <a:lnTo>
                  <a:pt x="265" y="179"/>
                </a:lnTo>
                <a:lnTo>
                  <a:pt x="272" y="174"/>
                </a:lnTo>
                <a:lnTo>
                  <a:pt x="272" y="174"/>
                </a:lnTo>
                <a:lnTo>
                  <a:pt x="277" y="167"/>
                </a:lnTo>
                <a:lnTo>
                  <a:pt x="281" y="159"/>
                </a:lnTo>
                <a:lnTo>
                  <a:pt x="281" y="159"/>
                </a:lnTo>
                <a:lnTo>
                  <a:pt x="281" y="151"/>
                </a:lnTo>
                <a:lnTo>
                  <a:pt x="281" y="151"/>
                </a:lnTo>
                <a:lnTo>
                  <a:pt x="281" y="143"/>
                </a:lnTo>
                <a:lnTo>
                  <a:pt x="281" y="143"/>
                </a:lnTo>
                <a:lnTo>
                  <a:pt x="278" y="137"/>
                </a:lnTo>
                <a:lnTo>
                  <a:pt x="274" y="133"/>
                </a:lnTo>
                <a:lnTo>
                  <a:pt x="274" y="133"/>
                </a:lnTo>
                <a:lnTo>
                  <a:pt x="269" y="130"/>
                </a:lnTo>
                <a:lnTo>
                  <a:pt x="262" y="129"/>
                </a:lnTo>
                <a:lnTo>
                  <a:pt x="262" y="129"/>
                </a:lnTo>
                <a:lnTo>
                  <a:pt x="268" y="122"/>
                </a:lnTo>
                <a:lnTo>
                  <a:pt x="272" y="116"/>
                </a:lnTo>
                <a:lnTo>
                  <a:pt x="272" y="116"/>
                </a:lnTo>
                <a:lnTo>
                  <a:pt x="273" y="109"/>
                </a:lnTo>
                <a:lnTo>
                  <a:pt x="273" y="102"/>
                </a:lnTo>
                <a:lnTo>
                  <a:pt x="273" y="102"/>
                </a:lnTo>
                <a:lnTo>
                  <a:pt x="270" y="97"/>
                </a:lnTo>
                <a:lnTo>
                  <a:pt x="264" y="93"/>
                </a:lnTo>
                <a:lnTo>
                  <a:pt x="264" y="93"/>
                </a:lnTo>
                <a:lnTo>
                  <a:pt x="260" y="90"/>
                </a:lnTo>
                <a:lnTo>
                  <a:pt x="254" y="90"/>
                </a:lnTo>
                <a:lnTo>
                  <a:pt x="254" y="41"/>
                </a:lnTo>
                <a:lnTo>
                  <a:pt x="304" y="41"/>
                </a:lnTo>
                <a:lnTo>
                  <a:pt x="304" y="41"/>
                </a:lnTo>
                <a:close/>
                <a:moveTo>
                  <a:pt x="254" y="175"/>
                </a:moveTo>
                <a:lnTo>
                  <a:pt x="254" y="175"/>
                </a:lnTo>
                <a:lnTo>
                  <a:pt x="254" y="175"/>
                </a:lnTo>
                <a:lnTo>
                  <a:pt x="254" y="175"/>
                </a:lnTo>
                <a:lnTo>
                  <a:pt x="257" y="174"/>
                </a:lnTo>
                <a:lnTo>
                  <a:pt x="260" y="171"/>
                </a:lnTo>
                <a:lnTo>
                  <a:pt x="264" y="166"/>
                </a:lnTo>
                <a:lnTo>
                  <a:pt x="264" y="166"/>
                </a:lnTo>
                <a:lnTo>
                  <a:pt x="265" y="159"/>
                </a:lnTo>
                <a:lnTo>
                  <a:pt x="264" y="151"/>
                </a:lnTo>
                <a:lnTo>
                  <a:pt x="264" y="151"/>
                </a:lnTo>
                <a:lnTo>
                  <a:pt x="260" y="143"/>
                </a:lnTo>
                <a:lnTo>
                  <a:pt x="257" y="140"/>
                </a:lnTo>
                <a:lnTo>
                  <a:pt x="254" y="137"/>
                </a:lnTo>
                <a:lnTo>
                  <a:pt x="254" y="175"/>
                </a:lnTo>
                <a:lnTo>
                  <a:pt x="254" y="175"/>
                </a:lnTo>
                <a:close/>
                <a:moveTo>
                  <a:pt x="254" y="124"/>
                </a:moveTo>
                <a:lnTo>
                  <a:pt x="254" y="124"/>
                </a:lnTo>
                <a:lnTo>
                  <a:pt x="257" y="117"/>
                </a:lnTo>
                <a:lnTo>
                  <a:pt x="258" y="109"/>
                </a:lnTo>
                <a:lnTo>
                  <a:pt x="258" y="109"/>
                </a:lnTo>
                <a:lnTo>
                  <a:pt x="257" y="103"/>
                </a:lnTo>
                <a:lnTo>
                  <a:pt x="257" y="103"/>
                </a:lnTo>
                <a:lnTo>
                  <a:pt x="255" y="99"/>
                </a:lnTo>
                <a:lnTo>
                  <a:pt x="254" y="98"/>
                </a:lnTo>
                <a:lnTo>
                  <a:pt x="254" y="98"/>
                </a:lnTo>
                <a:lnTo>
                  <a:pt x="254" y="97"/>
                </a:lnTo>
                <a:lnTo>
                  <a:pt x="254" y="124"/>
                </a:lnTo>
                <a:close/>
                <a:moveTo>
                  <a:pt x="254" y="0"/>
                </a:moveTo>
                <a:lnTo>
                  <a:pt x="200" y="0"/>
                </a:lnTo>
                <a:lnTo>
                  <a:pt x="200" y="22"/>
                </a:lnTo>
                <a:lnTo>
                  <a:pt x="254" y="22"/>
                </a:lnTo>
                <a:lnTo>
                  <a:pt x="254" y="0"/>
                </a:lnTo>
                <a:lnTo>
                  <a:pt x="254" y="0"/>
                </a:lnTo>
                <a:close/>
                <a:moveTo>
                  <a:pt x="200" y="304"/>
                </a:moveTo>
                <a:lnTo>
                  <a:pt x="254" y="304"/>
                </a:lnTo>
                <a:lnTo>
                  <a:pt x="254" y="282"/>
                </a:lnTo>
                <a:lnTo>
                  <a:pt x="200" y="282"/>
                </a:lnTo>
                <a:lnTo>
                  <a:pt x="200" y="304"/>
                </a:lnTo>
                <a:lnTo>
                  <a:pt x="200" y="304"/>
                </a:lnTo>
                <a:close/>
                <a:moveTo>
                  <a:pt x="254" y="41"/>
                </a:moveTo>
                <a:lnTo>
                  <a:pt x="254" y="90"/>
                </a:lnTo>
                <a:lnTo>
                  <a:pt x="254" y="90"/>
                </a:lnTo>
                <a:lnTo>
                  <a:pt x="246" y="91"/>
                </a:lnTo>
                <a:lnTo>
                  <a:pt x="246" y="91"/>
                </a:lnTo>
                <a:lnTo>
                  <a:pt x="241" y="93"/>
                </a:lnTo>
                <a:lnTo>
                  <a:pt x="236" y="95"/>
                </a:lnTo>
                <a:lnTo>
                  <a:pt x="232" y="99"/>
                </a:lnTo>
                <a:lnTo>
                  <a:pt x="230" y="103"/>
                </a:lnTo>
                <a:lnTo>
                  <a:pt x="230" y="103"/>
                </a:lnTo>
                <a:lnTo>
                  <a:pt x="227" y="107"/>
                </a:lnTo>
                <a:lnTo>
                  <a:pt x="226" y="111"/>
                </a:lnTo>
                <a:lnTo>
                  <a:pt x="226" y="117"/>
                </a:lnTo>
                <a:lnTo>
                  <a:pt x="226" y="121"/>
                </a:lnTo>
                <a:lnTo>
                  <a:pt x="226" y="121"/>
                </a:lnTo>
                <a:lnTo>
                  <a:pt x="228" y="125"/>
                </a:lnTo>
                <a:lnTo>
                  <a:pt x="231" y="129"/>
                </a:lnTo>
                <a:lnTo>
                  <a:pt x="235" y="132"/>
                </a:lnTo>
                <a:lnTo>
                  <a:pt x="241" y="134"/>
                </a:lnTo>
                <a:lnTo>
                  <a:pt x="241" y="134"/>
                </a:lnTo>
                <a:lnTo>
                  <a:pt x="232" y="141"/>
                </a:lnTo>
                <a:lnTo>
                  <a:pt x="230" y="144"/>
                </a:lnTo>
                <a:lnTo>
                  <a:pt x="227" y="148"/>
                </a:lnTo>
                <a:lnTo>
                  <a:pt x="227" y="148"/>
                </a:lnTo>
                <a:lnTo>
                  <a:pt x="226" y="158"/>
                </a:lnTo>
                <a:lnTo>
                  <a:pt x="226" y="166"/>
                </a:lnTo>
                <a:lnTo>
                  <a:pt x="226" y="166"/>
                </a:lnTo>
                <a:lnTo>
                  <a:pt x="227" y="171"/>
                </a:lnTo>
                <a:lnTo>
                  <a:pt x="230" y="174"/>
                </a:lnTo>
                <a:lnTo>
                  <a:pt x="232" y="178"/>
                </a:lnTo>
                <a:lnTo>
                  <a:pt x="236" y="181"/>
                </a:lnTo>
                <a:lnTo>
                  <a:pt x="236" y="181"/>
                </a:lnTo>
                <a:lnTo>
                  <a:pt x="241" y="182"/>
                </a:lnTo>
                <a:lnTo>
                  <a:pt x="245" y="183"/>
                </a:lnTo>
                <a:lnTo>
                  <a:pt x="254" y="183"/>
                </a:lnTo>
                <a:lnTo>
                  <a:pt x="254" y="264"/>
                </a:lnTo>
                <a:lnTo>
                  <a:pt x="200" y="264"/>
                </a:lnTo>
                <a:lnTo>
                  <a:pt x="200" y="186"/>
                </a:lnTo>
                <a:lnTo>
                  <a:pt x="201" y="186"/>
                </a:lnTo>
                <a:lnTo>
                  <a:pt x="200" y="171"/>
                </a:lnTo>
                <a:lnTo>
                  <a:pt x="216" y="167"/>
                </a:lnTo>
                <a:lnTo>
                  <a:pt x="215" y="153"/>
                </a:lnTo>
                <a:lnTo>
                  <a:pt x="200" y="158"/>
                </a:lnTo>
                <a:lnTo>
                  <a:pt x="200" y="145"/>
                </a:lnTo>
                <a:lnTo>
                  <a:pt x="200" y="41"/>
                </a:lnTo>
                <a:lnTo>
                  <a:pt x="254" y="41"/>
                </a:lnTo>
                <a:lnTo>
                  <a:pt x="254" y="41"/>
                </a:lnTo>
                <a:close/>
                <a:moveTo>
                  <a:pt x="254" y="97"/>
                </a:moveTo>
                <a:lnTo>
                  <a:pt x="254" y="97"/>
                </a:lnTo>
                <a:lnTo>
                  <a:pt x="251" y="97"/>
                </a:lnTo>
                <a:lnTo>
                  <a:pt x="249" y="97"/>
                </a:lnTo>
                <a:lnTo>
                  <a:pt x="249" y="97"/>
                </a:lnTo>
                <a:lnTo>
                  <a:pt x="245" y="99"/>
                </a:lnTo>
                <a:lnTo>
                  <a:pt x="242" y="103"/>
                </a:lnTo>
                <a:lnTo>
                  <a:pt x="242" y="103"/>
                </a:lnTo>
                <a:lnTo>
                  <a:pt x="241" y="109"/>
                </a:lnTo>
                <a:lnTo>
                  <a:pt x="241" y="114"/>
                </a:lnTo>
                <a:lnTo>
                  <a:pt x="241" y="114"/>
                </a:lnTo>
                <a:lnTo>
                  <a:pt x="242" y="118"/>
                </a:lnTo>
                <a:lnTo>
                  <a:pt x="245" y="122"/>
                </a:lnTo>
                <a:lnTo>
                  <a:pt x="247" y="125"/>
                </a:lnTo>
                <a:lnTo>
                  <a:pt x="251" y="128"/>
                </a:lnTo>
                <a:lnTo>
                  <a:pt x="251" y="128"/>
                </a:lnTo>
                <a:lnTo>
                  <a:pt x="254" y="124"/>
                </a:lnTo>
                <a:lnTo>
                  <a:pt x="254" y="97"/>
                </a:lnTo>
                <a:lnTo>
                  <a:pt x="254" y="97"/>
                </a:lnTo>
                <a:close/>
                <a:moveTo>
                  <a:pt x="254" y="137"/>
                </a:moveTo>
                <a:lnTo>
                  <a:pt x="254" y="137"/>
                </a:lnTo>
                <a:lnTo>
                  <a:pt x="251" y="136"/>
                </a:lnTo>
                <a:lnTo>
                  <a:pt x="251" y="136"/>
                </a:lnTo>
                <a:lnTo>
                  <a:pt x="247" y="141"/>
                </a:lnTo>
                <a:lnTo>
                  <a:pt x="245" y="147"/>
                </a:lnTo>
                <a:lnTo>
                  <a:pt x="243" y="152"/>
                </a:lnTo>
                <a:lnTo>
                  <a:pt x="243" y="159"/>
                </a:lnTo>
                <a:lnTo>
                  <a:pt x="243" y="159"/>
                </a:lnTo>
                <a:lnTo>
                  <a:pt x="243" y="164"/>
                </a:lnTo>
                <a:lnTo>
                  <a:pt x="243" y="164"/>
                </a:lnTo>
                <a:lnTo>
                  <a:pt x="246" y="170"/>
                </a:lnTo>
                <a:lnTo>
                  <a:pt x="249" y="172"/>
                </a:lnTo>
                <a:lnTo>
                  <a:pt x="249" y="172"/>
                </a:lnTo>
                <a:lnTo>
                  <a:pt x="251" y="174"/>
                </a:lnTo>
                <a:lnTo>
                  <a:pt x="254" y="175"/>
                </a:lnTo>
                <a:lnTo>
                  <a:pt x="254" y="137"/>
                </a:lnTo>
                <a:close/>
                <a:moveTo>
                  <a:pt x="200" y="0"/>
                </a:moveTo>
                <a:lnTo>
                  <a:pt x="135" y="0"/>
                </a:lnTo>
                <a:lnTo>
                  <a:pt x="135" y="22"/>
                </a:lnTo>
                <a:lnTo>
                  <a:pt x="200" y="22"/>
                </a:lnTo>
                <a:lnTo>
                  <a:pt x="200" y="0"/>
                </a:lnTo>
                <a:lnTo>
                  <a:pt x="200" y="0"/>
                </a:lnTo>
                <a:close/>
                <a:moveTo>
                  <a:pt x="135" y="304"/>
                </a:moveTo>
                <a:lnTo>
                  <a:pt x="200" y="304"/>
                </a:lnTo>
                <a:lnTo>
                  <a:pt x="200" y="282"/>
                </a:lnTo>
                <a:lnTo>
                  <a:pt x="135" y="282"/>
                </a:lnTo>
                <a:lnTo>
                  <a:pt x="135" y="304"/>
                </a:lnTo>
                <a:lnTo>
                  <a:pt x="135" y="304"/>
                </a:lnTo>
                <a:close/>
                <a:moveTo>
                  <a:pt x="200" y="41"/>
                </a:moveTo>
                <a:lnTo>
                  <a:pt x="200" y="145"/>
                </a:lnTo>
                <a:lnTo>
                  <a:pt x="200" y="143"/>
                </a:lnTo>
                <a:lnTo>
                  <a:pt x="186" y="145"/>
                </a:lnTo>
                <a:lnTo>
                  <a:pt x="186" y="160"/>
                </a:lnTo>
                <a:lnTo>
                  <a:pt x="171" y="164"/>
                </a:lnTo>
                <a:lnTo>
                  <a:pt x="173" y="178"/>
                </a:lnTo>
                <a:lnTo>
                  <a:pt x="188" y="174"/>
                </a:lnTo>
                <a:lnTo>
                  <a:pt x="188" y="190"/>
                </a:lnTo>
                <a:lnTo>
                  <a:pt x="200" y="186"/>
                </a:lnTo>
                <a:lnTo>
                  <a:pt x="200" y="264"/>
                </a:lnTo>
                <a:lnTo>
                  <a:pt x="135" y="264"/>
                </a:lnTo>
                <a:lnTo>
                  <a:pt x="135" y="214"/>
                </a:lnTo>
                <a:lnTo>
                  <a:pt x="135" y="214"/>
                </a:lnTo>
                <a:lnTo>
                  <a:pt x="139" y="213"/>
                </a:lnTo>
                <a:lnTo>
                  <a:pt x="139" y="213"/>
                </a:lnTo>
                <a:lnTo>
                  <a:pt x="144" y="210"/>
                </a:lnTo>
                <a:lnTo>
                  <a:pt x="150" y="208"/>
                </a:lnTo>
                <a:lnTo>
                  <a:pt x="155" y="202"/>
                </a:lnTo>
                <a:lnTo>
                  <a:pt x="158" y="197"/>
                </a:lnTo>
                <a:lnTo>
                  <a:pt x="158" y="197"/>
                </a:lnTo>
                <a:lnTo>
                  <a:pt x="161" y="190"/>
                </a:lnTo>
                <a:lnTo>
                  <a:pt x="162" y="183"/>
                </a:lnTo>
                <a:lnTo>
                  <a:pt x="162" y="176"/>
                </a:lnTo>
                <a:lnTo>
                  <a:pt x="162" y="170"/>
                </a:lnTo>
                <a:lnTo>
                  <a:pt x="162" y="170"/>
                </a:lnTo>
                <a:lnTo>
                  <a:pt x="158" y="163"/>
                </a:lnTo>
                <a:lnTo>
                  <a:pt x="154" y="158"/>
                </a:lnTo>
                <a:lnTo>
                  <a:pt x="154" y="158"/>
                </a:lnTo>
                <a:lnTo>
                  <a:pt x="148" y="153"/>
                </a:lnTo>
                <a:lnTo>
                  <a:pt x="148" y="153"/>
                </a:lnTo>
                <a:lnTo>
                  <a:pt x="144" y="153"/>
                </a:lnTo>
                <a:lnTo>
                  <a:pt x="139" y="155"/>
                </a:lnTo>
                <a:lnTo>
                  <a:pt x="139" y="155"/>
                </a:lnTo>
                <a:lnTo>
                  <a:pt x="135" y="156"/>
                </a:lnTo>
                <a:lnTo>
                  <a:pt x="135" y="128"/>
                </a:lnTo>
                <a:lnTo>
                  <a:pt x="135" y="128"/>
                </a:lnTo>
                <a:lnTo>
                  <a:pt x="136" y="126"/>
                </a:lnTo>
                <a:lnTo>
                  <a:pt x="136" y="126"/>
                </a:lnTo>
                <a:lnTo>
                  <a:pt x="139" y="126"/>
                </a:lnTo>
                <a:lnTo>
                  <a:pt x="140" y="128"/>
                </a:lnTo>
                <a:lnTo>
                  <a:pt x="140" y="128"/>
                </a:lnTo>
                <a:lnTo>
                  <a:pt x="143" y="129"/>
                </a:lnTo>
                <a:lnTo>
                  <a:pt x="143" y="132"/>
                </a:lnTo>
                <a:lnTo>
                  <a:pt x="143" y="132"/>
                </a:lnTo>
                <a:lnTo>
                  <a:pt x="143" y="134"/>
                </a:lnTo>
                <a:lnTo>
                  <a:pt x="143" y="136"/>
                </a:lnTo>
                <a:lnTo>
                  <a:pt x="143" y="136"/>
                </a:lnTo>
                <a:lnTo>
                  <a:pt x="147" y="134"/>
                </a:lnTo>
                <a:lnTo>
                  <a:pt x="150" y="132"/>
                </a:lnTo>
                <a:lnTo>
                  <a:pt x="150" y="132"/>
                </a:lnTo>
                <a:lnTo>
                  <a:pt x="151" y="129"/>
                </a:lnTo>
                <a:lnTo>
                  <a:pt x="151" y="125"/>
                </a:lnTo>
                <a:lnTo>
                  <a:pt x="151" y="125"/>
                </a:lnTo>
                <a:lnTo>
                  <a:pt x="150" y="122"/>
                </a:lnTo>
                <a:lnTo>
                  <a:pt x="146" y="120"/>
                </a:lnTo>
                <a:lnTo>
                  <a:pt x="146" y="120"/>
                </a:lnTo>
                <a:lnTo>
                  <a:pt x="140" y="120"/>
                </a:lnTo>
                <a:lnTo>
                  <a:pt x="135" y="120"/>
                </a:lnTo>
                <a:lnTo>
                  <a:pt x="135" y="120"/>
                </a:lnTo>
                <a:lnTo>
                  <a:pt x="135" y="41"/>
                </a:lnTo>
                <a:lnTo>
                  <a:pt x="200" y="41"/>
                </a:lnTo>
                <a:lnTo>
                  <a:pt x="200" y="41"/>
                </a:lnTo>
                <a:close/>
                <a:moveTo>
                  <a:pt x="135" y="204"/>
                </a:moveTo>
                <a:lnTo>
                  <a:pt x="135" y="204"/>
                </a:lnTo>
                <a:lnTo>
                  <a:pt x="138" y="204"/>
                </a:lnTo>
                <a:lnTo>
                  <a:pt x="138" y="204"/>
                </a:lnTo>
                <a:lnTo>
                  <a:pt x="140" y="202"/>
                </a:lnTo>
                <a:lnTo>
                  <a:pt x="143" y="199"/>
                </a:lnTo>
                <a:lnTo>
                  <a:pt x="146" y="197"/>
                </a:lnTo>
                <a:lnTo>
                  <a:pt x="147" y="193"/>
                </a:lnTo>
                <a:lnTo>
                  <a:pt x="147" y="193"/>
                </a:lnTo>
                <a:lnTo>
                  <a:pt x="150" y="185"/>
                </a:lnTo>
                <a:lnTo>
                  <a:pt x="148" y="175"/>
                </a:lnTo>
                <a:lnTo>
                  <a:pt x="148" y="175"/>
                </a:lnTo>
                <a:lnTo>
                  <a:pt x="147" y="170"/>
                </a:lnTo>
                <a:lnTo>
                  <a:pt x="144" y="167"/>
                </a:lnTo>
                <a:lnTo>
                  <a:pt x="142" y="164"/>
                </a:lnTo>
                <a:lnTo>
                  <a:pt x="139" y="164"/>
                </a:lnTo>
                <a:lnTo>
                  <a:pt x="139" y="164"/>
                </a:lnTo>
                <a:lnTo>
                  <a:pt x="136" y="166"/>
                </a:lnTo>
                <a:lnTo>
                  <a:pt x="135" y="168"/>
                </a:lnTo>
                <a:lnTo>
                  <a:pt x="135" y="204"/>
                </a:lnTo>
                <a:close/>
                <a:moveTo>
                  <a:pt x="135" y="0"/>
                </a:moveTo>
                <a:lnTo>
                  <a:pt x="32" y="0"/>
                </a:lnTo>
                <a:lnTo>
                  <a:pt x="32" y="0"/>
                </a:lnTo>
                <a:lnTo>
                  <a:pt x="25" y="2"/>
                </a:lnTo>
                <a:lnTo>
                  <a:pt x="20" y="3"/>
                </a:lnTo>
                <a:lnTo>
                  <a:pt x="14" y="6"/>
                </a:lnTo>
                <a:lnTo>
                  <a:pt x="9" y="10"/>
                </a:lnTo>
                <a:lnTo>
                  <a:pt x="5" y="15"/>
                </a:lnTo>
                <a:lnTo>
                  <a:pt x="2" y="21"/>
                </a:lnTo>
                <a:lnTo>
                  <a:pt x="1" y="26"/>
                </a:lnTo>
                <a:lnTo>
                  <a:pt x="0" y="33"/>
                </a:lnTo>
                <a:lnTo>
                  <a:pt x="0" y="273"/>
                </a:lnTo>
                <a:lnTo>
                  <a:pt x="0" y="273"/>
                </a:lnTo>
                <a:lnTo>
                  <a:pt x="1" y="279"/>
                </a:lnTo>
                <a:lnTo>
                  <a:pt x="2" y="285"/>
                </a:lnTo>
                <a:lnTo>
                  <a:pt x="5" y="290"/>
                </a:lnTo>
                <a:lnTo>
                  <a:pt x="9" y="294"/>
                </a:lnTo>
                <a:lnTo>
                  <a:pt x="14" y="298"/>
                </a:lnTo>
                <a:lnTo>
                  <a:pt x="20" y="302"/>
                </a:lnTo>
                <a:lnTo>
                  <a:pt x="25" y="304"/>
                </a:lnTo>
                <a:lnTo>
                  <a:pt x="32" y="304"/>
                </a:lnTo>
                <a:lnTo>
                  <a:pt x="135" y="304"/>
                </a:lnTo>
                <a:lnTo>
                  <a:pt x="135" y="282"/>
                </a:lnTo>
                <a:lnTo>
                  <a:pt x="50" y="282"/>
                </a:lnTo>
                <a:lnTo>
                  <a:pt x="50" y="282"/>
                </a:lnTo>
                <a:lnTo>
                  <a:pt x="50" y="282"/>
                </a:lnTo>
                <a:lnTo>
                  <a:pt x="44" y="282"/>
                </a:lnTo>
                <a:lnTo>
                  <a:pt x="40" y="281"/>
                </a:lnTo>
                <a:lnTo>
                  <a:pt x="35" y="278"/>
                </a:lnTo>
                <a:lnTo>
                  <a:pt x="32" y="275"/>
                </a:lnTo>
                <a:lnTo>
                  <a:pt x="28" y="271"/>
                </a:lnTo>
                <a:lnTo>
                  <a:pt x="25" y="267"/>
                </a:lnTo>
                <a:lnTo>
                  <a:pt x="24" y="262"/>
                </a:lnTo>
                <a:lnTo>
                  <a:pt x="24" y="256"/>
                </a:lnTo>
                <a:lnTo>
                  <a:pt x="24" y="48"/>
                </a:lnTo>
                <a:lnTo>
                  <a:pt x="24" y="48"/>
                </a:lnTo>
                <a:lnTo>
                  <a:pt x="24" y="42"/>
                </a:lnTo>
                <a:lnTo>
                  <a:pt x="25" y="38"/>
                </a:lnTo>
                <a:lnTo>
                  <a:pt x="28" y="34"/>
                </a:lnTo>
                <a:lnTo>
                  <a:pt x="32" y="30"/>
                </a:lnTo>
                <a:lnTo>
                  <a:pt x="35" y="26"/>
                </a:lnTo>
                <a:lnTo>
                  <a:pt x="40" y="25"/>
                </a:lnTo>
                <a:lnTo>
                  <a:pt x="44" y="22"/>
                </a:lnTo>
                <a:lnTo>
                  <a:pt x="50" y="22"/>
                </a:lnTo>
                <a:lnTo>
                  <a:pt x="135" y="22"/>
                </a:lnTo>
                <a:lnTo>
                  <a:pt x="135" y="0"/>
                </a:lnTo>
                <a:lnTo>
                  <a:pt x="135" y="0"/>
                </a:lnTo>
                <a:close/>
                <a:moveTo>
                  <a:pt x="135" y="41"/>
                </a:moveTo>
                <a:lnTo>
                  <a:pt x="135" y="120"/>
                </a:lnTo>
                <a:lnTo>
                  <a:pt x="135" y="120"/>
                </a:lnTo>
                <a:lnTo>
                  <a:pt x="130" y="122"/>
                </a:lnTo>
                <a:lnTo>
                  <a:pt x="124" y="125"/>
                </a:lnTo>
                <a:lnTo>
                  <a:pt x="120" y="129"/>
                </a:lnTo>
                <a:lnTo>
                  <a:pt x="116" y="133"/>
                </a:lnTo>
                <a:lnTo>
                  <a:pt x="116" y="133"/>
                </a:lnTo>
                <a:lnTo>
                  <a:pt x="112" y="139"/>
                </a:lnTo>
                <a:lnTo>
                  <a:pt x="111" y="144"/>
                </a:lnTo>
                <a:lnTo>
                  <a:pt x="106" y="159"/>
                </a:lnTo>
                <a:lnTo>
                  <a:pt x="106" y="159"/>
                </a:lnTo>
                <a:lnTo>
                  <a:pt x="106" y="175"/>
                </a:lnTo>
                <a:lnTo>
                  <a:pt x="106" y="175"/>
                </a:lnTo>
                <a:lnTo>
                  <a:pt x="108" y="185"/>
                </a:lnTo>
                <a:lnTo>
                  <a:pt x="109" y="194"/>
                </a:lnTo>
                <a:lnTo>
                  <a:pt x="111" y="195"/>
                </a:lnTo>
                <a:lnTo>
                  <a:pt x="111" y="195"/>
                </a:lnTo>
                <a:lnTo>
                  <a:pt x="113" y="205"/>
                </a:lnTo>
                <a:lnTo>
                  <a:pt x="113" y="205"/>
                </a:lnTo>
                <a:lnTo>
                  <a:pt x="117" y="209"/>
                </a:lnTo>
                <a:lnTo>
                  <a:pt x="121" y="213"/>
                </a:lnTo>
                <a:lnTo>
                  <a:pt x="128" y="214"/>
                </a:lnTo>
                <a:lnTo>
                  <a:pt x="135" y="214"/>
                </a:lnTo>
                <a:lnTo>
                  <a:pt x="135" y="264"/>
                </a:lnTo>
                <a:lnTo>
                  <a:pt x="62" y="264"/>
                </a:lnTo>
                <a:lnTo>
                  <a:pt x="62" y="264"/>
                </a:lnTo>
                <a:lnTo>
                  <a:pt x="58" y="263"/>
                </a:lnTo>
                <a:lnTo>
                  <a:pt x="54" y="262"/>
                </a:lnTo>
                <a:lnTo>
                  <a:pt x="47" y="258"/>
                </a:lnTo>
                <a:lnTo>
                  <a:pt x="43" y="251"/>
                </a:lnTo>
                <a:lnTo>
                  <a:pt x="41" y="247"/>
                </a:lnTo>
                <a:lnTo>
                  <a:pt x="41" y="243"/>
                </a:lnTo>
                <a:lnTo>
                  <a:pt x="41" y="61"/>
                </a:lnTo>
                <a:lnTo>
                  <a:pt x="41" y="61"/>
                </a:lnTo>
                <a:lnTo>
                  <a:pt x="41" y="57"/>
                </a:lnTo>
                <a:lnTo>
                  <a:pt x="43" y="53"/>
                </a:lnTo>
                <a:lnTo>
                  <a:pt x="47" y="46"/>
                </a:lnTo>
                <a:lnTo>
                  <a:pt x="54" y="42"/>
                </a:lnTo>
                <a:lnTo>
                  <a:pt x="58" y="41"/>
                </a:lnTo>
                <a:lnTo>
                  <a:pt x="62" y="41"/>
                </a:lnTo>
                <a:lnTo>
                  <a:pt x="135" y="41"/>
                </a:lnTo>
                <a:lnTo>
                  <a:pt x="135" y="41"/>
                </a:lnTo>
                <a:close/>
                <a:moveTo>
                  <a:pt x="135" y="128"/>
                </a:moveTo>
                <a:lnTo>
                  <a:pt x="135" y="156"/>
                </a:lnTo>
                <a:lnTo>
                  <a:pt x="135" y="156"/>
                </a:lnTo>
                <a:lnTo>
                  <a:pt x="130" y="160"/>
                </a:lnTo>
                <a:lnTo>
                  <a:pt x="130" y="160"/>
                </a:lnTo>
                <a:lnTo>
                  <a:pt x="127" y="166"/>
                </a:lnTo>
                <a:lnTo>
                  <a:pt x="127" y="171"/>
                </a:lnTo>
                <a:lnTo>
                  <a:pt x="127" y="171"/>
                </a:lnTo>
                <a:lnTo>
                  <a:pt x="128" y="174"/>
                </a:lnTo>
                <a:lnTo>
                  <a:pt x="131" y="176"/>
                </a:lnTo>
                <a:lnTo>
                  <a:pt x="131" y="176"/>
                </a:lnTo>
                <a:lnTo>
                  <a:pt x="132" y="171"/>
                </a:lnTo>
                <a:lnTo>
                  <a:pt x="135" y="168"/>
                </a:lnTo>
                <a:lnTo>
                  <a:pt x="135" y="204"/>
                </a:lnTo>
                <a:lnTo>
                  <a:pt x="135" y="204"/>
                </a:lnTo>
                <a:lnTo>
                  <a:pt x="131" y="202"/>
                </a:lnTo>
                <a:lnTo>
                  <a:pt x="131" y="202"/>
                </a:lnTo>
                <a:lnTo>
                  <a:pt x="128" y="199"/>
                </a:lnTo>
                <a:lnTo>
                  <a:pt x="127" y="194"/>
                </a:lnTo>
                <a:lnTo>
                  <a:pt x="127" y="194"/>
                </a:lnTo>
                <a:lnTo>
                  <a:pt x="124" y="181"/>
                </a:lnTo>
                <a:lnTo>
                  <a:pt x="124" y="181"/>
                </a:lnTo>
                <a:lnTo>
                  <a:pt x="123" y="163"/>
                </a:lnTo>
                <a:lnTo>
                  <a:pt x="123" y="163"/>
                </a:lnTo>
                <a:lnTo>
                  <a:pt x="123" y="148"/>
                </a:lnTo>
                <a:lnTo>
                  <a:pt x="127" y="137"/>
                </a:lnTo>
                <a:lnTo>
                  <a:pt x="127" y="137"/>
                </a:lnTo>
                <a:lnTo>
                  <a:pt x="131" y="130"/>
                </a:lnTo>
                <a:lnTo>
                  <a:pt x="135" y="128"/>
                </a:lnTo>
                <a:lnTo>
                  <a:pt x="135" y="128"/>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6" name="组合 293"/>
          <p:cNvGrpSpPr/>
          <p:nvPr/>
        </p:nvGrpSpPr>
        <p:grpSpPr>
          <a:xfrm>
            <a:off x="1743810" y="2522700"/>
            <a:ext cx="116026" cy="110746"/>
            <a:chOff x="3092451" y="2336800"/>
            <a:chExt cx="209550" cy="200025"/>
          </a:xfrm>
          <a:solidFill>
            <a:schemeClr val="accent1"/>
          </a:solidFill>
        </p:grpSpPr>
        <p:sp>
          <p:nvSpPr>
            <p:cNvPr id="295" name="Freeform 173"/>
            <p:cNvSpPr/>
            <p:nvPr/>
          </p:nvSpPr>
          <p:spPr bwMode="auto">
            <a:xfrm>
              <a:off x="3092451" y="2378075"/>
              <a:ext cx="209550" cy="158750"/>
            </a:xfrm>
            <a:custGeom>
              <a:avLst/>
              <a:gdLst>
                <a:gd name="T0" fmla="*/ 39 w 132"/>
                <a:gd name="T1" fmla="*/ 0 h 100"/>
                <a:gd name="T2" fmla="*/ 39 w 132"/>
                <a:gd name="T3" fmla="*/ 0 h 100"/>
                <a:gd name="T4" fmla="*/ 47 w 132"/>
                <a:gd name="T5" fmla="*/ 0 h 100"/>
                <a:gd name="T6" fmla="*/ 54 w 132"/>
                <a:gd name="T7" fmla="*/ 2 h 100"/>
                <a:gd name="T8" fmla="*/ 61 w 132"/>
                <a:gd name="T9" fmla="*/ 5 h 100"/>
                <a:gd name="T10" fmla="*/ 66 w 132"/>
                <a:gd name="T11" fmla="*/ 9 h 100"/>
                <a:gd name="T12" fmla="*/ 66 w 132"/>
                <a:gd name="T13" fmla="*/ 9 h 100"/>
                <a:gd name="T14" fmla="*/ 71 w 132"/>
                <a:gd name="T15" fmla="*/ 5 h 100"/>
                <a:gd name="T16" fmla="*/ 78 w 132"/>
                <a:gd name="T17" fmla="*/ 2 h 100"/>
                <a:gd name="T18" fmla="*/ 85 w 132"/>
                <a:gd name="T19" fmla="*/ 0 h 100"/>
                <a:gd name="T20" fmla="*/ 93 w 132"/>
                <a:gd name="T21" fmla="*/ 0 h 100"/>
                <a:gd name="T22" fmla="*/ 93 w 132"/>
                <a:gd name="T23" fmla="*/ 0 h 100"/>
                <a:gd name="T24" fmla="*/ 101 w 132"/>
                <a:gd name="T25" fmla="*/ 0 h 100"/>
                <a:gd name="T26" fmla="*/ 108 w 132"/>
                <a:gd name="T27" fmla="*/ 2 h 100"/>
                <a:gd name="T28" fmla="*/ 115 w 132"/>
                <a:gd name="T29" fmla="*/ 6 h 100"/>
                <a:gd name="T30" fmla="*/ 120 w 132"/>
                <a:gd name="T31" fmla="*/ 11 h 100"/>
                <a:gd name="T32" fmla="*/ 126 w 132"/>
                <a:gd name="T33" fmla="*/ 16 h 100"/>
                <a:gd name="T34" fmla="*/ 130 w 132"/>
                <a:gd name="T35" fmla="*/ 23 h 100"/>
                <a:gd name="T36" fmla="*/ 131 w 132"/>
                <a:gd name="T37" fmla="*/ 31 h 100"/>
                <a:gd name="T38" fmla="*/ 132 w 132"/>
                <a:gd name="T39" fmla="*/ 38 h 100"/>
                <a:gd name="T40" fmla="*/ 132 w 132"/>
                <a:gd name="T41" fmla="*/ 38 h 100"/>
                <a:gd name="T42" fmla="*/ 131 w 132"/>
                <a:gd name="T43" fmla="*/ 47 h 100"/>
                <a:gd name="T44" fmla="*/ 128 w 132"/>
                <a:gd name="T45" fmla="*/ 58 h 100"/>
                <a:gd name="T46" fmla="*/ 123 w 132"/>
                <a:gd name="T47" fmla="*/ 69 h 100"/>
                <a:gd name="T48" fmla="*/ 116 w 132"/>
                <a:gd name="T49" fmla="*/ 78 h 100"/>
                <a:gd name="T50" fmla="*/ 107 w 132"/>
                <a:gd name="T51" fmla="*/ 86 h 100"/>
                <a:gd name="T52" fmla="*/ 94 w 132"/>
                <a:gd name="T53" fmla="*/ 93 h 100"/>
                <a:gd name="T54" fmla="*/ 88 w 132"/>
                <a:gd name="T55" fmla="*/ 96 h 100"/>
                <a:gd name="T56" fmla="*/ 81 w 132"/>
                <a:gd name="T57" fmla="*/ 99 h 100"/>
                <a:gd name="T58" fmla="*/ 73 w 132"/>
                <a:gd name="T59" fmla="*/ 99 h 100"/>
                <a:gd name="T60" fmla="*/ 63 w 132"/>
                <a:gd name="T61" fmla="*/ 100 h 100"/>
                <a:gd name="T62" fmla="*/ 63 w 132"/>
                <a:gd name="T63" fmla="*/ 100 h 100"/>
                <a:gd name="T64" fmla="*/ 55 w 132"/>
                <a:gd name="T65" fmla="*/ 99 h 100"/>
                <a:gd name="T66" fmla="*/ 47 w 132"/>
                <a:gd name="T67" fmla="*/ 97 h 100"/>
                <a:gd name="T68" fmla="*/ 39 w 132"/>
                <a:gd name="T69" fmla="*/ 96 h 100"/>
                <a:gd name="T70" fmla="*/ 32 w 132"/>
                <a:gd name="T71" fmla="*/ 93 h 100"/>
                <a:gd name="T72" fmla="*/ 27 w 132"/>
                <a:gd name="T73" fmla="*/ 90 h 100"/>
                <a:gd name="T74" fmla="*/ 21 w 132"/>
                <a:gd name="T75" fmla="*/ 86 h 100"/>
                <a:gd name="T76" fmla="*/ 13 w 132"/>
                <a:gd name="T77" fmla="*/ 77 h 100"/>
                <a:gd name="T78" fmla="*/ 6 w 132"/>
                <a:gd name="T79" fmla="*/ 67 h 100"/>
                <a:gd name="T80" fmla="*/ 2 w 132"/>
                <a:gd name="T81" fmla="*/ 57 h 100"/>
                <a:gd name="T82" fmla="*/ 0 w 132"/>
                <a:gd name="T83" fmla="*/ 47 h 100"/>
                <a:gd name="T84" fmla="*/ 0 w 132"/>
                <a:gd name="T85" fmla="*/ 38 h 100"/>
                <a:gd name="T86" fmla="*/ 0 w 132"/>
                <a:gd name="T87" fmla="*/ 38 h 100"/>
                <a:gd name="T88" fmla="*/ 0 w 132"/>
                <a:gd name="T89" fmla="*/ 31 h 100"/>
                <a:gd name="T90" fmla="*/ 2 w 132"/>
                <a:gd name="T91" fmla="*/ 23 h 100"/>
                <a:gd name="T92" fmla="*/ 6 w 132"/>
                <a:gd name="T93" fmla="*/ 16 h 100"/>
                <a:gd name="T94" fmla="*/ 12 w 132"/>
                <a:gd name="T95" fmla="*/ 11 h 100"/>
                <a:gd name="T96" fmla="*/ 17 w 132"/>
                <a:gd name="T97" fmla="*/ 6 h 100"/>
                <a:gd name="T98" fmla="*/ 24 w 132"/>
                <a:gd name="T99" fmla="*/ 2 h 100"/>
                <a:gd name="T100" fmla="*/ 31 w 132"/>
                <a:gd name="T101" fmla="*/ 0 h 100"/>
                <a:gd name="T102" fmla="*/ 39 w 132"/>
                <a:gd name="T103" fmla="*/ 0 h 100"/>
                <a:gd name="T104" fmla="*/ 39 w 132"/>
                <a:gd name="T10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 h="100">
                  <a:moveTo>
                    <a:pt x="39" y="0"/>
                  </a:moveTo>
                  <a:lnTo>
                    <a:pt x="39" y="0"/>
                  </a:lnTo>
                  <a:lnTo>
                    <a:pt x="47" y="0"/>
                  </a:lnTo>
                  <a:lnTo>
                    <a:pt x="54" y="2"/>
                  </a:lnTo>
                  <a:lnTo>
                    <a:pt x="61" y="5"/>
                  </a:lnTo>
                  <a:lnTo>
                    <a:pt x="66" y="9"/>
                  </a:lnTo>
                  <a:lnTo>
                    <a:pt x="66" y="9"/>
                  </a:lnTo>
                  <a:lnTo>
                    <a:pt x="71" y="5"/>
                  </a:lnTo>
                  <a:lnTo>
                    <a:pt x="78" y="2"/>
                  </a:lnTo>
                  <a:lnTo>
                    <a:pt x="85" y="0"/>
                  </a:lnTo>
                  <a:lnTo>
                    <a:pt x="93" y="0"/>
                  </a:lnTo>
                  <a:lnTo>
                    <a:pt x="93" y="0"/>
                  </a:lnTo>
                  <a:lnTo>
                    <a:pt x="101" y="0"/>
                  </a:lnTo>
                  <a:lnTo>
                    <a:pt x="108" y="2"/>
                  </a:lnTo>
                  <a:lnTo>
                    <a:pt x="115" y="6"/>
                  </a:lnTo>
                  <a:lnTo>
                    <a:pt x="120" y="11"/>
                  </a:lnTo>
                  <a:lnTo>
                    <a:pt x="126" y="16"/>
                  </a:lnTo>
                  <a:lnTo>
                    <a:pt x="130" y="23"/>
                  </a:lnTo>
                  <a:lnTo>
                    <a:pt x="131" y="31"/>
                  </a:lnTo>
                  <a:lnTo>
                    <a:pt x="132" y="38"/>
                  </a:lnTo>
                  <a:lnTo>
                    <a:pt x="132" y="38"/>
                  </a:lnTo>
                  <a:lnTo>
                    <a:pt x="131" y="47"/>
                  </a:lnTo>
                  <a:lnTo>
                    <a:pt x="128" y="58"/>
                  </a:lnTo>
                  <a:lnTo>
                    <a:pt x="123" y="69"/>
                  </a:lnTo>
                  <a:lnTo>
                    <a:pt x="116" y="78"/>
                  </a:lnTo>
                  <a:lnTo>
                    <a:pt x="107" y="86"/>
                  </a:lnTo>
                  <a:lnTo>
                    <a:pt x="94" y="93"/>
                  </a:lnTo>
                  <a:lnTo>
                    <a:pt x="88" y="96"/>
                  </a:lnTo>
                  <a:lnTo>
                    <a:pt x="81" y="99"/>
                  </a:lnTo>
                  <a:lnTo>
                    <a:pt x="73" y="99"/>
                  </a:lnTo>
                  <a:lnTo>
                    <a:pt x="63" y="100"/>
                  </a:lnTo>
                  <a:lnTo>
                    <a:pt x="63" y="100"/>
                  </a:lnTo>
                  <a:lnTo>
                    <a:pt x="55" y="99"/>
                  </a:lnTo>
                  <a:lnTo>
                    <a:pt x="47" y="97"/>
                  </a:lnTo>
                  <a:lnTo>
                    <a:pt x="39" y="96"/>
                  </a:lnTo>
                  <a:lnTo>
                    <a:pt x="32" y="93"/>
                  </a:lnTo>
                  <a:lnTo>
                    <a:pt x="27" y="90"/>
                  </a:lnTo>
                  <a:lnTo>
                    <a:pt x="21" y="86"/>
                  </a:lnTo>
                  <a:lnTo>
                    <a:pt x="13" y="77"/>
                  </a:lnTo>
                  <a:lnTo>
                    <a:pt x="6" y="67"/>
                  </a:lnTo>
                  <a:lnTo>
                    <a:pt x="2" y="57"/>
                  </a:lnTo>
                  <a:lnTo>
                    <a:pt x="0" y="47"/>
                  </a:lnTo>
                  <a:lnTo>
                    <a:pt x="0" y="38"/>
                  </a:lnTo>
                  <a:lnTo>
                    <a:pt x="0" y="38"/>
                  </a:lnTo>
                  <a:lnTo>
                    <a:pt x="0" y="31"/>
                  </a:lnTo>
                  <a:lnTo>
                    <a:pt x="2" y="23"/>
                  </a:lnTo>
                  <a:lnTo>
                    <a:pt x="6" y="16"/>
                  </a:lnTo>
                  <a:lnTo>
                    <a:pt x="12" y="11"/>
                  </a:lnTo>
                  <a:lnTo>
                    <a:pt x="17" y="6"/>
                  </a:lnTo>
                  <a:lnTo>
                    <a:pt x="24" y="2"/>
                  </a:lnTo>
                  <a:lnTo>
                    <a:pt x="31" y="0"/>
                  </a:lnTo>
                  <a:lnTo>
                    <a:pt x="39" y="0"/>
                  </a:lnTo>
                  <a:lnTo>
                    <a:pt x="39"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6" name="Freeform 174"/>
            <p:cNvSpPr/>
            <p:nvPr/>
          </p:nvSpPr>
          <p:spPr bwMode="auto">
            <a:xfrm>
              <a:off x="3149601" y="2336800"/>
              <a:ext cx="52388" cy="73025"/>
            </a:xfrm>
            <a:custGeom>
              <a:avLst/>
              <a:gdLst>
                <a:gd name="T0" fmla="*/ 29 w 33"/>
                <a:gd name="T1" fmla="*/ 46 h 46"/>
                <a:gd name="T2" fmla="*/ 29 w 33"/>
                <a:gd name="T3" fmla="*/ 46 h 46"/>
                <a:gd name="T4" fmla="*/ 31 w 33"/>
                <a:gd name="T5" fmla="*/ 39 h 46"/>
                <a:gd name="T6" fmla="*/ 33 w 33"/>
                <a:gd name="T7" fmla="*/ 34 h 46"/>
                <a:gd name="T8" fmla="*/ 33 w 33"/>
                <a:gd name="T9" fmla="*/ 27 h 46"/>
                <a:gd name="T10" fmla="*/ 33 w 33"/>
                <a:gd name="T11" fmla="*/ 22 h 46"/>
                <a:gd name="T12" fmla="*/ 30 w 33"/>
                <a:gd name="T13" fmla="*/ 15 h 46"/>
                <a:gd name="T14" fmla="*/ 27 w 33"/>
                <a:gd name="T15" fmla="*/ 9 h 46"/>
                <a:gd name="T16" fmla="*/ 25 w 33"/>
                <a:gd name="T17" fmla="*/ 4 h 46"/>
                <a:gd name="T18" fmla="*/ 19 w 33"/>
                <a:gd name="T19" fmla="*/ 0 h 46"/>
                <a:gd name="T20" fmla="*/ 0 w 33"/>
                <a:gd name="T21" fmla="*/ 3 h 46"/>
                <a:gd name="T22" fmla="*/ 0 w 33"/>
                <a:gd name="T23" fmla="*/ 3 h 46"/>
                <a:gd name="T24" fmla="*/ 12 w 33"/>
                <a:gd name="T25" fmla="*/ 11 h 46"/>
                <a:gd name="T26" fmla="*/ 18 w 33"/>
                <a:gd name="T27" fmla="*/ 15 h 46"/>
                <a:gd name="T28" fmla="*/ 22 w 33"/>
                <a:gd name="T29" fmla="*/ 19 h 46"/>
                <a:gd name="T30" fmla="*/ 25 w 33"/>
                <a:gd name="T31" fmla="*/ 24 h 46"/>
                <a:gd name="T32" fmla="*/ 27 w 33"/>
                <a:gd name="T33" fmla="*/ 31 h 46"/>
                <a:gd name="T34" fmla="*/ 29 w 33"/>
                <a:gd name="T35" fmla="*/ 38 h 46"/>
                <a:gd name="T36" fmla="*/ 29 w 33"/>
                <a:gd name="T37" fmla="*/ 46 h 46"/>
                <a:gd name="T38" fmla="*/ 29 w 33"/>
                <a:gd name="T39"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46">
                  <a:moveTo>
                    <a:pt x="29" y="46"/>
                  </a:moveTo>
                  <a:lnTo>
                    <a:pt x="29" y="46"/>
                  </a:lnTo>
                  <a:lnTo>
                    <a:pt x="31" y="39"/>
                  </a:lnTo>
                  <a:lnTo>
                    <a:pt x="33" y="34"/>
                  </a:lnTo>
                  <a:lnTo>
                    <a:pt x="33" y="27"/>
                  </a:lnTo>
                  <a:lnTo>
                    <a:pt x="33" y="22"/>
                  </a:lnTo>
                  <a:lnTo>
                    <a:pt x="30" y="15"/>
                  </a:lnTo>
                  <a:lnTo>
                    <a:pt x="27" y="9"/>
                  </a:lnTo>
                  <a:lnTo>
                    <a:pt x="25" y="4"/>
                  </a:lnTo>
                  <a:lnTo>
                    <a:pt x="19" y="0"/>
                  </a:lnTo>
                  <a:lnTo>
                    <a:pt x="0" y="3"/>
                  </a:lnTo>
                  <a:lnTo>
                    <a:pt x="0" y="3"/>
                  </a:lnTo>
                  <a:lnTo>
                    <a:pt x="12" y="11"/>
                  </a:lnTo>
                  <a:lnTo>
                    <a:pt x="18" y="15"/>
                  </a:lnTo>
                  <a:lnTo>
                    <a:pt x="22" y="19"/>
                  </a:lnTo>
                  <a:lnTo>
                    <a:pt x="25" y="24"/>
                  </a:lnTo>
                  <a:lnTo>
                    <a:pt x="27" y="31"/>
                  </a:lnTo>
                  <a:lnTo>
                    <a:pt x="29" y="38"/>
                  </a:lnTo>
                  <a:lnTo>
                    <a:pt x="29" y="46"/>
                  </a:lnTo>
                  <a:lnTo>
                    <a:pt x="29" y="4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97" name="Freeform 175"/>
          <p:cNvSpPr>
            <a:spLocks noEditPoints="1"/>
          </p:cNvSpPr>
          <p:nvPr/>
        </p:nvSpPr>
        <p:spPr bwMode="auto">
          <a:xfrm>
            <a:off x="1866867" y="3254852"/>
            <a:ext cx="120421" cy="167877"/>
          </a:xfrm>
          <a:custGeom>
            <a:avLst/>
            <a:gdLst>
              <a:gd name="T0" fmla="*/ 125 w 137"/>
              <a:gd name="T1" fmla="*/ 55 h 191"/>
              <a:gd name="T2" fmla="*/ 126 w 137"/>
              <a:gd name="T3" fmla="*/ 51 h 191"/>
              <a:gd name="T4" fmla="*/ 133 w 137"/>
              <a:gd name="T5" fmla="*/ 34 h 191"/>
              <a:gd name="T6" fmla="*/ 136 w 137"/>
              <a:gd name="T7" fmla="*/ 29 h 191"/>
              <a:gd name="T8" fmla="*/ 137 w 137"/>
              <a:gd name="T9" fmla="*/ 21 h 191"/>
              <a:gd name="T10" fmla="*/ 136 w 137"/>
              <a:gd name="T11" fmla="*/ 13 h 191"/>
              <a:gd name="T12" fmla="*/ 132 w 137"/>
              <a:gd name="T13" fmla="*/ 6 h 191"/>
              <a:gd name="T14" fmla="*/ 128 w 137"/>
              <a:gd name="T15" fmla="*/ 4 h 191"/>
              <a:gd name="T16" fmla="*/ 116 w 137"/>
              <a:gd name="T17" fmla="*/ 0 h 191"/>
              <a:gd name="T18" fmla="*/ 103 w 137"/>
              <a:gd name="T19" fmla="*/ 4 h 191"/>
              <a:gd name="T20" fmla="*/ 113 w 137"/>
              <a:gd name="T21" fmla="*/ 39 h 191"/>
              <a:gd name="T22" fmla="*/ 103 w 137"/>
              <a:gd name="T23" fmla="*/ 59 h 191"/>
              <a:gd name="T24" fmla="*/ 110 w 137"/>
              <a:gd name="T25" fmla="*/ 48 h 191"/>
              <a:gd name="T26" fmla="*/ 110 w 137"/>
              <a:gd name="T27" fmla="*/ 42 h 191"/>
              <a:gd name="T28" fmla="*/ 120 w 137"/>
              <a:gd name="T29" fmla="*/ 48 h 191"/>
              <a:gd name="T30" fmla="*/ 121 w 137"/>
              <a:gd name="T31" fmla="*/ 52 h 191"/>
              <a:gd name="T32" fmla="*/ 121 w 137"/>
              <a:gd name="T33" fmla="*/ 57 h 191"/>
              <a:gd name="T34" fmla="*/ 103 w 137"/>
              <a:gd name="T35" fmla="*/ 89 h 191"/>
              <a:gd name="T36" fmla="*/ 97 w 137"/>
              <a:gd name="T37" fmla="*/ 93 h 191"/>
              <a:gd name="T38" fmla="*/ 99 w 137"/>
              <a:gd name="T39" fmla="*/ 92 h 191"/>
              <a:gd name="T40" fmla="*/ 103 w 137"/>
              <a:gd name="T41" fmla="*/ 89 h 191"/>
              <a:gd name="T42" fmla="*/ 101 w 137"/>
              <a:gd name="T43" fmla="*/ 85 h 191"/>
              <a:gd name="T44" fmla="*/ 99 w 137"/>
              <a:gd name="T45" fmla="*/ 86 h 191"/>
              <a:gd name="T46" fmla="*/ 95 w 137"/>
              <a:gd name="T47" fmla="*/ 88 h 191"/>
              <a:gd name="T48" fmla="*/ 84 w 137"/>
              <a:gd name="T49" fmla="*/ 81 h 191"/>
              <a:gd name="T50" fmla="*/ 84 w 137"/>
              <a:gd name="T51" fmla="*/ 81 h 191"/>
              <a:gd name="T52" fmla="*/ 90 w 137"/>
              <a:gd name="T53" fmla="*/ 78 h 191"/>
              <a:gd name="T54" fmla="*/ 103 w 137"/>
              <a:gd name="T55" fmla="*/ 34 h 191"/>
              <a:gd name="T56" fmla="*/ 88 w 137"/>
              <a:gd name="T57" fmla="*/ 23 h 191"/>
              <a:gd name="T58" fmla="*/ 80 w 137"/>
              <a:gd name="T59" fmla="*/ 25 h 191"/>
              <a:gd name="T60" fmla="*/ 57 w 137"/>
              <a:gd name="T61" fmla="*/ 59 h 191"/>
              <a:gd name="T62" fmla="*/ 57 w 137"/>
              <a:gd name="T63" fmla="*/ 66 h 191"/>
              <a:gd name="T64" fmla="*/ 22 w 137"/>
              <a:gd name="T65" fmla="*/ 153 h 191"/>
              <a:gd name="T66" fmla="*/ 26 w 137"/>
              <a:gd name="T67" fmla="*/ 154 h 191"/>
              <a:gd name="T68" fmla="*/ 29 w 137"/>
              <a:gd name="T69" fmla="*/ 155 h 191"/>
              <a:gd name="T70" fmla="*/ 29 w 137"/>
              <a:gd name="T71" fmla="*/ 162 h 191"/>
              <a:gd name="T72" fmla="*/ 33 w 137"/>
              <a:gd name="T73" fmla="*/ 161 h 191"/>
              <a:gd name="T74" fmla="*/ 38 w 137"/>
              <a:gd name="T75" fmla="*/ 162 h 191"/>
              <a:gd name="T76" fmla="*/ 40 w 137"/>
              <a:gd name="T77" fmla="*/ 163 h 191"/>
              <a:gd name="T78" fmla="*/ 41 w 137"/>
              <a:gd name="T79" fmla="*/ 169 h 191"/>
              <a:gd name="T80" fmla="*/ 38 w 137"/>
              <a:gd name="T81" fmla="*/ 173 h 191"/>
              <a:gd name="T82" fmla="*/ 22 w 137"/>
              <a:gd name="T83" fmla="*/ 182 h 191"/>
              <a:gd name="T84" fmla="*/ 41 w 137"/>
              <a:gd name="T85" fmla="*/ 176 h 191"/>
              <a:gd name="T86" fmla="*/ 103 w 137"/>
              <a:gd name="T87" fmla="*/ 29 h 191"/>
              <a:gd name="T88" fmla="*/ 97 w 137"/>
              <a:gd name="T89" fmla="*/ 9 h 191"/>
              <a:gd name="T90" fmla="*/ 103 w 137"/>
              <a:gd name="T91" fmla="*/ 4 h 191"/>
              <a:gd name="T92" fmla="*/ 22 w 137"/>
              <a:gd name="T93" fmla="*/ 117 h 191"/>
              <a:gd name="T94" fmla="*/ 2 w 137"/>
              <a:gd name="T95" fmla="*/ 191 h 191"/>
              <a:gd name="T96" fmla="*/ 22 w 137"/>
              <a:gd name="T97" fmla="*/ 180 h 191"/>
              <a:gd name="T98" fmla="*/ 5 w 137"/>
              <a:gd name="T99" fmla="*/ 174 h 191"/>
              <a:gd name="T100" fmla="*/ 5 w 137"/>
              <a:gd name="T101" fmla="*/ 150 h 191"/>
              <a:gd name="T102" fmla="*/ 6 w 137"/>
              <a:gd name="T103" fmla="*/ 149 h 191"/>
              <a:gd name="T104" fmla="*/ 10 w 137"/>
              <a:gd name="T105" fmla="*/ 146 h 191"/>
              <a:gd name="T106" fmla="*/ 15 w 137"/>
              <a:gd name="T107" fmla="*/ 146 h 191"/>
              <a:gd name="T108" fmla="*/ 17 w 137"/>
              <a:gd name="T109" fmla="*/ 149 h 191"/>
              <a:gd name="T110" fmla="*/ 18 w 137"/>
              <a:gd name="T111" fmla="*/ 155 h 191"/>
              <a:gd name="T112" fmla="*/ 19 w 137"/>
              <a:gd name="T113" fmla="*/ 154 h 191"/>
              <a:gd name="T114" fmla="*/ 22 w 137"/>
              <a:gd name="T115" fmla="*/ 11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 h="191">
                <a:moveTo>
                  <a:pt x="103" y="89"/>
                </a:moveTo>
                <a:lnTo>
                  <a:pt x="125" y="55"/>
                </a:lnTo>
                <a:lnTo>
                  <a:pt x="125" y="55"/>
                </a:lnTo>
                <a:lnTo>
                  <a:pt x="126" y="51"/>
                </a:lnTo>
                <a:lnTo>
                  <a:pt x="125" y="47"/>
                </a:lnTo>
                <a:lnTo>
                  <a:pt x="133" y="34"/>
                </a:lnTo>
                <a:lnTo>
                  <a:pt x="133" y="34"/>
                </a:lnTo>
                <a:lnTo>
                  <a:pt x="136" y="29"/>
                </a:lnTo>
                <a:lnTo>
                  <a:pt x="137" y="25"/>
                </a:lnTo>
                <a:lnTo>
                  <a:pt x="137" y="21"/>
                </a:lnTo>
                <a:lnTo>
                  <a:pt x="137" y="17"/>
                </a:lnTo>
                <a:lnTo>
                  <a:pt x="136" y="13"/>
                </a:lnTo>
                <a:lnTo>
                  <a:pt x="135" y="9"/>
                </a:lnTo>
                <a:lnTo>
                  <a:pt x="132" y="6"/>
                </a:lnTo>
                <a:lnTo>
                  <a:pt x="128" y="4"/>
                </a:lnTo>
                <a:lnTo>
                  <a:pt x="128" y="4"/>
                </a:lnTo>
                <a:lnTo>
                  <a:pt x="121" y="0"/>
                </a:lnTo>
                <a:lnTo>
                  <a:pt x="116" y="0"/>
                </a:lnTo>
                <a:lnTo>
                  <a:pt x="109" y="1"/>
                </a:lnTo>
                <a:lnTo>
                  <a:pt x="103" y="4"/>
                </a:lnTo>
                <a:lnTo>
                  <a:pt x="103" y="29"/>
                </a:lnTo>
                <a:lnTo>
                  <a:pt x="113" y="39"/>
                </a:lnTo>
                <a:lnTo>
                  <a:pt x="103" y="34"/>
                </a:lnTo>
                <a:lnTo>
                  <a:pt x="103" y="59"/>
                </a:lnTo>
                <a:lnTo>
                  <a:pt x="110" y="48"/>
                </a:lnTo>
                <a:lnTo>
                  <a:pt x="110" y="48"/>
                </a:lnTo>
                <a:lnTo>
                  <a:pt x="110" y="46"/>
                </a:lnTo>
                <a:lnTo>
                  <a:pt x="110" y="42"/>
                </a:lnTo>
                <a:lnTo>
                  <a:pt x="120" y="48"/>
                </a:lnTo>
                <a:lnTo>
                  <a:pt x="120" y="48"/>
                </a:lnTo>
                <a:lnTo>
                  <a:pt x="121" y="50"/>
                </a:lnTo>
                <a:lnTo>
                  <a:pt x="121" y="52"/>
                </a:lnTo>
                <a:lnTo>
                  <a:pt x="121" y="54"/>
                </a:lnTo>
                <a:lnTo>
                  <a:pt x="121" y="57"/>
                </a:lnTo>
                <a:lnTo>
                  <a:pt x="103" y="82"/>
                </a:lnTo>
                <a:lnTo>
                  <a:pt x="103" y="89"/>
                </a:lnTo>
                <a:close/>
                <a:moveTo>
                  <a:pt x="41" y="176"/>
                </a:moveTo>
                <a:lnTo>
                  <a:pt x="97" y="93"/>
                </a:lnTo>
                <a:lnTo>
                  <a:pt x="97" y="93"/>
                </a:lnTo>
                <a:lnTo>
                  <a:pt x="99" y="92"/>
                </a:lnTo>
                <a:lnTo>
                  <a:pt x="102" y="89"/>
                </a:lnTo>
                <a:lnTo>
                  <a:pt x="103" y="89"/>
                </a:lnTo>
                <a:lnTo>
                  <a:pt x="103" y="82"/>
                </a:lnTo>
                <a:lnTo>
                  <a:pt x="101" y="85"/>
                </a:lnTo>
                <a:lnTo>
                  <a:pt x="101" y="85"/>
                </a:lnTo>
                <a:lnTo>
                  <a:pt x="99" y="86"/>
                </a:lnTo>
                <a:lnTo>
                  <a:pt x="98" y="88"/>
                </a:lnTo>
                <a:lnTo>
                  <a:pt x="95" y="88"/>
                </a:lnTo>
                <a:lnTo>
                  <a:pt x="94" y="86"/>
                </a:lnTo>
                <a:lnTo>
                  <a:pt x="84" y="81"/>
                </a:lnTo>
                <a:lnTo>
                  <a:pt x="84" y="81"/>
                </a:lnTo>
                <a:lnTo>
                  <a:pt x="84" y="81"/>
                </a:lnTo>
                <a:lnTo>
                  <a:pt x="87" y="80"/>
                </a:lnTo>
                <a:lnTo>
                  <a:pt x="90" y="78"/>
                </a:lnTo>
                <a:lnTo>
                  <a:pt x="103" y="59"/>
                </a:lnTo>
                <a:lnTo>
                  <a:pt x="103" y="34"/>
                </a:lnTo>
                <a:lnTo>
                  <a:pt x="88" y="23"/>
                </a:lnTo>
                <a:lnTo>
                  <a:pt x="88" y="23"/>
                </a:lnTo>
                <a:lnTo>
                  <a:pt x="83" y="23"/>
                </a:lnTo>
                <a:lnTo>
                  <a:pt x="80" y="25"/>
                </a:lnTo>
                <a:lnTo>
                  <a:pt x="57" y="59"/>
                </a:lnTo>
                <a:lnTo>
                  <a:pt x="57" y="59"/>
                </a:lnTo>
                <a:lnTo>
                  <a:pt x="56" y="63"/>
                </a:lnTo>
                <a:lnTo>
                  <a:pt x="57" y="66"/>
                </a:lnTo>
                <a:lnTo>
                  <a:pt x="22" y="117"/>
                </a:lnTo>
                <a:lnTo>
                  <a:pt x="22" y="153"/>
                </a:lnTo>
                <a:lnTo>
                  <a:pt x="22" y="153"/>
                </a:lnTo>
                <a:lnTo>
                  <a:pt x="26" y="154"/>
                </a:lnTo>
                <a:lnTo>
                  <a:pt x="26" y="154"/>
                </a:lnTo>
                <a:lnTo>
                  <a:pt x="29" y="155"/>
                </a:lnTo>
                <a:lnTo>
                  <a:pt x="29" y="158"/>
                </a:lnTo>
                <a:lnTo>
                  <a:pt x="29" y="162"/>
                </a:lnTo>
                <a:lnTo>
                  <a:pt x="29" y="162"/>
                </a:lnTo>
                <a:lnTo>
                  <a:pt x="33" y="161"/>
                </a:lnTo>
                <a:lnTo>
                  <a:pt x="36" y="161"/>
                </a:lnTo>
                <a:lnTo>
                  <a:pt x="38" y="162"/>
                </a:lnTo>
                <a:lnTo>
                  <a:pt x="38" y="162"/>
                </a:lnTo>
                <a:lnTo>
                  <a:pt x="40" y="163"/>
                </a:lnTo>
                <a:lnTo>
                  <a:pt x="41" y="166"/>
                </a:lnTo>
                <a:lnTo>
                  <a:pt x="41" y="169"/>
                </a:lnTo>
                <a:lnTo>
                  <a:pt x="40" y="172"/>
                </a:lnTo>
                <a:lnTo>
                  <a:pt x="38" y="173"/>
                </a:lnTo>
                <a:lnTo>
                  <a:pt x="22" y="180"/>
                </a:lnTo>
                <a:lnTo>
                  <a:pt x="22" y="182"/>
                </a:lnTo>
                <a:lnTo>
                  <a:pt x="41" y="176"/>
                </a:lnTo>
                <a:lnTo>
                  <a:pt x="41" y="176"/>
                </a:lnTo>
                <a:close/>
                <a:moveTo>
                  <a:pt x="103" y="4"/>
                </a:moveTo>
                <a:lnTo>
                  <a:pt x="103" y="29"/>
                </a:lnTo>
                <a:lnTo>
                  <a:pt x="91" y="17"/>
                </a:lnTo>
                <a:lnTo>
                  <a:pt x="97" y="9"/>
                </a:lnTo>
                <a:lnTo>
                  <a:pt x="97" y="9"/>
                </a:lnTo>
                <a:lnTo>
                  <a:pt x="103" y="4"/>
                </a:lnTo>
                <a:lnTo>
                  <a:pt x="103" y="4"/>
                </a:lnTo>
                <a:close/>
                <a:moveTo>
                  <a:pt x="22" y="117"/>
                </a:moveTo>
                <a:lnTo>
                  <a:pt x="0" y="150"/>
                </a:lnTo>
                <a:lnTo>
                  <a:pt x="2" y="191"/>
                </a:lnTo>
                <a:lnTo>
                  <a:pt x="22" y="182"/>
                </a:lnTo>
                <a:lnTo>
                  <a:pt x="22" y="180"/>
                </a:lnTo>
                <a:lnTo>
                  <a:pt x="17" y="182"/>
                </a:lnTo>
                <a:lnTo>
                  <a:pt x="5" y="174"/>
                </a:lnTo>
                <a:lnTo>
                  <a:pt x="5" y="150"/>
                </a:lnTo>
                <a:lnTo>
                  <a:pt x="5" y="150"/>
                </a:lnTo>
                <a:lnTo>
                  <a:pt x="6" y="149"/>
                </a:lnTo>
                <a:lnTo>
                  <a:pt x="6" y="149"/>
                </a:lnTo>
                <a:lnTo>
                  <a:pt x="7" y="146"/>
                </a:lnTo>
                <a:lnTo>
                  <a:pt x="10" y="146"/>
                </a:lnTo>
                <a:lnTo>
                  <a:pt x="13" y="146"/>
                </a:lnTo>
                <a:lnTo>
                  <a:pt x="15" y="146"/>
                </a:lnTo>
                <a:lnTo>
                  <a:pt x="15" y="146"/>
                </a:lnTo>
                <a:lnTo>
                  <a:pt x="17" y="149"/>
                </a:lnTo>
                <a:lnTo>
                  <a:pt x="18" y="150"/>
                </a:lnTo>
                <a:lnTo>
                  <a:pt x="18" y="155"/>
                </a:lnTo>
                <a:lnTo>
                  <a:pt x="18" y="155"/>
                </a:lnTo>
                <a:lnTo>
                  <a:pt x="19" y="154"/>
                </a:lnTo>
                <a:lnTo>
                  <a:pt x="22" y="153"/>
                </a:lnTo>
                <a:lnTo>
                  <a:pt x="22" y="11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8" name="Freeform 176"/>
          <p:cNvSpPr>
            <a:spLocks noEditPoints="1"/>
          </p:cNvSpPr>
          <p:nvPr/>
        </p:nvSpPr>
        <p:spPr bwMode="auto">
          <a:xfrm>
            <a:off x="890317" y="2377675"/>
            <a:ext cx="154701" cy="167877"/>
          </a:xfrm>
          <a:custGeom>
            <a:avLst/>
            <a:gdLst>
              <a:gd name="T0" fmla="*/ 138 w 176"/>
              <a:gd name="T1" fmla="*/ 88 h 191"/>
              <a:gd name="T2" fmla="*/ 132 w 176"/>
              <a:gd name="T3" fmla="*/ 138 h 191"/>
              <a:gd name="T4" fmla="*/ 150 w 176"/>
              <a:gd name="T5" fmla="*/ 143 h 191"/>
              <a:gd name="T6" fmla="*/ 147 w 176"/>
              <a:gd name="T7" fmla="*/ 151 h 191"/>
              <a:gd name="T8" fmla="*/ 132 w 176"/>
              <a:gd name="T9" fmla="*/ 36 h 191"/>
              <a:gd name="T10" fmla="*/ 150 w 176"/>
              <a:gd name="T11" fmla="*/ 26 h 191"/>
              <a:gd name="T12" fmla="*/ 135 w 176"/>
              <a:gd name="T13" fmla="*/ 47 h 191"/>
              <a:gd name="T14" fmla="*/ 146 w 176"/>
              <a:gd name="T15" fmla="*/ 88 h 191"/>
              <a:gd name="T16" fmla="*/ 174 w 176"/>
              <a:gd name="T17" fmla="*/ 85 h 191"/>
              <a:gd name="T18" fmla="*/ 150 w 176"/>
              <a:gd name="T19" fmla="*/ 92 h 191"/>
              <a:gd name="T20" fmla="*/ 88 w 176"/>
              <a:gd name="T21" fmla="*/ 39 h 191"/>
              <a:gd name="T22" fmla="*/ 115 w 176"/>
              <a:gd name="T23" fmla="*/ 46 h 191"/>
              <a:gd name="T24" fmla="*/ 132 w 176"/>
              <a:gd name="T25" fmla="*/ 109 h 191"/>
              <a:gd name="T26" fmla="*/ 115 w 176"/>
              <a:gd name="T27" fmla="*/ 128 h 191"/>
              <a:gd name="T28" fmla="*/ 111 w 176"/>
              <a:gd name="T29" fmla="*/ 180 h 191"/>
              <a:gd name="T30" fmla="*/ 90 w 176"/>
              <a:gd name="T31" fmla="*/ 191 h 191"/>
              <a:gd name="T32" fmla="*/ 105 w 176"/>
              <a:gd name="T33" fmla="*/ 126 h 191"/>
              <a:gd name="T34" fmla="*/ 122 w 176"/>
              <a:gd name="T35" fmla="*/ 107 h 191"/>
              <a:gd name="T36" fmla="*/ 124 w 176"/>
              <a:gd name="T37" fmla="*/ 73 h 191"/>
              <a:gd name="T38" fmla="*/ 104 w 176"/>
              <a:gd name="T39" fmla="*/ 51 h 191"/>
              <a:gd name="T40" fmla="*/ 88 w 176"/>
              <a:gd name="T41" fmla="*/ 39 h 191"/>
              <a:gd name="T42" fmla="*/ 127 w 176"/>
              <a:gd name="T43" fmla="*/ 43 h 191"/>
              <a:gd name="T44" fmla="*/ 132 w 176"/>
              <a:gd name="T45" fmla="*/ 36 h 191"/>
              <a:gd name="T46" fmla="*/ 128 w 176"/>
              <a:gd name="T47" fmla="*/ 128 h 191"/>
              <a:gd name="T48" fmla="*/ 132 w 176"/>
              <a:gd name="T49" fmla="*/ 127 h 191"/>
              <a:gd name="T50" fmla="*/ 92 w 176"/>
              <a:gd name="T51" fmla="*/ 1 h 191"/>
              <a:gd name="T52" fmla="*/ 88 w 176"/>
              <a:gd name="T53" fmla="*/ 30 h 191"/>
              <a:gd name="T54" fmla="*/ 80 w 176"/>
              <a:gd name="T55" fmla="*/ 191 h 191"/>
              <a:gd name="T56" fmla="*/ 62 w 176"/>
              <a:gd name="T57" fmla="*/ 176 h 191"/>
              <a:gd name="T58" fmla="*/ 55 w 176"/>
              <a:gd name="T59" fmla="*/ 124 h 191"/>
              <a:gd name="T60" fmla="*/ 44 w 176"/>
              <a:gd name="T61" fmla="*/ 67 h 191"/>
              <a:gd name="T62" fmla="*/ 67 w 176"/>
              <a:gd name="T63" fmla="*/ 43 h 191"/>
              <a:gd name="T64" fmla="*/ 88 w 176"/>
              <a:gd name="T65" fmla="*/ 49 h 191"/>
              <a:gd name="T66" fmla="*/ 61 w 176"/>
              <a:gd name="T67" fmla="*/ 61 h 191"/>
              <a:gd name="T68" fmla="*/ 50 w 176"/>
              <a:gd name="T69" fmla="*/ 88 h 191"/>
              <a:gd name="T70" fmla="*/ 69 w 176"/>
              <a:gd name="T71" fmla="*/ 120 h 191"/>
              <a:gd name="T72" fmla="*/ 88 w 176"/>
              <a:gd name="T73" fmla="*/ 147 h 191"/>
              <a:gd name="T74" fmla="*/ 88 w 176"/>
              <a:gd name="T75" fmla="*/ 30 h 191"/>
              <a:gd name="T76" fmla="*/ 84 w 176"/>
              <a:gd name="T77" fmla="*/ 26 h 191"/>
              <a:gd name="T78" fmla="*/ 88 w 176"/>
              <a:gd name="T79" fmla="*/ 0 h 191"/>
              <a:gd name="T80" fmla="*/ 47 w 176"/>
              <a:gd name="T81" fmla="*/ 135 h 191"/>
              <a:gd name="T82" fmla="*/ 44 w 176"/>
              <a:gd name="T83" fmla="*/ 138 h 191"/>
              <a:gd name="T84" fmla="*/ 47 w 176"/>
              <a:gd name="T85" fmla="*/ 47 h 191"/>
              <a:gd name="T86" fmla="*/ 44 w 176"/>
              <a:gd name="T87" fmla="*/ 108 h 191"/>
              <a:gd name="T88" fmla="*/ 40 w 176"/>
              <a:gd name="T89" fmla="*/ 77 h 191"/>
              <a:gd name="T90" fmla="*/ 44 w 176"/>
              <a:gd name="T91" fmla="*/ 49 h 191"/>
              <a:gd name="T92" fmla="*/ 25 w 176"/>
              <a:gd name="T93" fmla="*/ 31 h 191"/>
              <a:gd name="T94" fmla="*/ 32 w 176"/>
              <a:gd name="T95" fmla="*/ 26 h 191"/>
              <a:gd name="T96" fmla="*/ 32 w 176"/>
              <a:gd name="T97" fmla="*/ 150 h 191"/>
              <a:gd name="T98" fmla="*/ 24 w 176"/>
              <a:gd name="T99" fmla="*/ 147 h 191"/>
              <a:gd name="T100" fmla="*/ 44 w 176"/>
              <a:gd name="T101" fmla="*/ 127 h 191"/>
              <a:gd name="T102" fmla="*/ 25 w 176"/>
              <a:gd name="T103" fmla="*/ 84 h 191"/>
              <a:gd name="T104" fmla="*/ 25 w 176"/>
              <a:gd name="T105" fmla="*/ 92 h 191"/>
              <a:gd name="T106" fmla="*/ 0 w 176"/>
              <a:gd name="T107" fmla="*/ 88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91">
                <a:moveTo>
                  <a:pt x="132" y="66"/>
                </a:moveTo>
                <a:lnTo>
                  <a:pt x="132" y="66"/>
                </a:lnTo>
                <a:lnTo>
                  <a:pt x="136" y="77"/>
                </a:lnTo>
                <a:lnTo>
                  <a:pt x="138" y="88"/>
                </a:lnTo>
                <a:lnTo>
                  <a:pt x="138" y="88"/>
                </a:lnTo>
                <a:lnTo>
                  <a:pt x="136" y="99"/>
                </a:lnTo>
                <a:lnTo>
                  <a:pt x="132" y="109"/>
                </a:lnTo>
                <a:lnTo>
                  <a:pt x="132" y="66"/>
                </a:lnTo>
                <a:lnTo>
                  <a:pt x="132" y="66"/>
                </a:lnTo>
                <a:close/>
                <a:moveTo>
                  <a:pt x="132" y="138"/>
                </a:moveTo>
                <a:lnTo>
                  <a:pt x="132" y="127"/>
                </a:lnTo>
                <a:lnTo>
                  <a:pt x="132" y="127"/>
                </a:lnTo>
                <a:lnTo>
                  <a:pt x="135" y="128"/>
                </a:lnTo>
                <a:lnTo>
                  <a:pt x="135" y="128"/>
                </a:lnTo>
                <a:lnTo>
                  <a:pt x="150" y="143"/>
                </a:lnTo>
                <a:lnTo>
                  <a:pt x="150" y="143"/>
                </a:lnTo>
                <a:lnTo>
                  <a:pt x="151" y="147"/>
                </a:lnTo>
                <a:lnTo>
                  <a:pt x="150" y="150"/>
                </a:lnTo>
                <a:lnTo>
                  <a:pt x="150" y="150"/>
                </a:lnTo>
                <a:lnTo>
                  <a:pt x="147" y="151"/>
                </a:lnTo>
                <a:lnTo>
                  <a:pt x="145" y="150"/>
                </a:lnTo>
                <a:lnTo>
                  <a:pt x="132" y="138"/>
                </a:lnTo>
                <a:lnTo>
                  <a:pt x="132" y="138"/>
                </a:lnTo>
                <a:close/>
                <a:moveTo>
                  <a:pt x="132" y="49"/>
                </a:moveTo>
                <a:lnTo>
                  <a:pt x="132" y="36"/>
                </a:lnTo>
                <a:lnTo>
                  <a:pt x="145" y="26"/>
                </a:lnTo>
                <a:lnTo>
                  <a:pt x="145" y="26"/>
                </a:lnTo>
                <a:lnTo>
                  <a:pt x="147" y="24"/>
                </a:lnTo>
                <a:lnTo>
                  <a:pt x="150" y="26"/>
                </a:lnTo>
                <a:lnTo>
                  <a:pt x="150" y="26"/>
                </a:lnTo>
                <a:lnTo>
                  <a:pt x="151" y="28"/>
                </a:lnTo>
                <a:lnTo>
                  <a:pt x="150" y="31"/>
                </a:lnTo>
                <a:lnTo>
                  <a:pt x="135" y="47"/>
                </a:lnTo>
                <a:lnTo>
                  <a:pt x="135" y="47"/>
                </a:lnTo>
                <a:lnTo>
                  <a:pt x="135" y="47"/>
                </a:lnTo>
                <a:lnTo>
                  <a:pt x="132" y="49"/>
                </a:lnTo>
                <a:lnTo>
                  <a:pt x="132" y="49"/>
                </a:lnTo>
                <a:close/>
                <a:moveTo>
                  <a:pt x="146" y="88"/>
                </a:moveTo>
                <a:lnTo>
                  <a:pt x="146" y="88"/>
                </a:lnTo>
                <a:lnTo>
                  <a:pt x="146" y="88"/>
                </a:lnTo>
                <a:lnTo>
                  <a:pt x="147" y="85"/>
                </a:lnTo>
                <a:lnTo>
                  <a:pt x="150" y="84"/>
                </a:lnTo>
                <a:lnTo>
                  <a:pt x="172" y="84"/>
                </a:lnTo>
                <a:lnTo>
                  <a:pt x="172" y="84"/>
                </a:lnTo>
                <a:lnTo>
                  <a:pt x="174" y="85"/>
                </a:lnTo>
                <a:lnTo>
                  <a:pt x="176" y="88"/>
                </a:lnTo>
                <a:lnTo>
                  <a:pt x="176" y="88"/>
                </a:lnTo>
                <a:lnTo>
                  <a:pt x="174" y="91"/>
                </a:lnTo>
                <a:lnTo>
                  <a:pt x="172" y="92"/>
                </a:lnTo>
                <a:lnTo>
                  <a:pt x="150" y="92"/>
                </a:lnTo>
                <a:lnTo>
                  <a:pt x="150" y="92"/>
                </a:lnTo>
                <a:lnTo>
                  <a:pt x="147" y="91"/>
                </a:lnTo>
                <a:lnTo>
                  <a:pt x="146" y="88"/>
                </a:lnTo>
                <a:lnTo>
                  <a:pt x="146" y="88"/>
                </a:lnTo>
                <a:close/>
                <a:moveTo>
                  <a:pt x="88" y="39"/>
                </a:moveTo>
                <a:lnTo>
                  <a:pt x="88" y="39"/>
                </a:lnTo>
                <a:lnTo>
                  <a:pt x="96" y="39"/>
                </a:lnTo>
                <a:lnTo>
                  <a:pt x="103" y="40"/>
                </a:lnTo>
                <a:lnTo>
                  <a:pt x="108" y="43"/>
                </a:lnTo>
                <a:lnTo>
                  <a:pt x="115" y="46"/>
                </a:lnTo>
                <a:lnTo>
                  <a:pt x="120" y="50"/>
                </a:lnTo>
                <a:lnTo>
                  <a:pt x="124" y="55"/>
                </a:lnTo>
                <a:lnTo>
                  <a:pt x="128" y="61"/>
                </a:lnTo>
                <a:lnTo>
                  <a:pt x="132" y="66"/>
                </a:lnTo>
                <a:lnTo>
                  <a:pt x="132" y="109"/>
                </a:lnTo>
                <a:lnTo>
                  <a:pt x="132" y="109"/>
                </a:lnTo>
                <a:lnTo>
                  <a:pt x="128" y="115"/>
                </a:lnTo>
                <a:lnTo>
                  <a:pt x="124" y="120"/>
                </a:lnTo>
                <a:lnTo>
                  <a:pt x="120" y="124"/>
                </a:lnTo>
                <a:lnTo>
                  <a:pt x="115" y="128"/>
                </a:lnTo>
                <a:lnTo>
                  <a:pt x="115" y="166"/>
                </a:lnTo>
                <a:lnTo>
                  <a:pt x="115" y="166"/>
                </a:lnTo>
                <a:lnTo>
                  <a:pt x="115" y="172"/>
                </a:lnTo>
                <a:lnTo>
                  <a:pt x="113" y="176"/>
                </a:lnTo>
                <a:lnTo>
                  <a:pt x="111" y="180"/>
                </a:lnTo>
                <a:lnTo>
                  <a:pt x="108" y="184"/>
                </a:lnTo>
                <a:lnTo>
                  <a:pt x="104" y="187"/>
                </a:lnTo>
                <a:lnTo>
                  <a:pt x="100" y="189"/>
                </a:lnTo>
                <a:lnTo>
                  <a:pt x="96" y="191"/>
                </a:lnTo>
                <a:lnTo>
                  <a:pt x="90" y="191"/>
                </a:lnTo>
                <a:lnTo>
                  <a:pt x="88" y="191"/>
                </a:lnTo>
                <a:lnTo>
                  <a:pt x="88" y="147"/>
                </a:lnTo>
                <a:lnTo>
                  <a:pt x="105" y="147"/>
                </a:lnTo>
                <a:lnTo>
                  <a:pt x="105" y="126"/>
                </a:lnTo>
                <a:lnTo>
                  <a:pt x="105" y="126"/>
                </a:lnTo>
                <a:lnTo>
                  <a:pt x="105" y="123"/>
                </a:lnTo>
                <a:lnTo>
                  <a:pt x="108" y="122"/>
                </a:lnTo>
                <a:lnTo>
                  <a:pt x="108" y="122"/>
                </a:lnTo>
                <a:lnTo>
                  <a:pt x="115" y="115"/>
                </a:lnTo>
                <a:lnTo>
                  <a:pt x="122" y="107"/>
                </a:lnTo>
                <a:lnTo>
                  <a:pt x="126" y="99"/>
                </a:lnTo>
                <a:lnTo>
                  <a:pt x="127" y="88"/>
                </a:lnTo>
                <a:lnTo>
                  <a:pt x="127" y="88"/>
                </a:lnTo>
                <a:lnTo>
                  <a:pt x="126" y="80"/>
                </a:lnTo>
                <a:lnTo>
                  <a:pt x="124" y="73"/>
                </a:lnTo>
                <a:lnTo>
                  <a:pt x="120" y="66"/>
                </a:lnTo>
                <a:lnTo>
                  <a:pt x="116" y="61"/>
                </a:lnTo>
                <a:lnTo>
                  <a:pt x="116" y="61"/>
                </a:lnTo>
                <a:lnTo>
                  <a:pt x="109" y="55"/>
                </a:lnTo>
                <a:lnTo>
                  <a:pt x="104" y="51"/>
                </a:lnTo>
                <a:lnTo>
                  <a:pt x="96" y="50"/>
                </a:lnTo>
                <a:lnTo>
                  <a:pt x="88" y="49"/>
                </a:lnTo>
                <a:lnTo>
                  <a:pt x="88" y="49"/>
                </a:lnTo>
                <a:lnTo>
                  <a:pt x="88" y="39"/>
                </a:lnTo>
                <a:lnTo>
                  <a:pt x="88" y="39"/>
                </a:lnTo>
                <a:lnTo>
                  <a:pt x="88" y="39"/>
                </a:lnTo>
                <a:close/>
                <a:moveTo>
                  <a:pt x="132" y="36"/>
                </a:moveTo>
                <a:lnTo>
                  <a:pt x="128" y="40"/>
                </a:lnTo>
                <a:lnTo>
                  <a:pt x="128" y="40"/>
                </a:lnTo>
                <a:lnTo>
                  <a:pt x="127" y="43"/>
                </a:lnTo>
                <a:lnTo>
                  <a:pt x="128" y="47"/>
                </a:lnTo>
                <a:lnTo>
                  <a:pt x="128" y="47"/>
                </a:lnTo>
                <a:lnTo>
                  <a:pt x="130" y="49"/>
                </a:lnTo>
                <a:lnTo>
                  <a:pt x="132" y="49"/>
                </a:lnTo>
                <a:lnTo>
                  <a:pt x="132" y="36"/>
                </a:lnTo>
                <a:lnTo>
                  <a:pt x="132" y="36"/>
                </a:lnTo>
                <a:close/>
                <a:moveTo>
                  <a:pt x="132" y="127"/>
                </a:moveTo>
                <a:lnTo>
                  <a:pt x="132" y="127"/>
                </a:lnTo>
                <a:lnTo>
                  <a:pt x="130" y="127"/>
                </a:lnTo>
                <a:lnTo>
                  <a:pt x="128" y="128"/>
                </a:lnTo>
                <a:lnTo>
                  <a:pt x="128" y="128"/>
                </a:lnTo>
                <a:lnTo>
                  <a:pt x="127" y="131"/>
                </a:lnTo>
                <a:lnTo>
                  <a:pt x="128" y="135"/>
                </a:lnTo>
                <a:lnTo>
                  <a:pt x="132" y="138"/>
                </a:lnTo>
                <a:lnTo>
                  <a:pt x="132" y="127"/>
                </a:lnTo>
                <a:lnTo>
                  <a:pt x="132" y="127"/>
                </a:lnTo>
                <a:close/>
                <a:moveTo>
                  <a:pt x="88" y="30"/>
                </a:moveTo>
                <a:lnTo>
                  <a:pt x="88" y="0"/>
                </a:lnTo>
                <a:lnTo>
                  <a:pt x="88" y="0"/>
                </a:lnTo>
                <a:lnTo>
                  <a:pt x="92" y="1"/>
                </a:lnTo>
                <a:lnTo>
                  <a:pt x="92" y="4"/>
                </a:lnTo>
                <a:lnTo>
                  <a:pt x="92" y="26"/>
                </a:lnTo>
                <a:lnTo>
                  <a:pt x="92" y="26"/>
                </a:lnTo>
                <a:lnTo>
                  <a:pt x="92" y="28"/>
                </a:lnTo>
                <a:lnTo>
                  <a:pt x="88" y="30"/>
                </a:lnTo>
                <a:lnTo>
                  <a:pt x="88" y="30"/>
                </a:lnTo>
                <a:close/>
                <a:moveTo>
                  <a:pt x="88" y="191"/>
                </a:moveTo>
                <a:lnTo>
                  <a:pt x="85" y="191"/>
                </a:lnTo>
                <a:lnTo>
                  <a:pt x="85" y="191"/>
                </a:lnTo>
                <a:lnTo>
                  <a:pt x="80" y="191"/>
                </a:lnTo>
                <a:lnTo>
                  <a:pt x="76" y="189"/>
                </a:lnTo>
                <a:lnTo>
                  <a:pt x="71" y="187"/>
                </a:lnTo>
                <a:lnTo>
                  <a:pt x="67" y="184"/>
                </a:lnTo>
                <a:lnTo>
                  <a:pt x="65" y="180"/>
                </a:lnTo>
                <a:lnTo>
                  <a:pt x="62" y="176"/>
                </a:lnTo>
                <a:lnTo>
                  <a:pt x="61" y="172"/>
                </a:lnTo>
                <a:lnTo>
                  <a:pt x="61" y="166"/>
                </a:lnTo>
                <a:lnTo>
                  <a:pt x="61" y="128"/>
                </a:lnTo>
                <a:lnTo>
                  <a:pt x="61" y="128"/>
                </a:lnTo>
                <a:lnTo>
                  <a:pt x="55" y="124"/>
                </a:lnTo>
                <a:lnTo>
                  <a:pt x="51" y="119"/>
                </a:lnTo>
                <a:lnTo>
                  <a:pt x="47" y="114"/>
                </a:lnTo>
                <a:lnTo>
                  <a:pt x="44" y="108"/>
                </a:lnTo>
                <a:lnTo>
                  <a:pt x="44" y="67"/>
                </a:lnTo>
                <a:lnTo>
                  <a:pt x="44" y="67"/>
                </a:lnTo>
                <a:lnTo>
                  <a:pt x="47" y="61"/>
                </a:lnTo>
                <a:lnTo>
                  <a:pt x="51" y="55"/>
                </a:lnTo>
                <a:lnTo>
                  <a:pt x="57" y="51"/>
                </a:lnTo>
                <a:lnTo>
                  <a:pt x="62" y="47"/>
                </a:lnTo>
                <a:lnTo>
                  <a:pt x="67" y="43"/>
                </a:lnTo>
                <a:lnTo>
                  <a:pt x="74" y="40"/>
                </a:lnTo>
                <a:lnTo>
                  <a:pt x="81" y="39"/>
                </a:lnTo>
                <a:lnTo>
                  <a:pt x="88" y="39"/>
                </a:lnTo>
                <a:lnTo>
                  <a:pt x="88" y="49"/>
                </a:lnTo>
                <a:lnTo>
                  <a:pt x="88" y="49"/>
                </a:lnTo>
                <a:lnTo>
                  <a:pt x="81" y="50"/>
                </a:lnTo>
                <a:lnTo>
                  <a:pt x="73" y="51"/>
                </a:lnTo>
                <a:lnTo>
                  <a:pt x="66" y="55"/>
                </a:lnTo>
                <a:lnTo>
                  <a:pt x="61" y="61"/>
                </a:lnTo>
                <a:lnTo>
                  <a:pt x="61" y="61"/>
                </a:lnTo>
                <a:lnTo>
                  <a:pt x="57" y="66"/>
                </a:lnTo>
                <a:lnTo>
                  <a:pt x="53" y="73"/>
                </a:lnTo>
                <a:lnTo>
                  <a:pt x="50" y="80"/>
                </a:lnTo>
                <a:lnTo>
                  <a:pt x="50" y="88"/>
                </a:lnTo>
                <a:lnTo>
                  <a:pt x="50" y="88"/>
                </a:lnTo>
                <a:lnTo>
                  <a:pt x="51" y="97"/>
                </a:lnTo>
                <a:lnTo>
                  <a:pt x="55" y="107"/>
                </a:lnTo>
                <a:lnTo>
                  <a:pt x="61" y="115"/>
                </a:lnTo>
                <a:lnTo>
                  <a:pt x="69" y="120"/>
                </a:lnTo>
                <a:lnTo>
                  <a:pt x="69" y="120"/>
                </a:lnTo>
                <a:lnTo>
                  <a:pt x="69" y="120"/>
                </a:lnTo>
                <a:lnTo>
                  <a:pt x="70" y="123"/>
                </a:lnTo>
                <a:lnTo>
                  <a:pt x="70" y="126"/>
                </a:lnTo>
                <a:lnTo>
                  <a:pt x="70" y="147"/>
                </a:lnTo>
                <a:lnTo>
                  <a:pt x="88" y="147"/>
                </a:lnTo>
                <a:lnTo>
                  <a:pt x="88" y="191"/>
                </a:lnTo>
                <a:lnTo>
                  <a:pt x="88" y="191"/>
                </a:lnTo>
                <a:close/>
                <a:moveTo>
                  <a:pt x="88" y="0"/>
                </a:moveTo>
                <a:lnTo>
                  <a:pt x="88" y="30"/>
                </a:lnTo>
                <a:lnTo>
                  <a:pt x="88" y="30"/>
                </a:lnTo>
                <a:lnTo>
                  <a:pt x="88" y="30"/>
                </a:lnTo>
                <a:lnTo>
                  <a:pt x="88" y="30"/>
                </a:lnTo>
                <a:lnTo>
                  <a:pt x="88" y="30"/>
                </a:lnTo>
                <a:lnTo>
                  <a:pt x="85" y="28"/>
                </a:lnTo>
                <a:lnTo>
                  <a:pt x="84" y="26"/>
                </a:lnTo>
                <a:lnTo>
                  <a:pt x="84" y="4"/>
                </a:lnTo>
                <a:lnTo>
                  <a:pt x="84" y="4"/>
                </a:lnTo>
                <a:lnTo>
                  <a:pt x="85" y="1"/>
                </a:lnTo>
                <a:lnTo>
                  <a:pt x="88" y="0"/>
                </a:lnTo>
                <a:lnTo>
                  <a:pt x="88" y="0"/>
                </a:lnTo>
                <a:lnTo>
                  <a:pt x="88" y="0"/>
                </a:lnTo>
                <a:lnTo>
                  <a:pt x="88" y="0"/>
                </a:lnTo>
                <a:close/>
                <a:moveTo>
                  <a:pt x="44" y="138"/>
                </a:moveTo>
                <a:lnTo>
                  <a:pt x="47" y="135"/>
                </a:lnTo>
                <a:lnTo>
                  <a:pt x="47" y="135"/>
                </a:lnTo>
                <a:lnTo>
                  <a:pt x="48" y="131"/>
                </a:lnTo>
                <a:lnTo>
                  <a:pt x="47" y="128"/>
                </a:lnTo>
                <a:lnTo>
                  <a:pt x="47" y="128"/>
                </a:lnTo>
                <a:lnTo>
                  <a:pt x="44" y="127"/>
                </a:lnTo>
                <a:lnTo>
                  <a:pt x="44" y="138"/>
                </a:lnTo>
                <a:lnTo>
                  <a:pt x="44" y="138"/>
                </a:lnTo>
                <a:close/>
                <a:moveTo>
                  <a:pt x="44" y="49"/>
                </a:moveTo>
                <a:lnTo>
                  <a:pt x="44" y="49"/>
                </a:lnTo>
                <a:lnTo>
                  <a:pt x="47" y="47"/>
                </a:lnTo>
                <a:lnTo>
                  <a:pt x="47" y="47"/>
                </a:lnTo>
                <a:lnTo>
                  <a:pt x="48" y="43"/>
                </a:lnTo>
                <a:lnTo>
                  <a:pt x="47" y="40"/>
                </a:lnTo>
                <a:lnTo>
                  <a:pt x="44" y="38"/>
                </a:lnTo>
                <a:lnTo>
                  <a:pt x="44" y="49"/>
                </a:lnTo>
                <a:close/>
                <a:moveTo>
                  <a:pt x="44" y="108"/>
                </a:moveTo>
                <a:lnTo>
                  <a:pt x="44" y="108"/>
                </a:lnTo>
                <a:lnTo>
                  <a:pt x="40" y="99"/>
                </a:lnTo>
                <a:lnTo>
                  <a:pt x="39" y="88"/>
                </a:lnTo>
                <a:lnTo>
                  <a:pt x="39" y="88"/>
                </a:lnTo>
                <a:lnTo>
                  <a:pt x="40" y="77"/>
                </a:lnTo>
                <a:lnTo>
                  <a:pt x="44" y="67"/>
                </a:lnTo>
                <a:lnTo>
                  <a:pt x="44" y="108"/>
                </a:lnTo>
                <a:lnTo>
                  <a:pt x="44" y="108"/>
                </a:lnTo>
                <a:close/>
                <a:moveTo>
                  <a:pt x="44" y="38"/>
                </a:moveTo>
                <a:lnTo>
                  <a:pt x="44" y="49"/>
                </a:lnTo>
                <a:lnTo>
                  <a:pt x="44" y="49"/>
                </a:lnTo>
                <a:lnTo>
                  <a:pt x="40" y="47"/>
                </a:lnTo>
                <a:lnTo>
                  <a:pt x="40" y="47"/>
                </a:lnTo>
                <a:lnTo>
                  <a:pt x="25" y="31"/>
                </a:lnTo>
                <a:lnTo>
                  <a:pt x="25" y="31"/>
                </a:lnTo>
                <a:lnTo>
                  <a:pt x="24" y="28"/>
                </a:lnTo>
                <a:lnTo>
                  <a:pt x="25" y="26"/>
                </a:lnTo>
                <a:lnTo>
                  <a:pt x="25" y="26"/>
                </a:lnTo>
                <a:lnTo>
                  <a:pt x="28" y="24"/>
                </a:lnTo>
                <a:lnTo>
                  <a:pt x="32" y="26"/>
                </a:lnTo>
                <a:lnTo>
                  <a:pt x="44" y="38"/>
                </a:lnTo>
                <a:lnTo>
                  <a:pt x="44" y="38"/>
                </a:lnTo>
                <a:close/>
                <a:moveTo>
                  <a:pt x="44" y="127"/>
                </a:moveTo>
                <a:lnTo>
                  <a:pt x="44" y="138"/>
                </a:lnTo>
                <a:lnTo>
                  <a:pt x="32" y="150"/>
                </a:lnTo>
                <a:lnTo>
                  <a:pt x="32" y="150"/>
                </a:lnTo>
                <a:lnTo>
                  <a:pt x="28" y="151"/>
                </a:lnTo>
                <a:lnTo>
                  <a:pt x="25" y="150"/>
                </a:lnTo>
                <a:lnTo>
                  <a:pt x="25" y="150"/>
                </a:lnTo>
                <a:lnTo>
                  <a:pt x="24" y="147"/>
                </a:lnTo>
                <a:lnTo>
                  <a:pt x="25" y="143"/>
                </a:lnTo>
                <a:lnTo>
                  <a:pt x="40" y="128"/>
                </a:lnTo>
                <a:lnTo>
                  <a:pt x="40" y="128"/>
                </a:lnTo>
                <a:lnTo>
                  <a:pt x="40" y="128"/>
                </a:lnTo>
                <a:lnTo>
                  <a:pt x="44" y="127"/>
                </a:lnTo>
                <a:lnTo>
                  <a:pt x="44" y="127"/>
                </a:lnTo>
                <a:close/>
                <a:moveTo>
                  <a:pt x="4" y="84"/>
                </a:moveTo>
                <a:lnTo>
                  <a:pt x="4" y="84"/>
                </a:lnTo>
                <a:lnTo>
                  <a:pt x="25" y="84"/>
                </a:lnTo>
                <a:lnTo>
                  <a:pt x="25" y="84"/>
                </a:lnTo>
                <a:lnTo>
                  <a:pt x="29" y="85"/>
                </a:lnTo>
                <a:lnTo>
                  <a:pt x="31" y="88"/>
                </a:lnTo>
                <a:lnTo>
                  <a:pt x="31" y="88"/>
                </a:lnTo>
                <a:lnTo>
                  <a:pt x="29" y="91"/>
                </a:lnTo>
                <a:lnTo>
                  <a:pt x="25" y="92"/>
                </a:lnTo>
                <a:lnTo>
                  <a:pt x="4" y="92"/>
                </a:lnTo>
                <a:lnTo>
                  <a:pt x="4" y="92"/>
                </a:lnTo>
                <a:lnTo>
                  <a:pt x="1" y="91"/>
                </a:lnTo>
                <a:lnTo>
                  <a:pt x="0" y="88"/>
                </a:lnTo>
                <a:lnTo>
                  <a:pt x="0" y="88"/>
                </a:lnTo>
                <a:lnTo>
                  <a:pt x="1" y="85"/>
                </a:lnTo>
                <a:lnTo>
                  <a:pt x="4" y="84"/>
                </a:lnTo>
                <a:lnTo>
                  <a:pt x="4" y="8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9" name="Freeform 177"/>
          <p:cNvSpPr>
            <a:spLocks noEditPoints="1"/>
          </p:cNvSpPr>
          <p:nvPr/>
        </p:nvSpPr>
        <p:spPr bwMode="auto">
          <a:xfrm>
            <a:off x="1583836" y="2149152"/>
            <a:ext cx="232051" cy="335753"/>
          </a:xfrm>
          <a:custGeom>
            <a:avLst/>
            <a:gdLst>
              <a:gd name="T0" fmla="*/ 132 w 264"/>
              <a:gd name="T1" fmla="*/ 7 h 382"/>
              <a:gd name="T2" fmla="*/ 140 w 264"/>
              <a:gd name="T3" fmla="*/ 126 h 382"/>
              <a:gd name="T4" fmla="*/ 156 w 264"/>
              <a:gd name="T5" fmla="*/ 128 h 382"/>
              <a:gd name="T6" fmla="*/ 186 w 264"/>
              <a:gd name="T7" fmla="*/ 142 h 382"/>
              <a:gd name="T8" fmla="*/ 206 w 264"/>
              <a:gd name="T9" fmla="*/ 166 h 382"/>
              <a:gd name="T10" fmla="*/ 218 w 264"/>
              <a:gd name="T11" fmla="*/ 196 h 382"/>
              <a:gd name="T12" fmla="*/ 220 w 264"/>
              <a:gd name="T13" fmla="*/ 212 h 382"/>
              <a:gd name="T14" fmla="*/ 220 w 264"/>
              <a:gd name="T15" fmla="*/ 222 h 382"/>
              <a:gd name="T16" fmla="*/ 215 w 264"/>
              <a:gd name="T17" fmla="*/ 239 h 382"/>
              <a:gd name="T18" fmla="*/ 210 w 264"/>
              <a:gd name="T19" fmla="*/ 254 h 382"/>
              <a:gd name="T20" fmla="*/ 194 w 264"/>
              <a:gd name="T21" fmla="*/ 275 h 382"/>
              <a:gd name="T22" fmla="*/ 174 w 264"/>
              <a:gd name="T23" fmla="*/ 290 h 382"/>
              <a:gd name="T24" fmla="*/ 159 w 264"/>
              <a:gd name="T25" fmla="*/ 296 h 382"/>
              <a:gd name="T26" fmla="*/ 141 w 264"/>
              <a:gd name="T27" fmla="*/ 300 h 382"/>
              <a:gd name="T28" fmla="*/ 132 w 264"/>
              <a:gd name="T29" fmla="*/ 300 h 382"/>
              <a:gd name="T30" fmla="*/ 132 w 264"/>
              <a:gd name="T31" fmla="*/ 327 h 382"/>
              <a:gd name="T32" fmla="*/ 144 w 264"/>
              <a:gd name="T33" fmla="*/ 333 h 382"/>
              <a:gd name="T34" fmla="*/ 149 w 264"/>
              <a:gd name="T35" fmla="*/ 345 h 382"/>
              <a:gd name="T36" fmla="*/ 148 w 264"/>
              <a:gd name="T37" fmla="*/ 353 h 382"/>
              <a:gd name="T38" fmla="*/ 138 w 264"/>
              <a:gd name="T39" fmla="*/ 363 h 382"/>
              <a:gd name="T40" fmla="*/ 132 w 264"/>
              <a:gd name="T41" fmla="*/ 382 h 382"/>
              <a:gd name="T42" fmla="*/ 228 w 264"/>
              <a:gd name="T43" fmla="*/ 361 h 382"/>
              <a:gd name="T44" fmla="*/ 228 w 264"/>
              <a:gd name="T45" fmla="*/ 357 h 382"/>
              <a:gd name="T46" fmla="*/ 221 w 264"/>
              <a:gd name="T47" fmla="*/ 349 h 382"/>
              <a:gd name="T48" fmla="*/ 201 w 264"/>
              <a:gd name="T49" fmla="*/ 340 h 382"/>
              <a:gd name="T50" fmla="*/ 182 w 264"/>
              <a:gd name="T51" fmla="*/ 336 h 382"/>
              <a:gd name="T52" fmla="*/ 214 w 264"/>
              <a:gd name="T53" fmla="*/ 315 h 382"/>
              <a:gd name="T54" fmla="*/ 241 w 264"/>
              <a:gd name="T55" fmla="*/ 287 h 382"/>
              <a:gd name="T56" fmla="*/ 257 w 264"/>
              <a:gd name="T57" fmla="*/ 253 h 382"/>
              <a:gd name="T58" fmla="*/ 264 w 264"/>
              <a:gd name="T59" fmla="*/ 212 h 382"/>
              <a:gd name="T60" fmla="*/ 263 w 264"/>
              <a:gd name="T61" fmla="*/ 200 h 382"/>
              <a:gd name="T62" fmla="*/ 259 w 264"/>
              <a:gd name="T63" fmla="*/ 177 h 382"/>
              <a:gd name="T64" fmla="*/ 251 w 264"/>
              <a:gd name="T65" fmla="*/ 156 h 382"/>
              <a:gd name="T66" fmla="*/ 240 w 264"/>
              <a:gd name="T67" fmla="*/ 137 h 382"/>
              <a:gd name="T68" fmla="*/ 225 w 264"/>
              <a:gd name="T69" fmla="*/ 119 h 382"/>
              <a:gd name="T70" fmla="*/ 207 w 264"/>
              <a:gd name="T71" fmla="*/ 104 h 382"/>
              <a:gd name="T72" fmla="*/ 187 w 264"/>
              <a:gd name="T73" fmla="*/ 93 h 382"/>
              <a:gd name="T74" fmla="*/ 165 w 264"/>
              <a:gd name="T75" fmla="*/ 85 h 382"/>
              <a:gd name="T76" fmla="*/ 174 w 264"/>
              <a:gd name="T77" fmla="*/ 20 h 382"/>
              <a:gd name="T78" fmla="*/ 111 w 264"/>
              <a:gd name="T79" fmla="*/ 0 h 382"/>
              <a:gd name="T80" fmla="*/ 118 w 264"/>
              <a:gd name="T81" fmla="*/ 195 h 382"/>
              <a:gd name="T82" fmla="*/ 132 w 264"/>
              <a:gd name="T83" fmla="*/ 7 h 382"/>
              <a:gd name="T84" fmla="*/ 132 w 264"/>
              <a:gd name="T85" fmla="*/ 300 h 382"/>
              <a:gd name="T86" fmla="*/ 118 w 264"/>
              <a:gd name="T87" fmla="*/ 299 h 382"/>
              <a:gd name="T88" fmla="*/ 92 w 264"/>
              <a:gd name="T89" fmla="*/ 291 h 382"/>
              <a:gd name="T90" fmla="*/ 119 w 264"/>
              <a:gd name="T91" fmla="*/ 284 h 382"/>
              <a:gd name="T92" fmla="*/ 58 w 264"/>
              <a:gd name="T93" fmla="*/ 260 h 382"/>
              <a:gd name="T94" fmla="*/ 0 w 264"/>
              <a:gd name="T95" fmla="*/ 260 h 382"/>
              <a:gd name="T96" fmla="*/ 22 w 264"/>
              <a:gd name="T97" fmla="*/ 284 h 382"/>
              <a:gd name="T98" fmla="*/ 34 w 264"/>
              <a:gd name="T99" fmla="*/ 300 h 382"/>
              <a:gd name="T100" fmla="*/ 65 w 264"/>
              <a:gd name="T101" fmla="*/ 326 h 382"/>
              <a:gd name="T102" fmla="*/ 83 w 264"/>
              <a:gd name="T103" fmla="*/ 336 h 382"/>
              <a:gd name="T104" fmla="*/ 49 w 264"/>
              <a:gd name="T105" fmla="*/ 345 h 382"/>
              <a:gd name="T106" fmla="*/ 39 w 264"/>
              <a:gd name="T107" fmla="*/ 353 h 382"/>
              <a:gd name="T108" fmla="*/ 35 w 264"/>
              <a:gd name="T109" fmla="*/ 361 h 382"/>
              <a:gd name="T110" fmla="*/ 132 w 264"/>
              <a:gd name="T111" fmla="*/ 382 h 382"/>
              <a:gd name="T112" fmla="*/ 132 w 264"/>
              <a:gd name="T113" fmla="*/ 364 h 382"/>
              <a:gd name="T114" fmla="*/ 119 w 264"/>
              <a:gd name="T115" fmla="*/ 359 h 382"/>
              <a:gd name="T116" fmla="*/ 114 w 264"/>
              <a:gd name="T117" fmla="*/ 345 h 382"/>
              <a:gd name="T118" fmla="*/ 115 w 264"/>
              <a:gd name="T119" fmla="*/ 338 h 382"/>
              <a:gd name="T120" fmla="*/ 125 w 264"/>
              <a:gd name="T121" fmla="*/ 329 h 382"/>
              <a:gd name="T122" fmla="*/ 132 w 264"/>
              <a:gd name="T123" fmla="*/ 30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4" h="382">
                <a:moveTo>
                  <a:pt x="174" y="20"/>
                </a:moveTo>
                <a:lnTo>
                  <a:pt x="132" y="7"/>
                </a:lnTo>
                <a:lnTo>
                  <a:pt x="132" y="151"/>
                </a:lnTo>
                <a:lnTo>
                  <a:pt x="140" y="126"/>
                </a:lnTo>
                <a:lnTo>
                  <a:pt x="140" y="126"/>
                </a:lnTo>
                <a:lnTo>
                  <a:pt x="156" y="128"/>
                </a:lnTo>
                <a:lnTo>
                  <a:pt x="172" y="134"/>
                </a:lnTo>
                <a:lnTo>
                  <a:pt x="186" y="142"/>
                </a:lnTo>
                <a:lnTo>
                  <a:pt x="197" y="153"/>
                </a:lnTo>
                <a:lnTo>
                  <a:pt x="206" y="166"/>
                </a:lnTo>
                <a:lnTo>
                  <a:pt x="214" y="180"/>
                </a:lnTo>
                <a:lnTo>
                  <a:pt x="218" y="196"/>
                </a:lnTo>
                <a:lnTo>
                  <a:pt x="220" y="204"/>
                </a:lnTo>
                <a:lnTo>
                  <a:pt x="220" y="212"/>
                </a:lnTo>
                <a:lnTo>
                  <a:pt x="220" y="212"/>
                </a:lnTo>
                <a:lnTo>
                  <a:pt x="220" y="222"/>
                </a:lnTo>
                <a:lnTo>
                  <a:pt x="218" y="230"/>
                </a:lnTo>
                <a:lnTo>
                  <a:pt x="215" y="239"/>
                </a:lnTo>
                <a:lnTo>
                  <a:pt x="213" y="246"/>
                </a:lnTo>
                <a:lnTo>
                  <a:pt x="210" y="254"/>
                </a:lnTo>
                <a:lnTo>
                  <a:pt x="205" y="262"/>
                </a:lnTo>
                <a:lnTo>
                  <a:pt x="194" y="275"/>
                </a:lnTo>
                <a:lnTo>
                  <a:pt x="182" y="286"/>
                </a:lnTo>
                <a:lnTo>
                  <a:pt x="174" y="290"/>
                </a:lnTo>
                <a:lnTo>
                  <a:pt x="167" y="294"/>
                </a:lnTo>
                <a:lnTo>
                  <a:pt x="159" y="296"/>
                </a:lnTo>
                <a:lnTo>
                  <a:pt x="150" y="299"/>
                </a:lnTo>
                <a:lnTo>
                  <a:pt x="141" y="300"/>
                </a:lnTo>
                <a:lnTo>
                  <a:pt x="132" y="300"/>
                </a:lnTo>
                <a:lnTo>
                  <a:pt x="132" y="300"/>
                </a:lnTo>
                <a:lnTo>
                  <a:pt x="132" y="327"/>
                </a:lnTo>
                <a:lnTo>
                  <a:pt x="132" y="327"/>
                </a:lnTo>
                <a:lnTo>
                  <a:pt x="138" y="329"/>
                </a:lnTo>
                <a:lnTo>
                  <a:pt x="144" y="333"/>
                </a:lnTo>
                <a:lnTo>
                  <a:pt x="148" y="338"/>
                </a:lnTo>
                <a:lnTo>
                  <a:pt x="149" y="345"/>
                </a:lnTo>
                <a:lnTo>
                  <a:pt x="149" y="345"/>
                </a:lnTo>
                <a:lnTo>
                  <a:pt x="148" y="353"/>
                </a:lnTo>
                <a:lnTo>
                  <a:pt x="144" y="359"/>
                </a:lnTo>
                <a:lnTo>
                  <a:pt x="138" y="363"/>
                </a:lnTo>
                <a:lnTo>
                  <a:pt x="132" y="364"/>
                </a:lnTo>
                <a:lnTo>
                  <a:pt x="132" y="382"/>
                </a:lnTo>
                <a:lnTo>
                  <a:pt x="228" y="382"/>
                </a:lnTo>
                <a:lnTo>
                  <a:pt x="228" y="361"/>
                </a:lnTo>
                <a:lnTo>
                  <a:pt x="228" y="361"/>
                </a:lnTo>
                <a:lnTo>
                  <a:pt x="228" y="357"/>
                </a:lnTo>
                <a:lnTo>
                  <a:pt x="225" y="353"/>
                </a:lnTo>
                <a:lnTo>
                  <a:pt x="221" y="349"/>
                </a:lnTo>
                <a:lnTo>
                  <a:pt x="215" y="345"/>
                </a:lnTo>
                <a:lnTo>
                  <a:pt x="201" y="340"/>
                </a:lnTo>
                <a:lnTo>
                  <a:pt x="182" y="336"/>
                </a:lnTo>
                <a:lnTo>
                  <a:pt x="182" y="336"/>
                </a:lnTo>
                <a:lnTo>
                  <a:pt x="199" y="326"/>
                </a:lnTo>
                <a:lnTo>
                  <a:pt x="214" y="315"/>
                </a:lnTo>
                <a:lnTo>
                  <a:pt x="229" y="302"/>
                </a:lnTo>
                <a:lnTo>
                  <a:pt x="241" y="287"/>
                </a:lnTo>
                <a:lnTo>
                  <a:pt x="251" y="271"/>
                </a:lnTo>
                <a:lnTo>
                  <a:pt x="257" y="253"/>
                </a:lnTo>
                <a:lnTo>
                  <a:pt x="263" y="233"/>
                </a:lnTo>
                <a:lnTo>
                  <a:pt x="264" y="212"/>
                </a:lnTo>
                <a:lnTo>
                  <a:pt x="264" y="212"/>
                </a:lnTo>
                <a:lnTo>
                  <a:pt x="263" y="200"/>
                </a:lnTo>
                <a:lnTo>
                  <a:pt x="262" y="189"/>
                </a:lnTo>
                <a:lnTo>
                  <a:pt x="259" y="177"/>
                </a:lnTo>
                <a:lnTo>
                  <a:pt x="256" y="166"/>
                </a:lnTo>
                <a:lnTo>
                  <a:pt x="251" y="156"/>
                </a:lnTo>
                <a:lnTo>
                  <a:pt x="245" y="146"/>
                </a:lnTo>
                <a:lnTo>
                  <a:pt x="240" y="137"/>
                </a:lnTo>
                <a:lnTo>
                  <a:pt x="232" y="127"/>
                </a:lnTo>
                <a:lnTo>
                  <a:pt x="225" y="119"/>
                </a:lnTo>
                <a:lnTo>
                  <a:pt x="215" y="111"/>
                </a:lnTo>
                <a:lnTo>
                  <a:pt x="207" y="104"/>
                </a:lnTo>
                <a:lnTo>
                  <a:pt x="198" y="99"/>
                </a:lnTo>
                <a:lnTo>
                  <a:pt x="187" y="93"/>
                </a:lnTo>
                <a:lnTo>
                  <a:pt x="176" y="88"/>
                </a:lnTo>
                <a:lnTo>
                  <a:pt x="165" y="85"/>
                </a:lnTo>
                <a:lnTo>
                  <a:pt x="153" y="82"/>
                </a:lnTo>
                <a:lnTo>
                  <a:pt x="174" y="20"/>
                </a:lnTo>
                <a:close/>
                <a:moveTo>
                  <a:pt x="132" y="7"/>
                </a:moveTo>
                <a:lnTo>
                  <a:pt x="111" y="0"/>
                </a:lnTo>
                <a:lnTo>
                  <a:pt x="56" y="174"/>
                </a:lnTo>
                <a:lnTo>
                  <a:pt x="118" y="195"/>
                </a:lnTo>
                <a:lnTo>
                  <a:pt x="132" y="151"/>
                </a:lnTo>
                <a:lnTo>
                  <a:pt x="132" y="7"/>
                </a:lnTo>
                <a:lnTo>
                  <a:pt x="132" y="7"/>
                </a:lnTo>
                <a:close/>
                <a:moveTo>
                  <a:pt x="132" y="300"/>
                </a:moveTo>
                <a:lnTo>
                  <a:pt x="132" y="300"/>
                </a:lnTo>
                <a:lnTo>
                  <a:pt x="118" y="299"/>
                </a:lnTo>
                <a:lnTo>
                  <a:pt x="104" y="296"/>
                </a:lnTo>
                <a:lnTo>
                  <a:pt x="92" y="291"/>
                </a:lnTo>
                <a:lnTo>
                  <a:pt x="80" y="284"/>
                </a:lnTo>
                <a:lnTo>
                  <a:pt x="119" y="284"/>
                </a:lnTo>
                <a:lnTo>
                  <a:pt x="119" y="260"/>
                </a:lnTo>
                <a:lnTo>
                  <a:pt x="58" y="260"/>
                </a:lnTo>
                <a:lnTo>
                  <a:pt x="10" y="260"/>
                </a:lnTo>
                <a:lnTo>
                  <a:pt x="0" y="260"/>
                </a:lnTo>
                <a:lnTo>
                  <a:pt x="0" y="284"/>
                </a:lnTo>
                <a:lnTo>
                  <a:pt x="22" y="284"/>
                </a:lnTo>
                <a:lnTo>
                  <a:pt x="22" y="284"/>
                </a:lnTo>
                <a:lnTo>
                  <a:pt x="34" y="300"/>
                </a:lnTo>
                <a:lnTo>
                  <a:pt x="48" y="314"/>
                </a:lnTo>
                <a:lnTo>
                  <a:pt x="65" y="326"/>
                </a:lnTo>
                <a:lnTo>
                  <a:pt x="83" y="336"/>
                </a:lnTo>
                <a:lnTo>
                  <a:pt x="83" y="336"/>
                </a:lnTo>
                <a:lnTo>
                  <a:pt x="64" y="340"/>
                </a:lnTo>
                <a:lnTo>
                  <a:pt x="49" y="345"/>
                </a:lnTo>
                <a:lnTo>
                  <a:pt x="44" y="349"/>
                </a:lnTo>
                <a:lnTo>
                  <a:pt x="39" y="353"/>
                </a:lnTo>
                <a:lnTo>
                  <a:pt x="37" y="357"/>
                </a:lnTo>
                <a:lnTo>
                  <a:pt x="35" y="361"/>
                </a:lnTo>
                <a:lnTo>
                  <a:pt x="35" y="382"/>
                </a:lnTo>
                <a:lnTo>
                  <a:pt x="132" y="382"/>
                </a:lnTo>
                <a:lnTo>
                  <a:pt x="132" y="364"/>
                </a:lnTo>
                <a:lnTo>
                  <a:pt x="132" y="364"/>
                </a:lnTo>
                <a:lnTo>
                  <a:pt x="125" y="363"/>
                </a:lnTo>
                <a:lnTo>
                  <a:pt x="119" y="359"/>
                </a:lnTo>
                <a:lnTo>
                  <a:pt x="115" y="353"/>
                </a:lnTo>
                <a:lnTo>
                  <a:pt x="114" y="345"/>
                </a:lnTo>
                <a:lnTo>
                  <a:pt x="114" y="345"/>
                </a:lnTo>
                <a:lnTo>
                  <a:pt x="115" y="338"/>
                </a:lnTo>
                <a:lnTo>
                  <a:pt x="119" y="333"/>
                </a:lnTo>
                <a:lnTo>
                  <a:pt x="125" y="329"/>
                </a:lnTo>
                <a:lnTo>
                  <a:pt x="132" y="327"/>
                </a:lnTo>
                <a:lnTo>
                  <a:pt x="132" y="30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7" name="组合 299"/>
          <p:cNvGrpSpPr/>
          <p:nvPr/>
        </p:nvGrpSpPr>
        <p:grpSpPr>
          <a:xfrm>
            <a:off x="1771938" y="2102569"/>
            <a:ext cx="201287" cy="122172"/>
            <a:chOff x="3143251" y="1577975"/>
            <a:chExt cx="363538" cy="220663"/>
          </a:xfrm>
          <a:solidFill>
            <a:schemeClr val="accent1"/>
          </a:solidFill>
        </p:grpSpPr>
        <p:sp>
          <p:nvSpPr>
            <p:cNvPr id="301" name="Freeform 178"/>
            <p:cNvSpPr>
              <a:spLocks noEditPoints="1"/>
            </p:cNvSpPr>
            <p:nvPr/>
          </p:nvSpPr>
          <p:spPr bwMode="auto">
            <a:xfrm>
              <a:off x="3143251" y="1577975"/>
              <a:ext cx="215900" cy="212725"/>
            </a:xfrm>
            <a:custGeom>
              <a:avLst/>
              <a:gdLst>
                <a:gd name="T0" fmla="*/ 68 w 136"/>
                <a:gd name="T1" fmla="*/ 0 h 134"/>
                <a:gd name="T2" fmla="*/ 94 w 136"/>
                <a:gd name="T3" fmla="*/ 4 h 134"/>
                <a:gd name="T4" fmla="*/ 106 w 136"/>
                <a:gd name="T5" fmla="*/ 11 h 134"/>
                <a:gd name="T6" fmla="*/ 125 w 136"/>
                <a:gd name="T7" fmla="*/ 28 h 134"/>
                <a:gd name="T8" fmla="*/ 134 w 136"/>
                <a:gd name="T9" fmla="*/ 53 h 134"/>
                <a:gd name="T10" fmla="*/ 134 w 136"/>
                <a:gd name="T11" fmla="*/ 79 h 134"/>
                <a:gd name="T12" fmla="*/ 131 w 136"/>
                <a:gd name="T13" fmla="*/ 92 h 134"/>
                <a:gd name="T14" fmla="*/ 121 w 136"/>
                <a:gd name="T15" fmla="*/ 110 h 134"/>
                <a:gd name="T16" fmla="*/ 106 w 136"/>
                <a:gd name="T17" fmla="*/ 123 h 134"/>
                <a:gd name="T18" fmla="*/ 88 w 136"/>
                <a:gd name="T19" fmla="*/ 131 h 134"/>
                <a:gd name="T20" fmla="*/ 68 w 136"/>
                <a:gd name="T21" fmla="*/ 134 h 134"/>
                <a:gd name="T22" fmla="*/ 68 w 136"/>
                <a:gd name="T23" fmla="*/ 122 h 134"/>
                <a:gd name="T24" fmla="*/ 84 w 136"/>
                <a:gd name="T25" fmla="*/ 119 h 134"/>
                <a:gd name="T26" fmla="*/ 99 w 136"/>
                <a:gd name="T27" fmla="*/ 112 h 134"/>
                <a:gd name="T28" fmla="*/ 111 w 136"/>
                <a:gd name="T29" fmla="*/ 102 h 134"/>
                <a:gd name="T30" fmla="*/ 119 w 136"/>
                <a:gd name="T31" fmla="*/ 87 h 134"/>
                <a:gd name="T32" fmla="*/ 119 w 136"/>
                <a:gd name="T33" fmla="*/ 87 h 134"/>
                <a:gd name="T34" fmla="*/ 123 w 136"/>
                <a:gd name="T35" fmla="*/ 66 h 134"/>
                <a:gd name="T36" fmla="*/ 119 w 136"/>
                <a:gd name="T37" fmla="*/ 45 h 134"/>
                <a:gd name="T38" fmla="*/ 107 w 136"/>
                <a:gd name="T39" fmla="*/ 28 h 134"/>
                <a:gd name="T40" fmla="*/ 88 w 136"/>
                <a:gd name="T41" fmla="*/ 16 h 134"/>
                <a:gd name="T42" fmla="*/ 79 w 136"/>
                <a:gd name="T43" fmla="*/ 14 h 134"/>
                <a:gd name="T44" fmla="*/ 68 w 136"/>
                <a:gd name="T45" fmla="*/ 0 h 134"/>
                <a:gd name="T46" fmla="*/ 6 w 136"/>
                <a:gd name="T47" fmla="*/ 42 h 134"/>
                <a:gd name="T48" fmla="*/ 16 w 136"/>
                <a:gd name="T49" fmla="*/ 24 h 134"/>
                <a:gd name="T50" fmla="*/ 31 w 136"/>
                <a:gd name="T51" fmla="*/ 11 h 134"/>
                <a:gd name="T52" fmla="*/ 49 w 136"/>
                <a:gd name="T53" fmla="*/ 3 h 134"/>
                <a:gd name="T54" fmla="*/ 68 w 136"/>
                <a:gd name="T55" fmla="*/ 0 h 134"/>
                <a:gd name="T56" fmla="*/ 68 w 136"/>
                <a:gd name="T57" fmla="*/ 12 h 134"/>
                <a:gd name="T58" fmla="*/ 52 w 136"/>
                <a:gd name="T59" fmla="*/ 15 h 134"/>
                <a:gd name="T60" fmla="*/ 38 w 136"/>
                <a:gd name="T61" fmla="*/ 22 h 134"/>
                <a:gd name="T62" fmla="*/ 26 w 136"/>
                <a:gd name="T63" fmla="*/ 33 h 134"/>
                <a:gd name="T64" fmla="*/ 18 w 136"/>
                <a:gd name="T65" fmla="*/ 46 h 134"/>
                <a:gd name="T66" fmla="*/ 14 w 136"/>
                <a:gd name="T67" fmla="*/ 57 h 134"/>
                <a:gd name="T68" fmla="*/ 15 w 136"/>
                <a:gd name="T69" fmla="*/ 79 h 134"/>
                <a:gd name="T70" fmla="*/ 23 w 136"/>
                <a:gd name="T71" fmla="*/ 98 h 134"/>
                <a:gd name="T72" fmla="*/ 38 w 136"/>
                <a:gd name="T73" fmla="*/ 112 h 134"/>
                <a:gd name="T74" fmla="*/ 48 w 136"/>
                <a:gd name="T75" fmla="*/ 118 h 134"/>
                <a:gd name="T76" fmla="*/ 68 w 136"/>
                <a:gd name="T77" fmla="*/ 122 h 134"/>
                <a:gd name="T78" fmla="*/ 68 w 136"/>
                <a:gd name="T79" fmla="*/ 134 h 134"/>
                <a:gd name="T80" fmla="*/ 43 w 136"/>
                <a:gd name="T81" fmla="*/ 130 h 134"/>
                <a:gd name="T82" fmla="*/ 31 w 136"/>
                <a:gd name="T83" fmla="*/ 123 h 134"/>
                <a:gd name="T84" fmla="*/ 12 w 136"/>
                <a:gd name="T85" fmla="*/ 104 h 134"/>
                <a:gd name="T86" fmla="*/ 3 w 136"/>
                <a:gd name="T87" fmla="*/ 81 h 134"/>
                <a:gd name="T88" fmla="*/ 1 w 136"/>
                <a:gd name="T89" fmla="*/ 56 h 134"/>
                <a:gd name="T90" fmla="*/ 6 w 136"/>
                <a:gd name="T91" fmla="*/ 4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 h="134">
                  <a:moveTo>
                    <a:pt x="68" y="0"/>
                  </a:moveTo>
                  <a:lnTo>
                    <a:pt x="68" y="0"/>
                  </a:lnTo>
                  <a:lnTo>
                    <a:pt x="81" y="0"/>
                  </a:lnTo>
                  <a:lnTo>
                    <a:pt x="94" y="4"/>
                  </a:lnTo>
                  <a:lnTo>
                    <a:pt x="94" y="4"/>
                  </a:lnTo>
                  <a:lnTo>
                    <a:pt x="106" y="11"/>
                  </a:lnTo>
                  <a:lnTo>
                    <a:pt x="115" y="19"/>
                  </a:lnTo>
                  <a:lnTo>
                    <a:pt x="125" y="28"/>
                  </a:lnTo>
                  <a:lnTo>
                    <a:pt x="130" y="41"/>
                  </a:lnTo>
                  <a:lnTo>
                    <a:pt x="134" y="53"/>
                  </a:lnTo>
                  <a:lnTo>
                    <a:pt x="136" y="65"/>
                  </a:lnTo>
                  <a:lnTo>
                    <a:pt x="134" y="79"/>
                  </a:lnTo>
                  <a:lnTo>
                    <a:pt x="131" y="92"/>
                  </a:lnTo>
                  <a:lnTo>
                    <a:pt x="131" y="92"/>
                  </a:lnTo>
                  <a:lnTo>
                    <a:pt x="126" y="102"/>
                  </a:lnTo>
                  <a:lnTo>
                    <a:pt x="121" y="110"/>
                  </a:lnTo>
                  <a:lnTo>
                    <a:pt x="114" y="116"/>
                  </a:lnTo>
                  <a:lnTo>
                    <a:pt x="106" y="123"/>
                  </a:lnTo>
                  <a:lnTo>
                    <a:pt x="98" y="129"/>
                  </a:lnTo>
                  <a:lnTo>
                    <a:pt x="88" y="131"/>
                  </a:lnTo>
                  <a:lnTo>
                    <a:pt x="79" y="134"/>
                  </a:lnTo>
                  <a:lnTo>
                    <a:pt x="68" y="134"/>
                  </a:lnTo>
                  <a:lnTo>
                    <a:pt x="68" y="122"/>
                  </a:lnTo>
                  <a:lnTo>
                    <a:pt x="68" y="122"/>
                  </a:lnTo>
                  <a:lnTo>
                    <a:pt x="76" y="122"/>
                  </a:lnTo>
                  <a:lnTo>
                    <a:pt x="84" y="119"/>
                  </a:lnTo>
                  <a:lnTo>
                    <a:pt x="92" y="116"/>
                  </a:lnTo>
                  <a:lnTo>
                    <a:pt x="99" y="112"/>
                  </a:lnTo>
                  <a:lnTo>
                    <a:pt x="104" y="108"/>
                  </a:lnTo>
                  <a:lnTo>
                    <a:pt x="111" y="102"/>
                  </a:lnTo>
                  <a:lnTo>
                    <a:pt x="115" y="95"/>
                  </a:lnTo>
                  <a:lnTo>
                    <a:pt x="119" y="87"/>
                  </a:lnTo>
                  <a:lnTo>
                    <a:pt x="119" y="87"/>
                  </a:lnTo>
                  <a:lnTo>
                    <a:pt x="119" y="87"/>
                  </a:lnTo>
                  <a:lnTo>
                    <a:pt x="122" y="77"/>
                  </a:lnTo>
                  <a:lnTo>
                    <a:pt x="123" y="66"/>
                  </a:lnTo>
                  <a:lnTo>
                    <a:pt x="122" y="56"/>
                  </a:lnTo>
                  <a:lnTo>
                    <a:pt x="119" y="45"/>
                  </a:lnTo>
                  <a:lnTo>
                    <a:pt x="114" y="37"/>
                  </a:lnTo>
                  <a:lnTo>
                    <a:pt x="107" y="28"/>
                  </a:lnTo>
                  <a:lnTo>
                    <a:pt x="99" y="22"/>
                  </a:lnTo>
                  <a:lnTo>
                    <a:pt x="88" y="16"/>
                  </a:lnTo>
                  <a:lnTo>
                    <a:pt x="88" y="16"/>
                  </a:lnTo>
                  <a:lnTo>
                    <a:pt x="79" y="14"/>
                  </a:lnTo>
                  <a:lnTo>
                    <a:pt x="68" y="12"/>
                  </a:lnTo>
                  <a:lnTo>
                    <a:pt x="68" y="0"/>
                  </a:lnTo>
                  <a:close/>
                  <a:moveTo>
                    <a:pt x="6" y="42"/>
                  </a:moveTo>
                  <a:lnTo>
                    <a:pt x="6" y="42"/>
                  </a:lnTo>
                  <a:lnTo>
                    <a:pt x="10" y="33"/>
                  </a:lnTo>
                  <a:lnTo>
                    <a:pt x="16" y="24"/>
                  </a:lnTo>
                  <a:lnTo>
                    <a:pt x="23" y="16"/>
                  </a:lnTo>
                  <a:lnTo>
                    <a:pt x="31" y="11"/>
                  </a:lnTo>
                  <a:lnTo>
                    <a:pt x="39" y="5"/>
                  </a:lnTo>
                  <a:lnTo>
                    <a:pt x="49" y="3"/>
                  </a:lnTo>
                  <a:lnTo>
                    <a:pt x="58" y="0"/>
                  </a:lnTo>
                  <a:lnTo>
                    <a:pt x="68" y="0"/>
                  </a:lnTo>
                  <a:lnTo>
                    <a:pt x="68" y="12"/>
                  </a:lnTo>
                  <a:lnTo>
                    <a:pt x="68" y="12"/>
                  </a:lnTo>
                  <a:lnTo>
                    <a:pt x="60" y="12"/>
                  </a:lnTo>
                  <a:lnTo>
                    <a:pt x="52" y="15"/>
                  </a:lnTo>
                  <a:lnTo>
                    <a:pt x="45" y="18"/>
                  </a:lnTo>
                  <a:lnTo>
                    <a:pt x="38" y="22"/>
                  </a:lnTo>
                  <a:lnTo>
                    <a:pt x="31" y="26"/>
                  </a:lnTo>
                  <a:lnTo>
                    <a:pt x="26" y="33"/>
                  </a:lnTo>
                  <a:lnTo>
                    <a:pt x="20" y="39"/>
                  </a:lnTo>
                  <a:lnTo>
                    <a:pt x="18" y="46"/>
                  </a:lnTo>
                  <a:lnTo>
                    <a:pt x="18" y="46"/>
                  </a:lnTo>
                  <a:lnTo>
                    <a:pt x="14" y="57"/>
                  </a:lnTo>
                  <a:lnTo>
                    <a:pt x="14" y="68"/>
                  </a:lnTo>
                  <a:lnTo>
                    <a:pt x="15" y="79"/>
                  </a:lnTo>
                  <a:lnTo>
                    <a:pt x="18" y="88"/>
                  </a:lnTo>
                  <a:lnTo>
                    <a:pt x="23" y="98"/>
                  </a:lnTo>
                  <a:lnTo>
                    <a:pt x="30" y="106"/>
                  </a:lnTo>
                  <a:lnTo>
                    <a:pt x="38" y="112"/>
                  </a:lnTo>
                  <a:lnTo>
                    <a:pt x="48" y="118"/>
                  </a:lnTo>
                  <a:lnTo>
                    <a:pt x="48" y="118"/>
                  </a:lnTo>
                  <a:lnTo>
                    <a:pt x="58" y="121"/>
                  </a:lnTo>
                  <a:lnTo>
                    <a:pt x="68" y="122"/>
                  </a:lnTo>
                  <a:lnTo>
                    <a:pt x="68" y="134"/>
                  </a:lnTo>
                  <a:lnTo>
                    <a:pt x="68" y="134"/>
                  </a:lnTo>
                  <a:lnTo>
                    <a:pt x="56" y="133"/>
                  </a:lnTo>
                  <a:lnTo>
                    <a:pt x="43" y="130"/>
                  </a:lnTo>
                  <a:lnTo>
                    <a:pt x="43" y="130"/>
                  </a:lnTo>
                  <a:lnTo>
                    <a:pt x="31" y="123"/>
                  </a:lnTo>
                  <a:lnTo>
                    <a:pt x="20" y="115"/>
                  </a:lnTo>
                  <a:lnTo>
                    <a:pt x="12" y="104"/>
                  </a:lnTo>
                  <a:lnTo>
                    <a:pt x="6" y="93"/>
                  </a:lnTo>
                  <a:lnTo>
                    <a:pt x="3" y="81"/>
                  </a:lnTo>
                  <a:lnTo>
                    <a:pt x="0" y="68"/>
                  </a:lnTo>
                  <a:lnTo>
                    <a:pt x="1" y="56"/>
                  </a:lnTo>
                  <a:lnTo>
                    <a:pt x="6" y="42"/>
                  </a:lnTo>
                  <a:lnTo>
                    <a:pt x="6" y="4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2" name="Freeform 179"/>
            <p:cNvSpPr/>
            <p:nvPr/>
          </p:nvSpPr>
          <p:spPr bwMode="auto">
            <a:xfrm>
              <a:off x="3335338" y="1706563"/>
              <a:ext cx="106363" cy="65088"/>
            </a:xfrm>
            <a:custGeom>
              <a:avLst/>
              <a:gdLst>
                <a:gd name="T0" fmla="*/ 61 w 67"/>
                <a:gd name="T1" fmla="*/ 41 h 41"/>
                <a:gd name="T2" fmla="*/ 67 w 67"/>
                <a:gd name="T3" fmla="*/ 25 h 41"/>
                <a:gd name="T4" fmla="*/ 6 w 67"/>
                <a:gd name="T5" fmla="*/ 0 h 41"/>
                <a:gd name="T6" fmla="*/ 0 w 67"/>
                <a:gd name="T7" fmla="*/ 17 h 41"/>
                <a:gd name="T8" fmla="*/ 61 w 67"/>
                <a:gd name="T9" fmla="*/ 41 h 41"/>
              </a:gdLst>
              <a:ahLst/>
              <a:cxnLst>
                <a:cxn ang="0">
                  <a:pos x="T0" y="T1"/>
                </a:cxn>
                <a:cxn ang="0">
                  <a:pos x="T2" y="T3"/>
                </a:cxn>
                <a:cxn ang="0">
                  <a:pos x="T4" y="T5"/>
                </a:cxn>
                <a:cxn ang="0">
                  <a:pos x="T6" y="T7"/>
                </a:cxn>
                <a:cxn ang="0">
                  <a:pos x="T8" y="T9"/>
                </a:cxn>
              </a:cxnLst>
              <a:rect l="0" t="0" r="r" b="b"/>
              <a:pathLst>
                <a:path w="67" h="41">
                  <a:moveTo>
                    <a:pt x="61" y="41"/>
                  </a:moveTo>
                  <a:lnTo>
                    <a:pt x="67" y="25"/>
                  </a:lnTo>
                  <a:lnTo>
                    <a:pt x="6" y="0"/>
                  </a:lnTo>
                  <a:lnTo>
                    <a:pt x="0" y="17"/>
                  </a:lnTo>
                  <a:lnTo>
                    <a:pt x="61" y="4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3" name="Freeform 180"/>
            <p:cNvSpPr/>
            <p:nvPr/>
          </p:nvSpPr>
          <p:spPr bwMode="auto">
            <a:xfrm>
              <a:off x="3368676" y="1717675"/>
              <a:ext cx="138113" cy="80963"/>
            </a:xfrm>
            <a:custGeom>
              <a:avLst/>
              <a:gdLst>
                <a:gd name="T0" fmla="*/ 67 w 87"/>
                <a:gd name="T1" fmla="*/ 51 h 51"/>
                <a:gd name="T2" fmla="*/ 67 w 87"/>
                <a:gd name="T3" fmla="*/ 51 h 51"/>
                <a:gd name="T4" fmla="*/ 73 w 87"/>
                <a:gd name="T5" fmla="*/ 51 h 51"/>
                <a:gd name="T6" fmla="*/ 79 w 87"/>
                <a:gd name="T7" fmla="*/ 51 h 51"/>
                <a:gd name="T8" fmla="*/ 83 w 87"/>
                <a:gd name="T9" fmla="*/ 47 h 51"/>
                <a:gd name="T10" fmla="*/ 86 w 87"/>
                <a:gd name="T11" fmla="*/ 43 h 51"/>
                <a:gd name="T12" fmla="*/ 86 w 87"/>
                <a:gd name="T13" fmla="*/ 43 h 51"/>
                <a:gd name="T14" fmla="*/ 87 w 87"/>
                <a:gd name="T15" fmla="*/ 37 h 51"/>
                <a:gd name="T16" fmla="*/ 86 w 87"/>
                <a:gd name="T17" fmla="*/ 31 h 51"/>
                <a:gd name="T18" fmla="*/ 83 w 87"/>
                <a:gd name="T19" fmla="*/ 27 h 51"/>
                <a:gd name="T20" fmla="*/ 78 w 87"/>
                <a:gd name="T21" fmla="*/ 24 h 51"/>
                <a:gd name="T22" fmla="*/ 21 w 87"/>
                <a:gd name="T23" fmla="*/ 1 h 51"/>
                <a:gd name="T24" fmla="*/ 21 w 87"/>
                <a:gd name="T25" fmla="*/ 1 h 51"/>
                <a:gd name="T26" fmla="*/ 15 w 87"/>
                <a:gd name="T27" fmla="*/ 0 h 51"/>
                <a:gd name="T28" fmla="*/ 10 w 87"/>
                <a:gd name="T29" fmla="*/ 1 h 51"/>
                <a:gd name="T30" fmla="*/ 4 w 87"/>
                <a:gd name="T31" fmla="*/ 4 h 51"/>
                <a:gd name="T32" fmla="*/ 2 w 87"/>
                <a:gd name="T33" fmla="*/ 10 h 51"/>
                <a:gd name="T34" fmla="*/ 2 w 87"/>
                <a:gd name="T35" fmla="*/ 10 h 51"/>
                <a:gd name="T36" fmla="*/ 0 w 87"/>
                <a:gd name="T37" fmla="*/ 15 h 51"/>
                <a:gd name="T38" fmla="*/ 2 w 87"/>
                <a:gd name="T39" fmla="*/ 20 h 51"/>
                <a:gd name="T40" fmla="*/ 4 w 87"/>
                <a:gd name="T41" fmla="*/ 24 h 51"/>
                <a:gd name="T42" fmla="*/ 10 w 87"/>
                <a:gd name="T43" fmla="*/ 28 h 51"/>
                <a:gd name="T44" fmla="*/ 67 w 87"/>
                <a:gd name="T45"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 h="51">
                  <a:moveTo>
                    <a:pt x="67" y="51"/>
                  </a:moveTo>
                  <a:lnTo>
                    <a:pt x="67" y="51"/>
                  </a:lnTo>
                  <a:lnTo>
                    <a:pt x="73" y="51"/>
                  </a:lnTo>
                  <a:lnTo>
                    <a:pt x="79" y="51"/>
                  </a:lnTo>
                  <a:lnTo>
                    <a:pt x="83" y="47"/>
                  </a:lnTo>
                  <a:lnTo>
                    <a:pt x="86" y="43"/>
                  </a:lnTo>
                  <a:lnTo>
                    <a:pt x="86" y="43"/>
                  </a:lnTo>
                  <a:lnTo>
                    <a:pt x="87" y="37"/>
                  </a:lnTo>
                  <a:lnTo>
                    <a:pt x="86" y="31"/>
                  </a:lnTo>
                  <a:lnTo>
                    <a:pt x="83" y="27"/>
                  </a:lnTo>
                  <a:lnTo>
                    <a:pt x="78" y="24"/>
                  </a:lnTo>
                  <a:lnTo>
                    <a:pt x="21" y="1"/>
                  </a:lnTo>
                  <a:lnTo>
                    <a:pt x="21" y="1"/>
                  </a:lnTo>
                  <a:lnTo>
                    <a:pt x="15" y="0"/>
                  </a:lnTo>
                  <a:lnTo>
                    <a:pt x="10" y="1"/>
                  </a:lnTo>
                  <a:lnTo>
                    <a:pt x="4" y="4"/>
                  </a:lnTo>
                  <a:lnTo>
                    <a:pt x="2" y="10"/>
                  </a:lnTo>
                  <a:lnTo>
                    <a:pt x="2" y="10"/>
                  </a:lnTo>
                  <a:lnTo>
                    <a:pt x="0" y="15"/>
                  </a:lnTo>
                  <a:lnTo>
                    <a:pt x="2" y="20"/>
                  </a:lnTo>
                  <a:lnTo>
                    <a:pt x="4" y="24"/>
                  </a:lnTo>
                  <a:lnTo>
                    <a:pt x="10" y="28"/>
                  </a:lnTo>
                  <a:lnTo>
                    <a:pt x="67" y="5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04" name="Freeform 181"/>
          <p:cNvSpPr>
            <a:spLocks noEditPoints="1"/>
          </p:cNvSpPr>
          <p:nvPr/>
        </p:nvSpPr>
        <p:spPr bwMode="auto">
          <a:xfrm>
            <a:off x="1778969" y="2812749"/>
            <a:ext cx="241721" cy="86135"/>
          </a:xfrm>
          <a:custGeom>
            <a:avLst/>
            <a:gdLst>
              <a:gd name="T0" fmla="*/ 239 w 275"/>
              <a:gd name="T1" fmla="*/ 40 h 98"/>
              <a:gd name="T2" fmla="*/ 258 w 275"/>
              <a:gd name="T3" fmla="*/ 65 h 98"/>
              <a:gd name="T4" fmla="*/ 239 w 275"/>
              <a:gd name="T5" fmla="*/ 88 h 98"/>
              <a:gd name="T6" fmla="*/ 275 w 275"/>
              <a:gd name="T7" fmla="*/ 78 h 98"/>
              <a:gd name="T8" fmla="*/ 239 w 275"/>
              <a:gd name="T9" fmla="*/ 40 h 98"/>
              <a:gd name="T10" fmla="*/ 118 w 275"/>
              <a:gd name="T11" fmla="*/ 15 h 98"/>
              <a:gd name="T12" fmla="*/ 111 w 275"/>
              <a:gd name="T13" fmla="*/ 11 h 98"/>
              <a:gd name="T14" fmla="*/ 84 w 275"/>
              <a:gd name="T15" fmla="*/ 8 h 98"/>
              <a:gd name="T16" fmla="*/ 107 w 275"/>
              <a:gd name="T17" fmla="*/ 14 h 98"/>
              <a:gd name="T18" fmla="*/ 113 w 275"/>
              <a:gd name="T19" fmla="*/ 17 h 98"/>
              <a:gd name="T20" fmla="*/ 113 w 275"/>
              <a:gd name="T21" fmla="*/ 22 h 98"/>
              <a:gd name="T22" fmla="*/ 110 w 275"/>
              <a:gd name="T23" fmla="*/ 36 h 98"/>
              <a:gd name="T24" fmla="*/ 109 w 275"/>
              <a:gd name="T25" fmla="*/ 33 h 98"/>
              <a:gd name="T26" fmla="*/ 84 w 275"/>
              <a:gd name="T27" fmla="*/ 26 h 98"/>
              <a:gd name="T28" fmla="*/ 99 w 275"/>
              <a:gd name="T29" fmla="*/ 76 h 98"/>
              <a:gd name="T30" fmla="*/ 103 w 275"/>
              <a:gd name="T31" fmla="*/ 76 h 98"/>
              <a:gd name="T32" fmla="*/ 228 w 275"/>
              <a:gd name="T33" fmla="*/ 98 h 98"/>
              <a:gd name="T34" fmla="*/ 239 w 275"/>
              <a:gd name="T35" fmla="*/ 88 h 98"/>
              <a:gd name="T36" fmla="*/ 228 w 275"/>
              <a:gd name="T37" fmla="*/ 94 h 98"/>
              <a:gd name="T38" fmla="*/ 225 w 275"/>
              <a:gd name="T39" fmla="*/ 92 h 98"/>
              <a:gd name="T40" fmla="*/ 220 w 275"/>
              <a:gd name="T41" fmla="*/ 90 h 98"/>
              <a:gd name="T42" fmla="*/ 218 w 275"/>
              <a:gd name="T43" fmla="*/ 83 h 98"/>
              <a:gd name="T44" fmla="*/ 220 w 275"/>
              <a:gd name="T45" fmla="*/ 80 h 98"/>
              <a:gd name="T46" fmla="*/ 224 w 275"/>
              <a:gd name="T47" fmla="*/ 76 h 98"/>
              <a:gd name="T48" fmla="*/ 226 w 275"/>
              <a:gd name="T49" fmla="*/ 76 h 98"/>
              <a:gd name="T50" fmla="*/ 222 w 275"/>
              <a:gd name="T51" fmla="*/ 72 h 98"/>
              <a:gd name="T52" fmla="*/ 221 w 275"/>
              <a:gd name="T53" fmla="*/ 67 h 98"/>
              <a:gd name="T54" fmla="*/ 222 w 275"/>
              <a:gd name="T55" fmla="*/ 64 h 98"/>
              <a:gd name="T56" fmla="*/ 226 w 275"/>
              <a:gd name="T57" fmla="*/ 60 h 98"/>
              <a:gd name="T58" fmla="*/ 230 w 275"/>
              <a:gd name="T59" fmla="*/ 60 h 98"/>
              <a:gd name="T60" fmla="*/ 225 w 275"/>
              <a:gd name="T61" fmla="*/ 56 h 98"/>
              <a:gd name="T62" fmla="*/ 225 w 275"/>
              <a:gd name="T63" fmla="*/ 49 h 98"/>
              <a:gd name="T64" fmla="*/ 226 w 275"/>
              <a:gd name="T65" fmla="*/ 46 h 98"/>
              <a:gd name="T66" fmla="*/ 232 w 275"/>
              <a:gd name="T67" fmla="*/ 42 h 98"/>
              <a:gd name="T68" fmla="*/ 237 w 275"/>
              <a:gd name="T69" fmla="*/ 44 h 98"/>
              <a:gd name="T70" fmla="*/ 239 w 275"/>
              <a:gd name="T71" fmla="*/ 40 h 98"/>
              <a:gd name="T72" fmla="*/ 63 w 275"/>
              <a:gd name="T73" fmla="*/ 0 h 98"/>
              <a:gd name="T74" fmla="*/ 60 w 275"/>
              <a:gd name="T75" fmla="*/ 0 h 98"/>
              <a:gd name="T76" fmla="*/ 54 w 275"/>
              <a:gd name="T77" fmla="*/ 3 h 98"/>
              <a:gd name="T78" fmla="*/ 33 w 275"/>
              <a:gd name="T79" fmla="*/ 2 h 98"/>
              <a:gd name="T80" fmla="*/ 27 w 275"/>
              <a:gd name="T81" fmla="*/ 0 h 98"/>
              <a:gd name="T82" fmla="*/ 18 w 275"/>
              <a:gd name="T83" fmla="*/ 3 h 98"/>
              <a:gd name="T84" fmla="*/ 8 w 275"/>
              <a:gd name="T85" fmla="*/ 8 h 98"/>
              <a:gd name="T86" fmla="*/ 3 w 275"/>
              <a:gd name="T87" fmla="*/ 18 h 98"/>
              <a:gd name="T88" fmla="*/ 2 w 275"/>
              <a:gd name="T89" fmla="*/ 22 h 98"/>
              <a:gd name="T90" fmla="*/ 2 w 275"/>
              <a:gd name="T91" fmla="*/ 33 h 98"/>
              <a:gd name="T92" fmla="*/ 6 w 275"/>
              <a:gd name="T93" fmla="*/ 44 h 98"/>
              <a:gd name="T94" fmla="*/ 12 w 275"/>
              <a:gd name="T95" fmla="*/ 50 h 98"/>
              <a:gd name="T96" fmla="*/ 23 w 275"/>
              <a:gd name="T97" fmla="*/ 54 h 98"/>
              <a:gd name="T98" fmla="*/ 50 w 275"/>
              <a:gd name="T99" fmla="*/ 23 h 98"/>
              <a:gd name="T100" fmla="*/ 42 w 275"/>
              <a:gd name="T101" fmla="*/ 59 h 98"/>
              <a:gd name="T102" fmla="*/ 45 w 275"/>
              <a:gd name="T103" fmla="*/ 64 h 98"/>
              <a:gd name="T104" fmla="*/ 49 w 275"/>
              <a:gd name="T105" fmla="*/ 67 h 98"/>
              <a:gd name="T106" fmla="*/ 84 w 275"/>
              <a:gd name="T107" fmla="*/ 26 h 98"/>
              <a:gd name="T108" fmla="*/ 61 w 275"/>
              <a:gd name="T109" fmla="*/ 22 h 98"/>
              <a:gd name="T110" fmla="*/ 54 w 275"/>
              <a:gd name="T111" fmla="*/ 25 h 98"/>
              <a:gd name="T112" fmla="*/ 57 w 275"/>
              <a:gd name="T113" fmla="*/ 11 h 98"/>
              <a:gd name="T114" fmla="*/ 60 w 275"/>
              <a:gd name="T115" fmla="*/ 7 h 98"/>
              <a:gd name="T116" fmla="*/ 65 w 275"/>
              <a:gd name="T117" fmla="*/ 6 h 98"/>
              <a:gd name="T118" fmla="*/ 84 w 275"/>
              <a:gd name="T11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 h="98">
                <a:moveTo>
                  <a:pt x="240" y="40"/>
                </a:moveTo>
                <a:lnTo>
                  <a:pt x="239" y="40"/>
                </a:lnTo>
                <a:lnTo>
                  <a:pt x="239" y="44"/>
                </a:lnTo>
                <a:lnTo>
                  <a:pt x="258" y="65"/>
                </a:lnTo>
                <a:lnTo>
                  <a:pt x="255" y="82"/>
                </a:lnTo>
                <a:lnTo>
                  <a:pt x="239" y="88"/>
                </a:lnTo>
                <a:lnTo>
                  <a:pt x="239" y="94"/>
                </a:lnTo>
                <a:lnTo>
                  <a:pt x="275" y="78"/>
                </a:lnTo>
                <a:lnTo>
                  <a:pt x="240" y="40"/>
                </a:lnTo>
                <a:close/>
                <a:moveTo>
                  <a:pt x="239" y="40"/>
                </a:moveTo>
                <a:lnTo>
                  <a:pt x="118" y="15"/>
                </a:lnTo>
                <a:lnTo>
                  <a:pt x="118" y="15"/>
                </a:lnTo>
                <a:lnTo>
                  <a:pt x="115" y="13"/>
                </a:lnTo>
                <a:lnTo>
                  <a:pt x="111" y="11"/>
                </a:lnTo>
                <a:lnTo>
                  <a:pt x="84" y="4"/>
                </a:lnTo>
                <a:lnTo>
                  <a:pt x="84" y="8"/>
                </a:lnTo>
                <a:lnTo>
                  <a:pt x="107" y="14"/>
                </a:lnTo>
                <a:lnTo>
                  <a:pt x="107" y="14"/>
                </a:lnTo>
                <a:lnTo>
                  <a:pt x="110" y="15"/>
                </a:lnTo>
                <a:lnTo>
                  <a:pt x="113" y="17"/>
                </a:lnTo>
                <a:lnTo>
                  <a:pt x="113" y="19"/>
                </a:lnTo>
                <a:lnTo>
                  <a:pt x="113" y="22"/>
                </a:lnTo>
                <a:lnTo>
                  <a:pt x="110" y="36"/>
                </a:lnTo>
                <a:lnTo>
                  <a:pt x="110" y="36"/>
                </a:lnTo>
                <a:lnTo>
                  <a:pt x="110" y="36"/>
                </a:lnTo>
                <a:lnTo>
                  <a:pt x="109" y="33"/>
                </a:lnTo>
                <a:lnTo>
                  <a:pt x="105" y="30"/>
                </a:lnTo>
                <a:lnTo>
                  <a:pt x="84" y="26"/>
                </a:lnTo>
                <a:lnTo>
                  <a:pt x="84" y="73"/>
                </a:lnTo>
                <a:lnTo>
                  <a:pt x="99" y="76"/>
                </a:lnTo>
                <a:lnTo>
                  <a:pt x="99" y="76"/>
                </a:lnTo>
                <a:lnTo>
                  <a:pt x="103" y="76"/>
                </a:lnTo>
                <a:lnTo>
                  <a:pt x="106" y="73"/>
                </a:lnTo>
                <a:lnTo>
                  <a:pt x="228" y="98"/>
                </a:lnTo>
                <a:lnTo>
                  <a:pt x="239" y="94"/>
                </a:lnTo>
                <a:lnTo>
                  <a:pt x="239" y="88"/>
                </a:lnTo>
                <a:lnTo>
                  <a:pt x="228" y="94"/>
                </a:lnTo>
                <a:lnTo>
                  <a:pt x="228" y="94"/>
                </a:lnTo>
                <a:lnTo>
                  <a:pt x="225" y="92"/>
                </a:lnTo>
                <a:lnTo>
                  <a:pt x="225" y="92"/>
                </a:lnTo>
                <a:lnTo>
                  <a:pt x="222" y="91"/>
                </a:lnTo>
                <a:lnTo>
                  <a:pt x="220" y="90"/>
                </a:lnTo>
                <a:lnTo>
                  <a:pt x="218" y="86"/>
                </a:lnTo>
                <a:lnTo>
                  <a:pt x="218" y="83"/>
                </a:lnTo>
                <a:lnTo>
                  <a:pt x="218" y="83"/>
                </a:lnTo>
                <a:lnTo>
                  <a:pt x="220" y="80"/>
                </a:lnTo>
                <a:lnTo>
                  <a:pt x="221" y="78"/>
                </a:lnTo>
                <a:lnTo>
                  <a:pt x="224" y="76"/>
                </a:lnTo>
                <a:lnTo>
                  <a:pt x="226" y="76"/>
                </a:lnTo>
                <a:lnTo>
                  <a:pt x="226" y="76"/>
                </a:lnTo>
                <a:lnTo>
                  <a:pt x="224" y="75"/>
                </a:lnTo>
                <a:lnTo>
                  <a:pt x="222" y="72"/>
                </a:lnTo>
                <a:lnTo>
                  <a:pt x="221" y="69"/>
                </a:lnTo>
                <a:lnTo>
                  <a:pt x="221" y="67"/>
                </a:lnTo>
                <a:lnTo>
                  <a:pt x="221" y="67"/>
                </a:lnTo>
                <a:lnTo>
                  <a:pt x="222" y="64"/>
                </a:lnTo>
                <a:lnTo>
                  <a:pt x="225" y="61"/>
                </a:lnTo>
                <a:lnTo>
                  <a:pt x="226" y="60"/>
                </a:lnTo>
                <a:lnTo>
                  <a:pt x="230" y="60"/>
                </a:lnTo>
                <a:lnTo>
                  <a:pt x="230" y="60"/>
                </a:lnTo>
                <a:lnTo>
                  <a:pt x="228" y="57"/>
                </a:lnTo>
                <a:lnTo>
                  <a:pt x="225" y="56"/>
                </a:lnTo>
                <a:lnTo>
                  <a:pt x="225" y="53"/>
                </a:lnTo>
                <a:lnTo>
                  <a:pt x="225" y="49"/>
                </a:lnTo>
                <a:lnTo>
                  <a:pt x="225" y="49"/>
                </a:lnTo>
                <a:lnTo>
                  <a:pt x="226" y="46"/>
                </a:lnTo>
                <a:lnTo>
                  <a:pt x="229" y="44"/>
                </a:lnTo>
                <a:lnTo>
                  <a:pt x="232" y="42"/>
                </a:lnTo>
                <a:lnTo>
                  <a:pt x="235" y="42"/>
                </a:lnTo>
                <a:lnTo>
                  <a:pt x="237" y="44"/>
                </a:lnTo>
                <a:lnTo>
                  <a:pt x="239" y="44"/>
                </a:lnTo>
                <a:lnTo>
                  <a:pt x="239" y="40"/>
                </a:lnTo>
                <a:close/>
                <a:moveTo>
                  <a:pt x="84" y="4"/>
                </a:moveTo>
                <a:lnTo>
                  <a:pt x="63" y="0"/>
                </a:lnTo>
                <a:lnTo>
                  <a:pt x="63" y="0"/>
                </a:lnTo>
                <a:lnTo>
                  <a:pt x="60" y="0"/>
                </a:lnTo>
                <a:lnTo>
                  <a:pt x="57" y="2"/>
                </a:lnTo>
                <a:lnTo>
                  <a:pt x="54" y="3"/>
                </a:lnTo>
                <a:lnTo>
                  <a:pt x="53" y="6"/>
                </a:lnTo>
                <a:lnTo>
                  <a:pt x="33" y="2"/>
                </a:lnTo>
                <a:lnTo>
                  <a:pt x="33" y="2"/>
                </a:lnTo>
                <a:lnTo>
                  <a:pt x="27" y="0"/>
                </a:lnTo>
                <a:lnTo>
                  <a:pt x="22" y="2"/>
                </a:lnTo>
                <a:lnTo>
                  <a:pt x="18" y="3"/>
                </a:lnTo>
                <a:lnTo>
                  <a:pt x="12" y="6"/>
                </a:lnTo>
                <a:lnTo>
                  <a:pt x="8" y="8"/>
                </a:lnTo>
                <a:lnTo>
                  <a:pt x="6" y="13"/>
                </a:lnTo>
                <a:lnTo>
                  <a:pt x="3" y="18"/>
                </a:lnTo>
                <a:lnTo>
                  <a:pt x="2" y="22"/>
                </a:lnTo>
                <a:lnTo>
                  <a:pt x="2" y="22"/>
                </a:lnTo>
                <a:lnTo>
                  <a:pt x="0" y="29"/>
                </a:lnTo>
                <a:lnTo>
                  <a:pt x="2" y="33"/>
                </a:lnTo>
                <a:lnTo>
                  <a:pt x="3" y="38"/>
                </a:lnTo>
                <a:lnTo>
                  <a:pt x="6" y="44"/>
                </a:lnTo>
                <a:lnTo>
                  <a:pt x="8" y="48"/>
                </a:lnTo>
                <a:lnTo>
                  <a:pt x="12" y="50"/>
                </a:lnTo>
                <a:lnTo>
                  <a:pt x="18" y="53"/>
                </a:lnTo>
                <a:lnTo>
                  <a:pt x="23" y="54"/>
                </a:lnTo>
                <a:lnTo>
                  <a:pt x="35" y="57"/>
                </a:lnTo>
                <a:lnTo>
                  <a:pt x="50" y="23"/>
                </a:lnTo>
                <a:lnTo>
                  <a:pt x="42" y="59"/>
                </a:lnTo>
                <a:lnTo>
                  <a:pt x="42" y="59"/>
                </a:lnTo>
                <a:lnTo>
                  <a:pt x="44" y="61"/>
                </a:lnTo>
                <a:lnTo>
                  <a:pt x="45" y="64"/>
                </a:lnTo>
                <a:lnTo>
                  <a:pt x="46" y="65"/>
                </a:lnTo>
                <a:lnTo>
                  <a:pt x="49" y="67"/>
                </a:lnTo>
                <a:lnTo>
                  <a:pt x="84" y="73"/>
                </a:lnTo>
                <a:lnTo>
                  <a:pt x="84" y="26"/>
                </a:lnTo>
                <a:lnTo>
                  <a:pt x="61" y="22"/>
                </a:lnTo>
                <a:lnTo>
                  <a:pt x="61" y="22"/>
                </a:lnTo>
                <a:lnTo>
                  <a:pt x="57" y="22"/>
                </a:lnTo>
                <a:lnTo>
                  <a:pt x="54" y="25"/>
                </a:lnTo>
                <a:lnTo>
                  <a:pt x="57" y="11"/>
                </a:lnTo>
                <a:lnTo>
                  <a:pt x="57" y="11"/>
                </a:lnTo>
                <a:lnTo>
                  <a:pt x="58" y="8"/>
                </a:lnTo>
                <a:lnTo>
                  <a:pt x="60" y="7"/>
                </a:lnTo>
                <a:lnTo>
                  <a:pt x="63" y="6"/>
                </a:lnTo>
                <a:lnTo>
                  <a:pt x="65" y="6"/>
                </a:lnTo>
                <a:lnTo>
                  <a:pt x="84" y="8"/>
                </a:lnTo>
                <a:lnTo>
                  <a:pt x="84" y="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8" name="组合 304"/>
          <p:cNvGrpSpPr/>
          <p:nvPr/>
        </p:nvGrpSpPr>
        <p:grpSpPr>
          <a:xfrm>
            <a:off x="870979" y="3029845"/>
            <a:ext cx="137122" cy="173149"/>
            <a:chOff x="1516063" y="3252788"/>
            <a:chExt cx="247651" cy="312737"/>
          </a:xfrm>
          <a:solidFill>
            <a:schemeClr val="accent1"/>
          </a:solidFill>
        </p:grpSpPr>
        <p:sp>
          <p:nvSpPr>
            <p:cNvPr id="306" name="Freeform 182"/>
            <p:cNvSpPr/>
            <p:nvPr/>
          </p:nvSpPr>
          <p:spPr bwMode="auto">
            <a:xfrm>
              <a:off x="1527176" y="3263900"/>
              <a:ext cx="236538" cy="301625"/>
            </a:xfrm>
            <a:custGeom>
              <a:avLst/>
              <a:gdLst>
                <a:gd name="T0" fmla="*/ 0 w 149"/>
                <a:gd name="T1" fmla="*/ 33 h 190"/>
                <a:gd name="T2" fmla="*/ 7 w 149"/>
                <a:gd name="T3" fmla="*/ 28 h 190"/>
                <a:gd name="T4" fmla="*/ 96 w 149"/>
                <a:gd name="T5" fmla="*/ 171 h 190"/>
                <a:gd name="T6" fmla="*/ 96 w 149"/>
                <a:gd name="T7" fmla="*/ 171 h 190"/>
                <a:gd name="T8" fmla="*/ 99 w 149"/>
                <a:gd name="T9" fmla="*/ 176 h 190"/>
                <a:gd name="T10" fmla="*/ 101 w 149"/>
                <a:gd name="T11" fmla="*/ 178 h 190"/>
                <a:gd name="T12" fmla="*/ 105 w 149"/>
                <a:gd name="T13" fmla="*/ 180 h 190"/>
                <a:gd name="T14" fmla="*/ 109 w 149"/>
                <a:gd name="T15" fmla="*/ 181 h 190"/>
                <a:gd name="T16" fmla="*/ 114 w 149"/>
                <a:gd name="T17" fmla="*/ 181 h 190"/>
                <a:gd name="T18" fmla="*/ 119 w 149"/>
                <a:gd name="T19" fmla="*/ 181 h 190"/>
                <a:gd name="T20" fmla="*/ 123 w 149"/>
                <a:gd name="T21" fmla="*/ 180 h 190"/>
                <a:gd name="T22" fmla="*/ 127 w 149"/>
                <a:gd name="T23" fmla="*/ 177 h 190"/>
                <a:gd name="T24" fmla="*/ 127 w 149"/>
                <a:gd name="T25" fmla="*/ 177 h 190"/>
                <a:gd name="T26" fmla="*/ 131 w 149"/>
                <a:gd name="T27" fmla="*/ 174 h 190"/>
                <a:gd name="T28" fmla="*/ 135 w 149"/>
                <a:gd name="T29" fmla="*/ 171 h 190"/>
                <a:gd name="T30" fmla="*/ 137 w 149"/>
                <a:gd name="T31" fmla="*/ 167 h 190"/>
                <a:gd name="T32" fmla="*/ 138 w 149"/>
                <a:gd name="T33" fmla="*/ 163 h 190"/>
                <a:gd name="T34" fmla="*/ 139 w 149"/>
                <a:gd name="T35" fmla="*/ 159 h 190"/>
                <a:gd name="T36" fmla="*/ 139 w 149"/>
                <a:gd name="T37" fmla="*/ 155 h 190"/>
                <a:gd name="T38" fmla="*/ 138 w 149"/>
                <a:gd name="T39" fmla="*/ 150 h 190"/>
                <a:gd name="T40" fmla="*/ 137 w 149"/>
                <a:gd name="T41" fmla="*/ 146 h 190"/>
                <a:gd name="T42" fmla="*/ 49 w 149"/>
                <a:gd name="T43" fmla="*/ 4 h 190"/>
                <a:gd name="T44" fmla="*/ 54 w 149"/>
                <a:gd name="T45" fmla="*/ 0 h 190"/>
                <a:gd name="T46" fmla="*/ 145 w 149"/>
                <a:gd name="T47" fmla="*/ 144 h 190"/>
                <a:gd name="T48" fmla="*/ 145 w 149"/>
                <a:gd name="T49" fmla="*/ 144 h 190"/>
                <a:gd name="T50" fmla="*/ 147 w 149"/>
                <a:gd name="T51" fmla="*/ 150 h 190"/>
                <a:gd name="T52" fmla="*/ 149 w 149"/>
                <a:gd name="T53" fmla="*/ 155 h 190"/>
                <a:gd name="T54" fmla="*/ 149 w 149"/>
                <a:gd name="T55" fmla="*/ 161 h 190"/>
                <a:gd name="T56" fmla="*/ 147 w 149"/>
                <a:gd name="T57" fmla="*/ 166 h 190"/>
                <a:gd name="T58" fmla="*/ 145 w 149"/>
                <a:gd name="T59" fmla="*/ 171 h 190"/>
                <a:gd name="T60" fmla="*/ 142 w 149"/>
                <a:gd name="T61" fmla="*/ 177 h 190"/>
                <a:gd name="T62" fmla="*/ 138 w 149"/>
                <a:gd name="T63" fmla="*/ 181 h 190"/>
                <a:gd name="T64" fmla="*/ 133 w 149"/>
                <a:gd name="T65" fmla="*/ 185 h 190"/>
                <a:gd name="T66" fmla="*/ 133 w 149"/>
                <a:gd name="T67" fmla="*/ 185 h 190"/>
                <a:gd name="T68" fmla="*/ 127 w 149"/>
                <a:gd name="T69" fmla="*/ 188 h 190"/>
                <a:gd name="T70" fmla="*/ 120 w 149"/>
                <a:gd name="T71" fmla="*/ 190 h 190"/>
                <a:gd name="T72" fmla="*/ 115 w 149"/>
                <a:gd name="T73" fmla="*/ 190 h 190"/>
                <a:gd name="T74" fmla="*/ 108 w 149"/>
                <a:gd name="T75" fmla="*/ 190 h 190"/>
                <a:gd name="T76" fmla="*/ 103 w 149"/>
                <a:gd name="T77" fmla="*/ 189 h 190"/>
                <a:gd name="T78" fmla="*/ 97 w 149"/>
                <a:gd name="T79" fmla="*/ 186 h 190"/>
                <a:gd name="T80" fmla="*/ 93 w 149"/>
                <a:gd name="T81" fmla="*/ 182 h 190"/>
                <a:gd name="T82" fmla="*/ 91 w 149"/>
                <a:gd name="T83" fmla="*/ 178 h 190"/>
                <a:gd name="T84" fmla="*/ 0 w 149"/>
                <a:gd name="T85" fmla="*/ 3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190">
                  <a:moveTo>
                    <a:pt x="0" y="33"/>
                  </a:moveTo>
                  <a:lnTo>
                    <a:pt x="7" y="28"/>
                  </a:lnTo>
                  <a:lnTo>
                    <a:pt x="96" y="171"/>
                  </a:lnTo>
                  <a:lnTo>
                    <a:pt x="96" y="171"/>
                  </a:lnTo>
                  <a:lnTo>
                    <a:pt x="99" y="176"/>
                  </a:lnTo>
                  <a:lnTo>
                    <a:pt x="101" y="178"/>
                  </a:lnTo>
                  <a:lnTo>
                    <a:pt x="105" y="180"/>
                  </a:lnTo>
                  <a:lnTo>
                    <a:pt x="109" y="181"/>
                  </a:lnTo>
                  <a:lnTo>
                    <a:pt x="114" y="181"/>
                  </a:lnTo>
                  <a:lnTo>
                    <a:pt x="119" y="181"/>
                  </a:lnTo>
                  <a:lnTo>
                    <a:pt x="123" y="180"/>
                  </a:lnTo>
                  <a:lnTo>
                    <a:pt x="127" y="177"/>
                  </a:lnTo>
                  <a:lnTo>
                    <a:pt x="127" y="177"/>
                  </a:lnTo>
                  <a:lnTo>
                    <a:pt x="131" y="174"/>
                  </a:lnTo>
                  <a:lnTo>
                    <a:pt x="135" y="171"/>
                  </a:lnTo>
                  <a:lnTo>
                    <a:pt x="137" y="167"/>
                  </a:lnTo>
                  <a:lnTo>
                    <a:pt x="138" y="163"/>
                  </a:lnTo>
                  <a:lnTo>
                    <a:pt x="139" y="159"/>
                  </a:lnTo>
                  <a:lnTo>
                    <a:pt x="139" y="155"/>
                  </a:lnTo>
                  <a:lnTo>
                    <a:pt x="138" y="150"/>
                  </a:lnTo>
                  <a:lnTo>
                    <a:pt x="137" y="146"/>
                  </a:lnTo>
                  <a:lnTo>
                    <a:pt x="49" y="4"/>
                  </a:lnTo>
                  <a:lnTo>
                    <a:pt x="54" y="0"/>
                  </a:lnTo>
                  <a:lnTo>
                    <a:pt x="145" y="144"/>
                  </a:lnTo>
                  <a:lnTo>
                    <a:pt x="145" y="144"/>
                  </a:lnTo>
                  <a:lnTo>
                    <a:pt x="147" y="150"/>
                  </a:lnTo>
                  <a:lnTo>
                    <a:pt x="149" y="155"/>
                  </a:lnTo>
                  <a:lnTo>
                    <a:pt x="149" y="161"/>
                  </a:lnTo>
                  <a:lnTo>
                    <a:pt x="147" y="166"/>
                  </a:lnTo>
                  <a:lnTo>
                    <a:pt x="145" y="171"/>
                  </a:lnTo>
                  <a:lnTo>
                    <a:pt x="142" y="177"/>
                  </a:lnTo>
                  <a:lnTo>
                    <a:pt x="138" y="181"/>
                  </a:lnTo>
                  <a:lnTo>
                    <a:pt x="133" y="185"/>
                  </a:lnTo>
                  <a:lnTo>
                    <a:pt x="133" y="185"/>
                  </a:lnTo>
                  <a:lnTo>
                    <a:pt x="127" y="188"/>
                  </a:lnTo>
                  <a:lnTo>
                    <a:pt x="120" y="190"/>
                  </a:lnTo>
                  <a:lnTo>
                    <a:pt x="115" y="190"/>
                  </a:lnTo>
                  <a:lnTo>
                    <a:pt x="108" y="190"/>
                  </a:lnTo>
                  <a:lnTo>
                    <a:pt x="103" y="189"/>
                  </a:lnTo>
                  <a:lnTo>
                    <a:pt x="97" y="186"/>
                  </a:lnTo>
                  <a:lnTo>
                    <a:pt x="93" y="182"/>
                  </a:lnTo>
                  <a:lnTo>
                    <a:pt x="91" y="178"/>
                  </a:lnTo>
                  <a:lnTo>
                    <a:pt x="0" y="33"/>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7" name="Freeform 183"/>
            <p:cNvSpPr/>
            <p:nvPr/>
          </p:nvSpPr>
          <p:spPr bwMode="auto">
            <a:xfrm>
              <a:off x="1516063" y="3252788"/>
              <a:ext cx="114300" cy="79375"/>
            </a:xfrm>
            <a:custGeom>
              <a:avLst/>
              <a:gdLst>
                <a:gd name="T0" fmla="*/ 0 w 72"/>
                <a:gd name="T1" fmla="*/ 47 h 50"/>
                <a:gd name="T2" fmla="*/ 0 w 72"/>
                <a:gd name="T3" fmla="*/ 47 h 50"/>
                <a:gd name="T4" fmla="*/ 1 w 72"/>
                <a:gd name="T5" fmla="*/ 49 h 50"/>
                <a:gd name="T6" fmla="*/ 4 w 72"/>
                <a:gd name="T7" fmla="*/ 50 h 50"/>
                <a:gd name="T8" fmla="*/ 5 w 72"/>
                <a:gd name="T9" fmla="*/ 50 h 50"/>
                <a:gd name="T10" fmla="*/ 8 w 72"/>
                <a:gd name="T11" fmla="*/ 49 h 50"/>
                <a:gd name="T12" fmla="*/ 69 w 72"/>
                <a:gd name="T13" fmla="*/ 11 h 50"/>
                <a:gd name="T14" fmla="*/ 69 w 72"/>
                <a:gd name="T15" fmla="*/ 11 h 50"/>
                <a:gd name="T16" fmla="*/ 70 w 72"/>
                <a:gd name="T17" fmla="*/ 9 h 50"/>
                <a:gd name="T18" fmla="*/ 72 w 72"/>
                <a:gd name="T19" fmla="*/ 8 h 50"/>
                <a:gd name="T20" fmla="*/ 72 w 72"/>
                <a:gd name="T21" fmla="*/ 5 h 50"/>
                <a:gd name="T22" fmla="*/ 70 w 72"/>
                <a:gd name="T23" fmla="*/ 2 h 50"/>
                <a:gd name="T24" fmla="*/ 70 w 72"/>
                <a:gd name="T25" fmla="*/ 2 h 50"/>
                <a:gd name="T26" fmla="*/ 69 w 72"/>
                <a:gd name="T27" fmla="*/ 1 h 50"/>
                <a:gd name="T28" fmla="*/ 68 w 72"/>
                <a:gd name="T29" fmla="*/ 0 h 50"/>
                <a:gd name="T30" fmla="*/ 65 w 72"/>
                <a:gd name="T31" fmla="*/ 0 h 50"/>
                <a:gd name="T32" fmla="*/ 64 w 72"/>
                <a:gd name="T33" fmla="*/ 1 h 50"/>
                <a:gd name="T34" fmla="*/ 1 w 72"/>
                <a:gd name="T35" fmla="*/ 39 h 50"/>
                <a:gd name="T36" fmla="*/ 1 w 72"/>
                <a:gd name="T37" fmla="*/ 39 h 50"/>
                <a:gd name="T38" fmla="*/ 0 w 72"/>
                <a:gd name="T39" fmla="*/ 40 h 50"/>
                <a:gd name="T40" fmla="*/ 0 w 72"/>
                <a:gd name="T41" fmla="*/ 43 h 50"/>
                <a:gd name="T42" fmla="*/ 0 w 72"/>
                <a:gd name="T43" fmla="*/ 44 h 50"/>
                <a:gd name="T44" fmla="*/ 0 w 72"/>
                <a:gd name="T45" fmla="*/ 47 h 50"/>
                <a:gd name="T46" fmla="*/ 0 w 72"/>
                <a:gd name="T47"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50">
                  <a:moveTo>
                    <a:pt x="0" y="47"/>
                  </a:moveTo>
                  <a:lnTo>
                    <a:pt x="0" y="47"/>
                  </a:lnTo>
                  <a:lnTo>
                    <a:pt x="1" y="49"/>
                  </a:lnTo>
                  <a:lnTo>
                    <a:pt x="4" y="50"/>
                  </a:lnTo>
                  <a:lnTo>
                    <a:pt x="5" y="50"/>
                  </a:lnTo>
                  <a:lnTo>
                    <a:pt x="8" y="49"/>
                  </a:lnTo>
                  <a:lnTo>
                    <a:pt x="69" y="11"/>
                  </a:lnTo>
                  <a:lnTo>
                    <a:pt x="69" y="11"/>
                  </a:lnTo>
                  <a:lnTo>
                    <a:pt x="70" y="9"/>
                  </a:lnTo>
                  <a:lnTo>
                    <a:pt x="72" y="8"/>
                  </a:lnTo>
                  <a:lnTo>
                    <a:pt x="72" y="5"/>
                  </a:lnTo>
                  <a:lnTo>
                    <a:pt x="70" y="2"/>
                  </a:lnTo>
                  <a:lnTo>
                    <a:pt x="70" y="2"/>
                  </a:lnTo>
                  <a:lnTo>
                    <a:pt x="69" y="1"/>
                  </a:lnTo>
                  <a:lnTo>
                    <a:pt x="68" y="0"/>
                  </a:lnTo>
                  <a:lnTo>
                    <a:pt x="65" y="0"/>
                  </a:lnTo>
                  <a:lnTo>
                    <a:pt x="64" y="1"/>
                  </a:lnTo>
                  <a:lnTo>
                    <a:pt x="1" y="39"/>
                  </a:lnTo>
                  <a:lnTo>
                    <a:pt x="1" y="39"/>
                  </a:lnTo>
                  <a:lnTo>
                    <a:pt x="0" y="40"/>
                  </a:lnTo>
                  <a:lnTo>
                    <a:pt x="0" y="43"/>
                  </a:lnTo>
                  <a:lnTo>
                    <a:pt x="0" y="44"/>
                  </a:lnTo>
                  <a:lnTo>
                    <a:pt x="0" y="47"/>
                  </a:lnTo>
                  <a:lnTo>
                    <a:pt x="0" y="4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8" name="Freeform 184"/>
            <p:cNvSpPr/>
            <p:nvPr/>
          </p:nvSpPr>
          <p:spPr bwMode="auto">
            <a:xfrm>
              <a:off x="1560513" y="3316288"/>
              <a:ext cx="161925" cy="219075"/>
            </a:xfrm>
            <a:custGeom>
              <a:avLst/>
              <a:gdLst>
                <a:gd name="T0" fmla="*/ 0 w 102"/>
                <a:gd name="T1" fmla="*/ 6 h 138"/>
                <a:gd name="T2" fmla="*/ 9 w 102"/>
                <a:gd name="T3" fmla="*/ 0 h 138"/>
                <a:gd name="T4" fmla="*/ 88 w 102"/>
                <a:gd name="T5" fmla="*/ 128 h 138"/>
                <a:gd name="T6" fmla="*/ 88 w 102"/>
                <a:gd name="T7" fmla="*/ 128 h 138"/>
                <a:gd name="T8" fmla="*/ 91 w 102"/>
                <a:gd name="T9" fmla="*/ 132 h 138"/>
                <a:gd name="T10" fmla="*/ 94 w 102"/>
                <a:gd name="T11" fmla="*/ 133 h 138"/>
                <a:gd name="T12" fmla="*/ 98 w 102"/>
                <a:gd name="T13" fmla="*/ 134 h 138"/>
                <a:gd name="T14" fmla="*/ 102 w 102"/>
                <a:gd name="T15" fmla="*/ 136 h 138"/>
                <a:gd name="T16" fmla="*/ 102 w 102"/>
                <a:gd name="T17" fmla="*/ 136 h 138"/>
                <a:gd name="T18" fmla="*/ 101 w 102"/>
                <a:gd name="T19" fmla="*/ 136 h 138"/>
                <a:gd name="T20" fmla="*/ 101 w 102"/>
                <a:gd name="T21" fmla="*/ 136 h 138"/>
                <a:gd name="T22" fmla="*/ 95 w 102"/>
                <a:gd name="T23" fmla="*/ 138 h 138"/>
                <a:gd name="T24" fmla="*/ 88 w 102"/>
                <a:gd name="T25" fmla="*/ 138 h 138"/>
                <a:gd name="T26" fmla="*/ 83 w 102"/>
                <a:gd name="T27" fmla="*/ 136 h 138"/>
                <a:gd name="T28" fmla="*/ 79 w 102"/>
                <a:gd name="T29" fmla="*/ 132 h 138"/>
                <a:gd name="T30" fmla="*/ 0 w 102"/>
                <a:gd name="T31" fmla="*/ 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38">
                  <a:moveTo>
                    <a:pt x="0" y="6"/>
                  </a:moveTo>
                  <a:lnTo>
                    <a:pt x="9" y="0"/>
                  </a:lnTo>
                  <a:lnTo>
                    <a:pt x="88" y="128"/>
                  </a:lnTo>
                  <a:lnTo>
                    <a:pt x="88" y="128"/>
                  </a:lnTo>
                  <a:lnTo>
                    <a:pt x="91" y="132"/>
                  </a:lnTo>
                  <a:lnTo>
                    <a:pt x="94" y="133"/>
                  </a:lnTo>
                  <a:lnTo>
                    <a:pt x="98" y="134"/>
                  </a:lnTo>
                  <a:lnTo>
                    <a:pt x="102" y="136"/>
                  </a:lnTo>
                  <a:lnTo>
                    <a:pt x="102" y="136"/>
                  </a:lnTo>
                  <a:lnTo>
                    <a:pt x="101" y="136"/>
                  </a:lnTo>
                  <a:lnTo>
                    <a:pt x="101" y="136"/>
                  </a:lnTo>
                  <a:lnTo>
                    <a:pt x="95" y="138"/>
                  </a:lnTo>
                  <a:lnTo>
                    <a:pt x="88" y="138"/>
                  </a:lnTo>
                  <a:lnTo>
                    <a:pt x="83" y="136"/>
                  </a:lnTo>
                  <a:lnTo>
                    <a:pt x="79" y="132"/>
                  </a:lnTo>
                  <a:lnTo>
                    <a:pt x="0"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09" name="Freeform 185"/>
          <p:cNvSpPr>
            <a:spLocks noEditPoints="1"/>
          </p:cNvSpPr>
          <p:nvPr/>
        </p:nvSpPr>
        <p:spPr bwMode="auto">
          <a:xfrm>
            <a:off x="1080178" y="2360975"/>
            <a:ext cx="110752" cy="85257"/>
          </a:xfrm>
          <a:custGeom>
            <a:avLst/>
            <a:gdLst>
              <a:gd name="T0" fmla="*/ 124 w 126"/>
              <a:gd name="T1" fmla="*/ 38 h 97"/>
              <a:gd name="T2" fmla="*/ 105 w 126"/>
              <a:gd name="T3" fmla="*/ 15 h 97"/>
              <a:gd name="T4" fmla="*/ 99 w 126"/>
              <a:gd name="T5" fmla="*/ 34 h 97"/>
              <a:gd name="T6" fmla="*/ 111 w 126"/>
              <a:gd name="T7" fmla="*/ 39 h 97"/>
              <a:gd name="T8" fmla="*/ 113 w 126"/>
              <a:gd name="T9" fmla="*/ 55 h 97"/>
              <a:gd name="T10" fmla="*/ 99 w 126"/>
              <a:gd name="T11" fmla="*/ 63 h 97"/>
              <a:gd name="T12" fmla="*/ 113 w 126"/>
              <a:gd name="T13" fmla="*/ 72 h 97"/>
              <a:gd name="T14" fmla="*/ 125 w 126"/>
              <a:gd name="T15" fmla="*/ 58 h 97"/>
              <a:gd name="T16" fmla="*/ 99 w 126"/>
              <a:gd name="T17" fmla="*/ 12 h 97"/>
              <a:gd name="T18" fmla="*/ 40 w 126"/>
              <a:gd name="T19" fmla="*/ 1 h 97"/>
              <a:gd name="T20" fmla="*/ 42 w 126"/>
              <a:gd name="T21" fmla="*/ 5 h 97"/>
              <a:gd name="T22" fmla="*/ 46 w 126"/>
              <a:gd name="T23" fmla="*/ 13 h 97"/>
              <a:gd name="T24" fmla="*/ 40 w 126"/>
              <a:gd name="T25" fmla="*/ 20 h 97"/>
              <a:gd name="T26" fmla="*/ 40 w 126"/>
              <a:gd name="T27" fmla="*/ 84 h 97"/>
              <a:gd name="T28" fmla="*/ 59 w 126"/>
              <a:gd name="T29" fmla="*/ 82 h 97"/>
              <a:gd name="T30" fmla="*/ 79 w 126"/>
              <a:gd name="T31" fmla="*/ 76 h 97"/>
              <a:gd name="T32" fmla="*/ 99 w 126"/>
              <a:gd name="T33" fmla="*/ 63 h 97"/>
              <a:gd name="T34" fmla="*/ 92 w 126"/>
              <a:gd name="T35" fmla="*/ 62 h 97"/>
              <a:gd name="T36" fmla="*/ 86 w 126"/>
              <a:gd name="T37" fmla="*/ 42 h 97"/>
              <a:gd name="T38" fmla="*/ 95 w 126"/>
              <a:gd name="T39" fmla="*/ 35 h 97"/>
              <a:gd name="T40" fmla="*/ 40 w 126"/>
              <a:gd name="T41" fmla="*/ 1 h 97"/>
              <a:gd name="T42" fmla="*/ 33 w 126"/>
              <a:gd name="T43" fmla="*/ 9 h 97"/>
              <a:gd name="T44" fmla="*/ 40 w 126"/>
              <a:gd name="T45" fmla="*/ 1 h 97"/>
              <a:gd name="T46" fmla="*/ 40 w 126"/>
              <a:gd name="T47" fmla="*/ 96 h 97"/>
              <a:gd name="T48" fmla="*/ 38 w 126"/>
              <a:gd name="T49" fmla="*/ 85 h 97"/>
              <a:gd name="T50" fmla="*/ 33 w 126"/>
              <a:gd name="T51" fmla="*/ 97 h 97"/>
              <a:gd name="T52" fmla="*/ 37 w 126"/>
              <a:gd name="T53" fmla="*/ 72 h 97"/>
              <a:gd name="T54" fmla="*/ 33 w 126"/>
              <a:gd name="T55" fmla="*/ 32 h 97"/>
              <a:gd name="T56" fmla="*/ 33 w 126"/>
              <a:gd name="T57" fmla="*/ 15 h 97"/>
              <a:gd name="T58" fmla="*/ 36 w 126"/>
              <a:gd name="T59" fmla="*/ 19 h 97"/>
              <a:gd name="T60" fmla="*/ 33 w 126"/>
              <a:gd name="T61" fmla="*/ 3 h 97"/>
              <a:gd name="T62" fmla="*/ 27 w 126"/>
              <a:gd name="T63" fmla="*/ 20 h 97"/>
              <a:gd name="T64" fmla="*/ 33 w 126"/>
              <a:gd name="T65" fmla="*/ 15 h 97"/>
              <a:gd name="T66" fmla="*/ 33 w 126"/>
              <a:gd name="T67" fmla="*/ 3 h 97"/>
              <a:gd name="T68" fmla="*/ 27 w 126"/>
              <a:gd name="T69" fmla="*/ 97 h 97"/>
              <a:gd name="T70" fmla="*/ 27 w 126"/>
              <a:gd name="T71" fmla="*/ 92 h 97"/>
              <a:gd name="T72" fmla="*/ 33 w 126"/>
              <a:gd name="T73" fmla="*/ 32 h 97"/>
              <a:gd name="T74" fmla="*/ 23 w 126"/>
              <a:gd name="T75" fmla="*/ 69 h 97"/>
              <a:gd name="T76" fmla="*/ 27 w 126"/>
              <a:gd name="T77" fmla="*/ 59 h 97"/>
              <a:gd name="T78" fmla="*/ 26 w 126"/>
              <a:gd name="T79" fmla="*/ 47 h 97"/>
              <a:gd name="T80" fmla="*/ 23 w 126"/>
              <a:gd name="T81" fmla="*/ 39 h 97"/>
              <a:gd name="T82" fmla="*/ 33 w 126"/>
              <a:gd name="T83" fmla="*/ 32 h 97"/>
              <a:gd name="T84" fmla="*/ 17 w 126"/>
              <a:gd name="T85" fmla="*/ 11 h 97"/>
              <a:gd name="T86" fmla="*/ 2 w 126"/>
              <a:gd name="T87" fmla="*/ 40 h 97"/>
              <a:gd name="T88" fmla="*/ 8 w 126"/>
              <a:gd name="T89" fmla="*/ 88 h 97"/>
              <a:gd name="T90" fmla="*/ 23 w 126"/>
              <a:gd name="T91" fmla="*/ 97 h 97"/>
              <a:gd name="T92" fmla="*/ 22 w 126"/>
              <a:gd name="T93" fmla="*/ 91 h 97"/>
              <a:gd name="T94" fmla="*/ 17 w 126"/>
              <a:gd name="T95" fmla="*/ 74 h 97"/>
              <a:gd name="T96" fmla="*/ 23 w 126"/>
              <a:gd name="T97" fmla="*/ 65 h 97"/>
              <a:gd name="T98" fmla="*/ 13 w 126"/>
              <a:gd name="T99" fmla="*/ 65 h 97"/>
              <a:gd name="T100" fmla="*/ 7 w 126"/>
              <a:gd name="T101" fmla="*/ 54 h 97"/>
              <a:gd name="T102" fmla="*/ 14 w 126"/>
              <a:gd name="T103" fmla="*/ 43 h 97"/>
              <a:gd name="T104" fmla="*/ 23 w 126"/>
              <a:gd name="T105" fmla="*/ 39 h 97"/>
              <a:gd name="T106" fmla="*/ 14 w 126"/>
              <a:gd name="T107" fmla="*/ 32 h 97"/>
              <a:gd name="T108" fmla="*/ 14 w 126"/>
              <a:gd name="T109" fmla="*/ 2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 h="97">
                <a:moveTo>
                  <a:pt x="126" y="53"/>
                </a:moveTo>
                <a:lnTo>
                  <a:pt x="126" y="53"/>
                </a:lnTo>
                <a:lnTo>
                  <a:pt x="126" y="45"/>
                </a:lnTo>
                <a:lnTo>
                  <a:pt x="124" y="38"/>
                </a:lnTo>
                <a:lnTo>
                  <a:pt x="121" y="31"/>
                </a:lnTo>
                <a:lnTo>
                  <a:pt x="117" y="24"/>
                </a:lnTo>
                <a:lnTo>
                  <a:pt x="109" y="17"/>
                </a:lnTo>
                <a:lnTo>
                  <a:pt x="105" y="15"/>
                </a:lnTo>
                <a:lnTo>
                  <a:pt x="105" y="15"/>
                </a:lnTo>
                <a:lnTo>
                  <a:pt x="99" y="12"/>
                </a:lnTo>
                <a:lnTo>
                  <a:pt x="99" y="34"/>
                </a:lnTo>
                <a:lnTo>
                  <a:pt x="99" y="34"/>
                </a:lnTo>
                <a:lnTo>
                  <a:pt x="103" y="35"/>
                </a:lnTo>
                <a:lnTo>
                  <a:pt x="106" y="36"/>
                </a:lnTo>
                <a:lnTo>
                  <a:pt x="106" y="36"/>
                </a:lnTo>
                <a:lnTo>
                  <a:pt x="111" y="39"/>
                </a:lnTo>
                <a:lnTo>
                  <a:pt x="114" y="45"/>
                </a:lnTo>
                <a:lnTo>
                  <a:pt x="114" y="50"/>
                </a:lnTo>
                <a:lnTo>
                  <a:pt x="113" y="55"/>
                </a:lnTo>
                <a:lnTo>
                  <a:pt x="113" y="55"/>
                </a:lnTo>
                <a:lnTo>
                  <a:pt x="110" y="59"/>
                </a:lnTo>
                <a:lnTo>
                  <a:pt x="107" y="62"/>
                </a:lnTo>
                <a:lnTo>
                  <a:pt x="103" y="63"/>
                </a:lnTo>
                <a:lnTo>
                  <a:pt x="99" y="63"/>
                </a:lnTo>
                <a:lnTo>
                  <a:pt x="99" y="76"/>
                </a:lnTo>
                <a:lnTo>
                  <a:pt x="99" y="76"/>
                </a:lnTo>
                <a:lnTo>
                  <a:pt x="109" y="74"/>
                </a:lnTo>
                <a:lnTo>
                  <a:pt x="113" y="72"/>
                </a:lnTo>
                <a:lnTo>
                  <a:pt x="117" y="70"/>
                </a:lnTo>
                <a:lnTo>
                  <a:pt x="121" y="68"/>
                </a:lnTo>
                <a:lnTo>
                  <a:pt x="122" y="63"/>
                </a:lnTo>
                <a:lnTo>
                  <a:pt x="125" y="58"/>
                </a:lnTo>
                <a:lnTo>
                  <a:pt x="126" y="53"/>
                </a:lnTo>
                <a:lnTo>
                  <a:pt x="126" y="53"/>
                </a:lnTo>
                <a:close/>
                <a:moveTo>
                  <a:pt x="99" y="12"/>
                </a:moveTo>
                <a:lnTo>
                  <a:pt x="99" y="12"/>
                </a:lnTo>
                <a:lnTo>
                  <a:pt x="82" y="5"/>
                </a:lnTo>
                <a:lnTo>
                  <a:pt x="65" y="1"/>
                </a:lnTo>
                <a:lnTo>
                  <a:pt x="52" y="0"/>
                </a:lnTo>
                <a:lnTo>
                  <a:pt x="40" y="1"/>
                </a:lnTo>
                <a:lnTo>
                  <a:pt x="40" y="5"/>
                </a:lnTo>
                <a:lnTo>
                  <a:pt x="40" y="5"/>
                </a:lnTo>
                <a:lnTo>
                  <a:pt x="42" y="5"/>
                </a:lnTo>
                <a:lnTo>
                  <a:pt x="42" y="5"/>
                </a:lnTo>
                <a:lnTo>
                  <a:pt x="42" y="5"/>
                </a:lnTo>
                <a:lnTo>
                  <a:pt x="45" y="8"/>
                </a:lnTo>
                <a:lnTo>
                  <a:pt x="46" y="11"/>
                </a:lnTo>
                <a:lnTo>
                  <a:pt x="46" y="13"/>
                </a:lnTo>
                <a:lnTo>
                  <a:pt x="46" y="16"/>
                </a:lnTo>
                <a:lnTo>
                  <a:pt x="46" y="16"/>
                </a:lnTo>
                <a:lnTo>
                  <a:pt x="44" y="19"/>
                </a:lnTo>
                <a:lnTo>
                  <a:pt x="40" y="20"/>
                </a:lnTo>
                <a:lnTo>
                  <a:pt x="40" y="76"/>
                </a:lnTo>
                <a:lnTo>
                  <a:pt x="40" y="76"/>
                </a:lnTo>
                <a:lnTo>
                  <a:pt x="40" y="80"/>
                </a:lnTo>
                <a:lnTo>
                  <a:pt x="40" y="84"/>
                </a:lnTo>
                <a:lnTo>
                  <a:pt x="40" y="96"/>
                </a:lnTo>
                <a:lnTo>
                  <a:pt x="40" y="96"/>
                </a:lnTo>
                <a:lnTo>
                  <a:pt x="49" y="91"/>
                </a:lnTo>
                <a:lnTo>
                  <a:pt x="59" y="82"/>
                </a:lnTo>
                <a:lnTo>
                  <a:pt x="69" y="77"/>
                </a:lnTo>
                <a:lnTo>
                  <a:pt x="73" y="76"/>
                </a:lnTo>
                <a:lnTo>
                  <a:pt x="79" y="76"/>
                </a:lnTo>
                <a:lnTo>
                  <a:pt x="79" y="76"/>
                </a:lnTo>
                <a:lnTo>
                  <a:pt x="90" y="76"/>
                </a:lnTo>
                <a:lnTo>
                  <a:pt x="99" y="76"/>
                </a:lnTo>
                <a:lnTo>
                  <a:pt x="99" y="63"/>
                </a:lnTo>
                <a:lnTo>
                  <a:pt x="99" y="63"/>
                </a:lnTo>
                <a:lnTo>
                  <a:pt x="97" y="63"/>
                </a:lnTo>
                <a:lnTo>
                  <a:pt x="92" y="62"/>
                </a:lnTo>
                <a:lnTo>
                  <a:pt x="92" y="62"/>
                </a:lnTo>
                <a:lnTo>
                  <a:pt x="92" y="62"/>
                </a:lnTo>
                <a:lnTo>
                  <a:pt x="88" y="59"/>
                </a:lnTo>
                <a:lnTo>
                  <a:pt x="86" y="54"/>
                </a:lnTo>
                <a:lnTo>
                  <a:pt x="84" y="49"/>
                </a:lnTo>
                <a:lnTo>
                  <a:pt x="86" y="42"/>
                </a:lnTo>
                <a:lnTo>
                  <a:pt x="86" y="42"/>
                </a:lnTo>
                <a:lnTo>
                  <a:pt x="88" y="39"/>
                </a:lnTo>
                <a:lnTo>
                  <a:pt x="91" y="36"/>
                </a:lnTo>
                <a:lnTo>
                  <a:pt x="95" y="35"/>
                </a:lnTo>
                <a:lnTo>
                  <a:pt x="99" y="34"/>
                </a:lnTo>
                <a:lnTo>
                  <a:pt x="99" y="12"/>
                </a:lnTo>
                <a:close/>
                <a:moveTo>
                  <a:pt x="40" y="1"/>
                </a:moveTo>
                <a:lnTo>
                  <a:pt x="40" y="1"/>
                </a:lnTo>
                <a:lnTo>
                  <a:pt x="33" y="3"/>
                </a:lnTo>
                <a:lnTo>
                  <a:pt x="33" y="11"/>
                </a:lnTo>
                <a:lnTo>
                  <a:pt x="33" y="11"/>
                </a:lnTo>
                <a:lnTo>
                  <a:pt x="33" y="9"/>
                </a:lnTo>
                <a:lnTo>
                  <a:pt x="33" y="9"/>
                </a:lnTo>
                <a:lnTo>
                  <a:pt x="36" y="7"/>
                </a:lnTo>
                <a:lnTo>
                  <a:pt x="40" y="5"/>
                </a:lnTo>
                <a:lnTo>
                  <a:pt x="40" y="1"/>
                </a:lnTo>
                <a:lnTo>
                  <a:pt x="40" y="1"/>
                </a:lnTo>
                <a:close/>
                <a:moveTo>
                  <a:pt x="33" y="97"/>
                </a:moveTo>
                <a:lnTo>
                  <a:pt x="33" y="97"/>
                </a:lnTo>
                <a:lnTo>
                  <a:pt x="40" y="96"/>
                </a:lnTo>
                <a:lnTo>
                  <a:pt x="40" y="84"/>
                </a:lnTo>
                <a:lnTo>
                  <a:pt x="40" y="84"/>
                </a:lnTo>
                <a:lnTo>
                  <a:pt x="38" y="85"/>
                </a:lnTo>
                <a:lnTo>
                  <a:pt x="38" y="85"/>
                </a:lnTo>
                <a:lnTo>
                  <a:pt x="36" y="89"/>
                </a:lnTo>
                <a:lnTo>
                  <a:pt x="33" y="92"/>
                </a:lnTo>
                <a:lnTo>
                  <a:pt x="33" y="97"/>
                </a:lnTo>
                <a:lnTo>
                  <a:pt x="33" y="97"/>
                </a:lnTo>
                <a:close/>
                <a:moveTo>
                  <a:pt x="40" y="20"/>
                </a:moveTo>
                <a:lnTo>
                  <a:pt x="40" y="76"/>
                </a:lnTo>
                <a:lnTo>
                  <a:pt x="40" y="76"/>
                </a:lnTo>
                <a:lnTo>
                  <a:pt x="37" y="72"/>
                </a:lnTo>
                <a:lnTo>
                  <a:pt x="33" y="69"/>
                </a:lnTo>
                <a:lnTo>
                  <a:pt x="33" y="69"/>
                </a:lnTo>
                <a:lnTo>
                  <a:pt x="33" y="69"/>
                </a:lnTo>
                <a:lnTo>
                  <a:pt x="33" y="32"/>
                </a:lnTo>
                <a:lnTo>
                  <a:pt x="33" y="32"/>
                </a:lnTo>
                <a:lnTo>
                  <a:pt x="33" y="30"/>
                </a:lnTo>
                <a:lnTo>
                  <a:pt x="33" y="26"/>
                </a:lnTo>
                <a:lnTo>
                  <a:pt x="33" y="15"/>
                </a:lnTo>
                <a:lnTo>
                  <a:pt x="33" y="15"/>
                </a:lnTo>
                <a:lnTo>
                  <a:pt x="34" y="17"/>
                </a:lnTo>
                <a:lnTo>
                  <a:pt x="36" y="19"/>
                </a:lnTo>
                <a:lnTo>
                  <a:pt x="36" y="19"/>
                </a:lnTo>
                <a:lnTo>
                  <a:pt x="40" y="20"/>
                </a:lnTo>
                <a:lnTo>
                  <a:pt x="40" y="20"/>
                </a:lnTo>
                <a:close/>
                <a:moveTo>
                  <a:pt x="33" y="3"/>
                </a:moveTo>
                <a:lnTo>
                  <a:pt x="33" y="3"/>
                </a:lnTo>
                <a:lnTo>
                  <a:pt x="23" y="7"/>
                </a:lnTo>
                <a:lnTo>
                  <a:pt x="23" y="19"/>
                </a:lnTo>
                <a:lnTo>
                  <a:pt x="23" y="19"/>
                </a:lnTo>
                <a:lnTo>
                  <a:pt x="27" y="20"/>
                </a:lnTo>
                <a:lnTo>
                  <a:pt x="27" y="20"/>
                </a:lnTo>
                <a:lnTo>
                  <a:pt x="30" y="23"/>
                </a:lnTo>
                <a:lnTo>
                  <a:pt x="33" y="26"/>
                </a:lnTo>
                <a:lnTo>
                  <a:pt x="33" y="15"/>
                </a:lnTo>
                <a:lnTo>
                  <a:pt x="33" y="15"/>
                </a:lnTo>
                <a:lnTo>
                  <a:pt x="32" y="13"/>
                </a:lnTo>
                <a:lnTo>
                  <a:pt x="33" y="11"/>
                </a:lnTo>
                <a:lnTo>
                  <a:pt x="33" y="3"/>
                </a:lnTo>
                <a:lnTo>
                  <a:pt x="33" y="3"/>
                </a:lnTo>
                <a:close/>
                <a:moveTo>
                  <a:pt x="23" y="97"/>
                </a:moveTo>
                <a:lnTo>
                  <a:pt x="23" y="97"/>
                </a:lnTo>
                <a:lnTo>
                  <a:pt x="27" y="97"/>
                </a:lnTo>
                <a:lnTo>
                  <a:pt x="33" y="97"/>
                </a:lnTo>
                <a:lnTo>
                  <a:pt x="33" y="92"/>
                </a:lnTo>
                <a:lnTo>
                  <a:pt x="33" y="92"/>
                </a:lnTo>
                <a:lnTo>
                  <a:pt x="27" y="92"/>
                </a:lnTo>
                <a:lnTo>
                  <a:pt x="23" y="91"/>
                </a:lnTo>
                <a:lnTo>
                  <a:pt x="23" y="97"/>
                </a:lnTo>
                <a:lnTo>
                  <a:pt x="23" y="97"/>
                </a:lnTo>
                <a:close/>
                <a:moveTo>
                  <a:pt x="33" y="32"/>
                </a:moveTo>
                <a:lnTo>
                  <a:pt x="33" y="69"/>
                </a:lnTo>
                <a:lnTo>
                  <a:pt x="33" y="69"/>
                </a:lnTo>
                <a:lnTo>
                  <a:pt x="27" y="68"/>
                </a:lnTo>
                <a:lnTo>
                  <a:pt x="23" y="69"/>
                </a:lnTo>
                <a:lnTo>
                  <a:pt x="23" y="65"/>
                </a:lnTo>
                <a:lnTo>
                  <a:pt x="23" y="65"/>
                </a:lnTo>
                <a:lnTo>
                  <a:pt x="26" y="62"/>
                </a:lnTo>
                <a:lnTo>
                  <a:pt x="27" y="59"/>
                </a:lnTo>
                <a:lnTo>
                  <a:pt x="27" y="59"/>
                </a:lnTo>
                <a:lnTo>
                  <a:pt x="29" y="55"/>
                </a:lnTo>
                <a:lnTo>
                  <a:pt x="29" y="50"/>
                </a:lnTo>
                <a:lnTo>
                  <a:pt x="26" y="47"/>
                </a:lnTo>
                <a:lnTo>
                  <a:pt x="23" y="45"/>
                </a:lnTo>
                <a:lnTo>
                  <a:pt x="23" y="43"/>
                </a:lnTo>
                <a:lnTo>
                  <a:pt x="23" y="39"/>
                </a:lnTo>
                <a:lnTo>
                  <a:pt x="23" y="39"/>
                </a:lnTo>
                <a:lnTo>
                  <a:pt x="27" y="38"/>
                </a:lnTo>
                <a:lnTo>
                  <a:pt x="32" y="34"/>
                </a:lnTo>
                <a:lnTo>
                  <a:pt x="32" y="34"/>
                </a:lnTo>
                <a:lnTo>
                  <a:pt x="33" y="32"/>
                </a:lnTo>
                <a:lnTo>
                  <a:pt x="33" y="32"/>
                </a:lnTo>
                <a:close/>
                <a:moveTo>
                  <a:pt x="23" y="7"/>
                </a:moveTo>
                <a:lnTo>
                  <a:pt x="23" y="7"/>
                </a:lnTo>
                <a:lnTo>
                  <a:pt x="17" y="11"/>
                </a:lnTo>
                <a:lnTo>
                  <a:pt x="13" y="16"/>
                </a:lnTo>
                <a:lnTo>
                  <a:pt x="8" y="21"/>
                </a:lnTo>
                <a:lnTo>
                  <a:pt x="6" y="27"/>
                </a:lnTo>
                <a:lnTo>
                  <a:pt x="2" y="40"/>
                </a:lnTo>
                <a:lnTo>
                  <a:pt x="0" y="54"/>
                </a:lnTo>
                <a:lnTo>
                  <a:pt x="2" y="66"/>
                </a:lnTo>
                <a:lnTo>
                  <a:pt x="4" y="78"/>
                </a:lnTo>
                <a:lnTo>
                  <a:pt x="8" y="88"/>
                </a:lnTo>
                <a:lnTo>
                  <a:pt x="13" y="91"/>
                </a:lnTo>
                <a:lnTo>
                  <a:pt x="15" y="93"/>
                </a:lnTo>
                <a:lnTo>
                  <a:pt x="15" y="93"/>
                </a:lnTo>
                <a:lnTo>
                  <a:pt x="23" y="97"/>
                </a:lnTo>
                <a:lnTo>
                  <a:pt x="23" y="91"/>
                </a:lnTo>
                <a:lnTo>
                  <a:pt x="22" y="91"/>
                </a:lnTo>
                <a:lnTo>
                  <a:pt x="22" y="91"/>
                </a:lnTo>
                <a:lnTo>
                  <a:pt x="22" y="91"/>
                </a:lnTo>
                <a:lnTo>
                  <a:pt x="18" y="88"/>
                </a:lnTo>
                <a:lnTo>
                  <a:pt x="17" y="84"/>
                </a:lnTo>
                <a:lnTo>
                  <a:pt x="15" y="80"/>
                </a:lnTo>
                <a:lnTo>
                  <a:pt x="17" y="74"/>
                </a:lnTo>
                <a:lnTo>
                  <a:pt x="17" y="74"/>
                </a:lnTo>
                <a:lnTo>
                  <a:pt x="19" y="72"/>
                </a:lnTo>
                <a:lnTo>
                  <a:pt x="23" y="69"/>
                </a:lnTo>
                <a:lnTo>
                  <a:pt x="23" y="65"/>
                </a:lnTo>
                <a:lnTo>
                  <a:pt x="23" y="65"/>
                </a:lnTo>
                <a:lnTo>
                  <a:pt x="18" y="66"/>
                </a:lnTo>
                <a:lnTo>
                  <a:pt x="13" y="65"/>
                </a:lnTo>
                <a:lnTo>
                  <a:pt x="13" y="65"/>
                </a:lnTo>
                <a:lnTo>
                  <a:pt x="13" y="65"/>
                </a:lnTo>
                <a:lnTo>
                  <a:pt x="10" y="62"/>
                </a:lnTo>
                <a:lnTo>
                  <a:pt x="7" y="58"/>
                </a:lnTo>
                <a:lnTo>
                  <a:pt x="7" y="54"/>
                </a:lnTo>
                <a:lnTo>
                  <a:pt x="8" y="49"/>
                </a:lnTo>
                <a:lnTo>
                  <a:pt x="8" y="49"/>
                </a:lnTo>
                <a:lnTo>
                  <a:pt x="11" y="46"/>
                </a:lnTo>
                <a:lnTo>
                  <a:pt x="14" y="43"/>
                </a:lnTo>
                <a:lnTo>
                  <a:pt x="18" y="43"/>
                </a:lnTo>
                <a:lnTo>
                  <a:pt x="23" y="43"/>
                </a:lnTo>
                <a:lnTo>
                  <a:pt x="23" y="39"/>
                </a:lnTo>
                <a:lnTo>
                  <a:pt x="23" y="39"/>
                </a:lnTo>
                <a:lnTo>
                  <a:pt x="18" y="38"/>
                </a:lnTo>
                <a:lnTo>
                  <a:pt x="18" y="38"/>
                </a:lnTo>
                <a:lnTo>
                  <a:pt x="15" y="35"/>
                </a:lnTo>
                <a:lnTo>
                  <a:pt x="14" y="32"/>
                </a:lnTo>
                <a:lnTo>
                  <a:pt x="13" y="28"/>
                </a:lnTo>
                <a:lnTo>
                  <a:pt x="14" y="24"/>
                </a:lnTo>
                <a:lnTo>
                  <a:pt x="14" y="24"/>
                </a:lnTo>
                <a:lnTo>
                  <a:pt x="14" y="24"/>
                </a:lnTo>
                <a:lnTo>
                  <a:pt x="18" y="20"/>
                </a:lnTo>
                <a:lnTo>
                  <a:pt x="23" y="19"/>
                </a:lnTo>
                <a:lnTo>
                  <a:pt x="23" y="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9" name="组合 309"/>
          <p:cNvGrpSpPr/>
          <p:nvPr/>
        </p:nvGrpSpPr>
        <p:grpSpPr>
          <a:xfrm>
            <a:off x="2061124" y="2945468"/>
            <a:ext cx="146790" cy="185455"/>
            <a:chOff x="3665538" y="3100388"/>
            <a:chExt cx="265113" cy="334963"/>
          </a:xfrm>
          <a:solidFill>
            <a:schemeClr val="accent1"/>
          </a:solidFill>
        </p:grpSpPr>
        <p:sp>
          <p:nvSpPr>
            <p:cNvPr id="311" name="Freeform 186"/>
            <p:cNvSpPr/>
            <p:nvPr/>
          </p:nvSpPr>
          <p:spPr bwMode="auto">
            <a:xfrm>
              <a:off x="3665538" y="3109913"/>
              <a:ext cx="252413" cy="325438"/>
            </a:xfrm>
            <a:custGeom>
              <a:avLst/>
              <a:gdLst>
                <a:gd name="T0" fmla="*/ 159 w 159"/>
                <a:gd name="T1" fmla="*/ 36 h 205"/>
                <a:gd name="T2" fmla="*/ 151 w 159"/>
                <a:gd name="T3" fmla="*/ 32 h 205"/>
                <a:gd name="T4" fmla="*/ 56 w 159"/>
                <a:gd name="T5" fmla="*/ 185 h 205"/>
                <a:gd name="T6" fmla="*/ 56 w 159"/>
                <a:gd name="T7" fmla="*/ 185 h 205"/>
                <a:gd name="T8" fmla="*/ 53 w 159"/>
                <a:gd name="T9" fmla="*/ 189 h 205"/>
                <a:gd name="T10" fmla="*/ 50 w 159"/>
                <a:gd name="T11" fmla="*/ 191 h 205"/>
                <a:gd name="T12" fmla="*/ 46 w 159"/>
                <a:gd name="T13" fmla="*/ 193 h 205"/>
                <a:gd name="T14" fmla="*/ 41 w 159"/>
                <a:gd name="T15" fmla="*/ 194 h 205"/>
                <a:gd name="T16" fmla="*/ 37 w 159"/>
                <a:gd name="T17" fmla="*/ 195 h 205"/>
                <a:gd name="T18" fmla="*/ 31 w 159"/>
                <a:gd name="T19" fmla="*/ 194 h 205"/>
                <a:gd name="T20" fmla="*/ 27 w 159"/>
                <a:gd name="T21" fmla="*/ 193 h 205"/>
                <a:gd name="T22" fmla="*/ 22 w 159"/>
                <a:gd name="T23" fmla="*/ 191 h 205"/>
                <a:gd name="T24" fmla="*/ 22 w 159"/>
                <a:gd name="T25" fmla="*/ 191 h 205"/>
                <a:gd name="T26" fmla="*/ 18 w 159"/>
                <a:gd name="T27" fmla="*/ 187 h 205"/>
                <a:gd name="T28" fmla="*/ 15 w 159"/>
                <a:gd name="T29" fmla="*/ 185 h 205"/>
                <a:gd name="T30" fmla="*/ 12 w 159"/>
                <a:gd name="T31" fmla="*/ 180 h 205"/>
                <a:gd name="T32" fmla="*/ 10 w 159"/>
                <a:gd name="T33" fmla="*/ 175 h 205"/>
                <a:gd name="T34" fmla="*/ 10 w 159"/>
                <a:gd name="T35" fmla="*/ 171 h 205"/>
                <a:gd name="T36" fmla="*/ 10 w 159"/>
                <a:gd name="T37" fmla="*/ 166 h 205"/>
                <a:gd name="T38" fmla="*/ 11 w 159"/>
                <a:gd name="T39" fmla="*/ 162 h 205"/>
                <a:gd name="T40" fmla="*/ 12 w 159"/>
                <a:gd name="T41" fmla="*/ 157 h 205"/>
                <a:gd name="T42" fmla="*/ 107 w 159"/>
                <a:gd name="T43" fmla="*/ 4 h 205"/>
                <a:gd name="T44" fmla="*/ 100 w 159"/>
                <a:gd name="T45" fmla="*/ 0 h 205"/>
                <a:gd name="T46" fmla="*/ 4 w 159"/>
                <a:gd name="T47" fmla="*/ 155 h 205"/>
                <a:gd name="T48" fmla="*/ 4 w 159"/>
                <a:gd name="T49" fmla="*/ 155 h 205"/>
                <a:gd name="T50" fmla="*/ 2 w 159"/>
                <a:gd name="T51" fmla="*/ 160 h 205"/>
                <a:gd name="T52" fmla="*/ 0 w 159"/>
                <a:gd name="T53" fmla="*/ 167 h 205"/>
                <a:gd name="T54" fmla="*/ 0 w 159"/>
                <a:gd name="T55" fmla="*/ 172 h 205"/>
                <a:gd name="T56" fmla="*/ 2 w 159"/>
                <a:gd name="T57" fmla="*/ 179 h 205"/>
                <a:gd name="T58" fmla="*/ 3 w 159"/>
                <a:gd name="T59" fmla="*/ 185 h 205"/>
                <a:gd name="T60" fmla="*/ 7 w 159"/>
                <a:gd name="T61" fmla="*/ 190 h 205"/>
                <a:gd name="T62" fmla="*/ 11 w 159"/>
                <a:gd name="T63" fmla="*/ 195 h 205"/>
                <a:gd name="T64" fmla="*/ 16 w 159"/>
                <a:gd name="T65" fmla="*/ 199 h 205"/>
                <a:gd name="T66" fmla="*/ 16 w 159"/>
                <a:gd name="T67" fmla="*/ 199 h 205"/>
                <a:gd name="T68" fmla="*/ 23 w 159"/>
                <a:gd name="T69" fmla="*/ 202 h 205"/>
                <a:gd name="T70" fmla="*/ 30 w 159"/>
                <a:gd name="T71" fmla="*/ 203 h 205"/>
                <a:gd name="T72" fmla="*/ 35 w 159"/>
                <a:gd name="T73" fmla="*/ 205 h 205"/>
                <a:gd name="T74" fmla="*/ 42 w 159"/>
                <a:gd name="T75" fmla="*/ 205 h 205"/>
                <a:gd name="T76" fmla="*/ 48 w 159"/>
                <a:gd name="T77" fmla="*/ 202 h 205"/>
                <a:gd name="T78" fmla="*/ 53 w 159"/>
                <a:gd name="T79" fmla="*/ 199 h 205"/>
                <a:gd name="T80" fmla="*/ 58 w 159"/>
                <a:gd name="T81" fmla="*/ 195 h 205"/>
                <a:gd name="T82" fmla="*/ 62 w 159"/>
                <a:gd name="T83" fmla="*/ 191 h 205"/>
                <a:gd name="T84" fmla="*/ 159 w 159"/>
                <a:gd name="T85" fmla="*/ 36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205">
                  <a:moveTo>
                    <a:pt x="159" y="36"/>
                  </a:moveTo>
                  <a:lnTo>
                    <a:pt x="151" y="32"/>
                  </a:lnTo>
                  <a:lnTo>
                    <a:pt x="56" y="185"/>
                  </a:lnTo>
                  <a:lnTo>
                    <a:pt x="56" y="185"/>
                  </a:lnTo>
                  <a:lnTo>
                    <a:pt x="53" y="189"/>
                  </a:lnTo>
                  <a:lnTo>
                    <a:pt x="50" y="191"/>
                  </a:lnTo>
                  <a:lnTo>
                    <a:pt x="46" y="193"/>
                  </a:lnTo>
                  <a:lnTo>
                    <a:pt x="41" y="194"/>
                  </a:lnTo>
                  <a:lnTo>
                    <a:pt x="37" y="195"/>
                  </a:lnTo>
                  <a:lnTo>
                    <a:pt x="31" y="194"/>
                  </a:lnTo>
                  <a:lnTo>
                    <a:pt x="27" y="193"/>
                  </a:lnTo>
                  <a:lnTo>
                    <a:pt x="22" y="191"/>
                  </a:lnTo>
                  <a:lnTo>
                    <a:pt x="22" y="191"/>
                  </a:lnTo>
                  <a:lnTo>
                    <a:pt x="18" y="187"/>
                  </a:lnTo>
                  <a:lnTo>
                    <a:pt x="15" y="185"/>
                  </a:lnTo>
                  <a:lnTo>
                    <a:pt x="12" y="180"/>
                  </a:lnTo>
                  <a:lnTo>
                    <a:pt x="10" y="175"/>
                  </a:lnTo>
                  <a:lnTo>
                    <a:pt x="10" y="171"/>
                  </a:lnTo>
                  <a:lnTo>
                    <a:pt x="10" y="166"/>
                  </a:lnTo>
                  <a:lnTo>
                    <a:pt x="11" y="162"/>
                  </a:lnTo>
                  <a:lnTo>
                    <a:pt x="12" y="157"/>
                  </a:lnTo>
                  <a:lnTo>
                    <a:pt x="107" y="4"/>
                  </a:lnTo>
                  <a:lnTo>
                    <a:pt x="100" y="0"/>
                  </a:lnTo>
                  <a:lnTo>
                    <a:pt x="4" y="155"/>
                  </a:lnTo>
                  <a:lnTo>
                    <a:pt x="4" y="155"/>
                  </a:lnTo>
                  <a:lnTo>
                    <a:pt x="2" y="160"/>
                  </a:lnTo>
                  <a:lnTo>
                    <a:pt x="0" y="167"/>
                  </a:lnTo>
                  <a:lnTo>
                    <a:pt x="0" y="172"/>
                  </a:lnTo>
                  <a:lnTo>
                    <a:pt x="2" y="179"/>
                  </a:lnTo>
                  <a:lnTo>
                    <a:pt x="3" y="185"/>
                  </a:lnTo>
                  <a:lnTo>
                    <a:pt x="7" y="190"/>
                  </a:lnTo>
                  <a:lnTo>
                    <a:pt x="11" y="195"/>
                  </a:lnTo>
                  <a:lnTo>
                    <a:pt x="16" y="199"/>
                  </a:lnTo>
                  <a:lnTo>
                    <a:pt x="16" y="199"/>
                  </a:lnTo>
                  <a:lnTo>
                    <a:pt x="23" y="202"/>
                  </a:lnTo>
                  <a:lnTo>
                    <a:pt x="30" y="203"/>
                  </a:lnTo>
                  <a:lnTo>
                    <a:pt x="35" y="205"/>
                  </a:lnTo>
                  <a:lnTo>
                    <a:pt x="42" y="205"/>
                  </a:lnTo>
                  <a:lnTo>
                    <a:pt x="48" y="202"/>
                  </a:lnTo>
                  <a:lnTo>
                    <a:pt x="53" y="199"/>
                  </a:lnTo>
                  <a:lnTo>
                    <a:pt x="58" y="195"/>
                  </a:lnTo>
                  <a:lnTo>
                    <a:pt x="62" y="191"/>
                  </a:lnTo>
                  <a:lnTo>
                    <a:pt x="159" y="3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2" name="Freeform 187"/>
            <p:cNvSpPr/>
            <p:nvPr/>
          </p:nvSpPr>
          <p:spPr bwMode="auto">
            <a:xfrm>
              <a:off x="3808413" y="3100388"/>
              <a:ext cx="122238" cy="82550"/>
            </a:xfrm>
            <a:custGeom>
              <a:avLst/>
              <a:gdLst>
                <a:gd name="T0" fmla="*/ 75 w 77"/>
                <a:gd name="T1" fmla="*/ 50 h 52"/>
                <a:gd name="T2" fmla="*/ 75 w 77"/>
                <a:gd name="T3" fmla="*/ 50 h 52"/>
                <a:gd name="T4" fmla="*/ 74 w 77"/>
                <a:gd name="T5" fmla="*/ 51 h 52"/>
                <a:gd name="T6" fmla="*/ 71 w 77"/>
                <a:gd name="T7" fmla="*/ 52 h 52"/>
                <a:gd name="T8" fmla="*/ 69 w 77"/>
                <a:gd name="T9" fmla="*/ 52 h 52"/>
                <a:gd name="T10" fmla="*/ 67 w 77"/>
                <a:gd name="T11" fmla="*/ 51 h 52"/>
                <a:gd name="T12" fmla="*/ 2 w 77"/>
                <a:gd name="T13" fmla="*/ 12 h 52"/>
                <a:gd name="T14" fmla="*/ 2 w 77"/>
                <a:gd name="T15" fmla="*/ 12 h 52"/>
                <a:gd name="T16" fmla="*/ 0 w 77"/>
                <a:gd name="T17" fmla="*/ 9 h 52"/>
                <a:gd name="T18" fmla="*/ 0 w 77"/>
                <a:gd name="T19" fmla="*/ 8 h 52"/>
                <a:gd name="T20" fmla="*/ 0 w 77"/>
                <a:gd name="T21" fmla="*/ 5 h 52"/>
                <a:gd name="T22" fmla="*/ 0 w 77"/>
                <a:gd name="T23" fmla="*/ 2 h 52"/>
                <a:gd name="T24" fmla="*/ 0 w 77"/>
                <a:gd name="T25" fmla="*/ 2 h 52"/>
                <a:gd name="T26" fmla="*/ 1 w 77"/>
                <a:gd name="T27" fmla="*/ 1 h 52"/>
                <a:gd name="T28" fmla="*/ 4 w 77"/>
                <a:gd name="T29" fmla="*/ 0 h 52"/>
                <a:gd name="T30" fmla="*/ 6 w 77"/>
                <a:gd name="T31" fmla="*/ 0 h 52"/>
                <a:gd name="T32" fmla="*/ 8 w 77"/>
                <a:gd name="T33" fmla="*/ 1 h 52"/>
                <a:gd name="T34" fmla="*/ 74 w 77"/>
                <a:gd name="T35" fmla="*/ 42 h 52"/>
                <a:gd name="T36" fmla="*/ 74 w 77"/>
                <a:gd name="T37" fmla="*/ 42 h 52"/>
                <a:gd name="T38" fmla="*/ 75 w 77"/>
                <a:gd name="T39" fmla="*/ 43 h 52"/>
                <a:gd name="T40" fmla="*/ 77 w 77"/>
                <a:gd name="T41" fmla="*/ 46 h 52"/>
                <a:gd name="T42" fmla="*/ 77 w 77"/>
                <a:gd name="T43" fmla="*/ 47 h 52"/>
                <a:gd name="T44" fmla="*/ 75 w 77"/>
                <a:gd name="T45" fmla="*/ 50 h 52"/>
                <a:gd name="T46" fmla="*/ 75 w 77"/>
                <a:gd name="T47" fmla="*/ 5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52">
                  <a:moveTo>
                    <a:pt x="75" y="50"/>
                  </a:moveTo>
                  <a:lnTo>
                    <a:pt x="75" y="50"/>
                  </a:lnTo>
                  <a:lnTo>
                    <a:pt x="74" y="51"/>
                  </a:lnTo>
                  <a:lnTo>
                    <a:pt x="71" y="52"/>
                  </a:lnTo>
                  <a:lnTo>
                    <a:pt x="69" y="52"/>
                  </a:lnTo>
                  <a:lnTo>
                    <a:pt x="67" y="51"/>
                  </a:lnTo>
                  <a:lnTo>
                    <a:pt x="2" y="12"/>
                  </a:lnTo>
                  <a:lnTo>
                    <a:pt x="2" y="12"/>
                  </a:lnTo>
                  <a:lnTo>
                    <a:pt x="0" y="9"/>
                  </a:lnTo>
                  <a:lnTo>
                    <a:pt x="0" y="8"/>
                  </a:lnTo>
                  <a:lnTo>
                    <a:pt x="0" y="5"/>
                  </a:lnTo>
                  <a:lnTo>
                    <a:pt x="0" y="2"/>
                  </a:lnTo>
                  <a:lnTo>
                    <a:pt x="0" y="2"/>
                  </a:lnTo>
                  <a:lnTo>
                    <a:pt x="1" y="1"/>
                  </a:lnTo>
                  <a:lnTo>
                    <a:pt x="4" y="0"/>
                  </a:lnTo>
                  <a:lnTo>
                    <a:pt x="6" y="0"/>
                  </a:lnTo>
                  <a:lnTo>
                    <a:pt x="8" y="1"/>
                  </a:lnTo>
                  <a:lnTo>
                    <a:pt x="74" y="42"/>
                  </a:lnTo>
                  <a:lnTo>
                    <a:pt x="74" y="42"/>
                  </a:lnTo>
                  <a:lnTo>
                    <a:pt x="75" y="43"/>
                  </a:lnTo>
                  <a:lnTo>
                    <a:pt x="77" y="46"/>
                  </a:lnTo>
                  <a:lnTo>
                    <a:pt x="77" y="47"/>
                  </a:lnTo>
                  <a:lnTo>
                    <a:pt x="75" y="50"/>
                  </a:lnTo>
                  <a:lnTo>
                    <a:pt x="75" y="5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3" name="Freeform 188"/>
            <p:cNvSpPr/>
            <p:nvPr/>
          </p:nvSpPr>
          <p:spPr bwMode="auto">
            <a:xfrm>
              <a:off x="3708401" y="3168650"/>
              <a:ext cx="173038" cy="234950"/>
            </a:xfrm>
            <a:custGeom>
              <a:avLst/>
              <a:gdLst>
                <a:gd name="T0" fmla="*/ 109 w 109"/>
                <a:gd name="T1" fmla="*/ 5 h 148"/>
                <a:gd name="T2" fmla="*/ 99 w 109"/>
                <a:gd name="T3" fmla="*/ 0 h 148"/>
                <a:gd name="T4" fmla="*/ 15 w 109"/>
                <a:gd name="T5" fmla="*/ 137 h 148"/>
                <a:gd name="T6" fmla="*/ 15 w 109"/>
                <a:gd name="T7" fmla="*/ 137 h 148"/>
                <a:gd name="T8" fmla="*/ 12 w 109"/>
                <a:gd name="T9" fmla="*/ 139 h 148"/>
                <a:gd name="T10" fmla="*/ 8 w 109"/>
                <a:gd name="T11" fmla="*/ 142 h 148"/>
                <a:gd name="T12" fmla="*/ 4 w 109"/>
                <a:gd name="T13" fmla="*/ 143 h 148"/>
                <a:gd name="T14" fmla="*/ 0 w 109"/>
                <a:gd name="T15" fmla="*/ 143 h 148"/>
                <a:gd name="T16" fmla="*/ 0 w 109"/>
                <a:gd name="T17" fmla="*/ 143 h 148"/>
                <a:gd name="T18" fmla="*/ 0 w 109"/>
                <a:gd name="T19" fmla="*/ 145 h 148"/>
                <a:gd name="T20" fmla="*/ 0 w 109"/>
                <a:gd name="T21" fmla="*/ 145 h 148"/>
                <a:gd name="T22" fmla="*/ 7 w 109"/>
                <a:gd name="T23" fmla="*/ 148 h 148"/>
                <a:gd name="T24" fmla="*/ 14 w 109"/>
                <a:gd name="T25" fmla="*/ 148 h 148"/>
                <a:gd name="T26" fmla="*/ 21 w 109"/>
                <a:gd name="T27" fmla="*/ 145 h 148"/>
                <a:gd name="T28" fmla="*/ 25 w 109"/>
                <a:gd name="T29" fmla="*/ 141 h 148"/>
                <a:gd name="T30" fmla="*/ 109 w 109"/>
                <a:gd name="T31" fmla="*/ 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48">
                  <a:moveTo>
                    <a:pt x="109" y="5"/>
                  </a:moveTo>
                  <a:lnTo>
                    <a:pt x="99" y="0"/>
                  </a:lnTo>
                  <a:lnTo>
                    <a:pt x="15" y="137"/>
                  </a:lnTo>
                  <a:lnTo>
                    <a:pt x="15" y="137"/>
                  </a:lnTo>
                  <a:lnTo>
                    <a:pt x="12" y="139"/>
                  </a:lnTo>
                  <a:lnTo>
                    <a:pt x="8" y="142"/>
                  </a:lnTo>
                  <a:lnTo>
                    <a:pt x="4" y="143"/>
                  </a:lnTo>
                  <a:lnTo>
                    <a:pt x="0" y="143"/>
                  </a:lnTo>
                  <a:lnTo>
                    <a:pt x="0" y="143"/>
                  </a:lnTo>
                  <a:lnTo>
                    <a:pt x="0" y="145"/>
                  </a:lnTo>
                  <a:lnTo>
                    <a:pt x="0" y="145"/>
                  </a:lnTo>
                  <a:lnTo>
                    <a:pt x="7" y="148"/>
                  </a:lnTo>
                  <a:lnTo>
                    <a:pt x="14" y="148"/>
                  </a:lnTo>
                  <a:lnTo>
                    <a:pt x="21" y="145"/>
                  </a:lnTo>
                  <a:lnTo>
                    <a:pt x="25" y="141"/>
                  </a:lnTo>
                  <a:lnTo>
                    <a:pt x="109"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14" name="Freeform 189"/>
          <p:cNvSpPr>
            <a:spLocks noEditPoints="1"/>
          </p:cNvSpPr>
          <p:nvPr/>
        </p:nvSpPr>
        <p:spPr bwMode="auto">
          <a:xfrm>
            <a:off x="1342114" y="3840223"/>
            <a:ext cx="120421" cy="129204"/>
          </a:xfrm>
          <a:custGeom>
            <a:avLst/>
            <a:gdLst>
              <a:gd name="T0" fmla="*/ 107 w 137"/>
              <a:gd name="T1" fmla="*/ 68 h 147"/>
              <a:gd name="T2" fmla="*/ 103 w 137"/>
              <a:gd name="T3" fmla="*/ 51 h 147"/>
              <a:gd name="T4" fmla="*/ 103 w 137"/>
              <a:gd name="T5" fmla="*/ 99 h 147"/>
              <a:gd name="T6" fmla="*/ 117 w 137"/>
              <a:gd name="T7" fmla="*/ 111 h 147"/>
              <a:gd name="T8" fmla="*/ 115 w 137"/>
              <a:gd name="T9" fmla="*/ 118 h 147"/>
              <a:gd name="T10" fmla="*/ 103 w 137"/>
              <a:gd name="T11" fmla="*/ 38 h 147"/>
              <a:gd name="T12" fmla="*/ 115 w 137"/>
              <a:gd name="T13" fmla="*/ 19 h 147"/>
              <a:gd name="T14" fmla="*/ 117 w 137"/>
              <a:gd name="T15" fmla="*/ 24 h 147"/>
              <a:gd name="T16" fmla="*/ 103 w 137"/>
              <a:gd name="T17" fmla="*/ 38 h 147"/>
              <a:gd name="T18" fmla="*/ 114 w 137"/>
              <a:gd name="T19" fmla="*/ 68 h 147"/>
              <a:gd name="T20" fmla="*/ 134 w 137"/>
              <a:gd name="T21" fmla="*/ 65 h 147"/>
              <a:gd name="T22" fmla="*/ 136 w 137"/>
              <a:gd name="T23" fmla="*/ 70 h 147"/>
              <a:gd name="T24" fmla="*/ 114 w 137"/>
              <a:gd name="T25" fmla="*/ 70 h 147"/>
              <a:gd name="T26" fmla="*/ 69 w 137"/>
              <a:gd name="T27" fmla="*/ 30 h 147"/>
              <a:gd name="T28" fmla="*/ 103 w 137"/>
              <a:gd name="T29" fmla="*/ 51 h 147"/>
              <a:gd name="T30" fmla="*/ 90 w 137"/>
              <a:gd name="T31" fmla="*/ 100 h 147"/>
              <a:gd name="T32" fmla="*/ 84 w 137"/>
              <a:gd name="T33" fmla="*/ 142 h 147"/>
              <a:gd name="T34" fmla="*/ 69 w 137"/>
              <a:gd name="T35" fmla="*/ 114 h 147"/>
              <a:gd name="T36" fmla="*/ 83 w 137"/>
              <a:gd name="T37" fmla="*/ 96 h 147"/>
              <a:gd name="T38" fmla="*/ 95 w 137"/>
              <a:gd name="T39" fmla="*/ 84 h 147"/>
              <a:gd name="T40" fmla="*/ 99 w 137"/>
              <a:gd name="T41" fmla="*/ 62 h 147"/>
              <a:gd name="T42" fmla="*/ 91 w 137"/>
              <a:gd name="T43" fmla="*/ 47 h 147"/>
              <a:gd name="T44" fmla="*/ 69 w 137"/>
              <a:gd name="T45" fmla="*/ 38 h 147"/>
              <a:gd name="T46" fmla="*/ 100 w 137"/>
              <a:gd name="T47" fmla="*/ 31 h 147"/>
              <a:gd name="T48" fmla="*/ 100 w 137"/>
              <a:gd name="T49" fmla="*/ 36 h 147"/>
              <a:gd name="T50" fmla="*/ 103 w 137"/>
              <a:gd name="T51" fmla="*/ 99 h 147"/>
              <a:gd name="T52" fmla="*/ 99 w 137"/>
              <a:gd name="T53" fmla="*/ 101 h 147"/>
              <a:gd name="T54" fmla="*/ 103 w 137"/>
              <a:gd name="T55" fmla="*/ 99 h 147"/>
              <a:gd name="T56" fmla="*/ 72 w 137"/>
              <a:gd name="T57" fmla="*/ 1 h 147"/>
              <a:gd name="T58" fmla="*/ 72 w 137"/>
              <a:gd name="T59" fmla="*/ 23 h 147"/>
              <a:gd name="T60" fmla="*/ 67 w 137"/>
              <a:gd name="T61" fmla="*/ 147 h 147"/>
              <a:gd name="T62" fmla="*/ 49 w 137"/>
              <a:gd name="T63" fmla="*/ 137 h 147"/>
              <a:gd name="T64" fmla="*/ 41 w 137"/>
              <a:gd name="T65" fmla="*/ 92 h 147"/>
              <a:gd name="T66" fmla="*/ 41 w 137"/>
              <a:gd name="T67" fmla="*/ 43 h 147"/>
              <a:gd name="T68" fmla="*/ 69 w 137"/>
              <a:gd name="T69" fmla="*/ 30 h 147"/>
              <a:gd name="T70" fmla="*/ 57 w 137"/>
              <a:gd name="T71" fmla="*/ 40 h 147"/>
              <a:gd name="T72" fmla="*/ 45 w 137"/>
              <a:gd name="T73" fmla="*/ 51 h 147"/>
              <a:gd name="T74" fmla="*/ 40 w 137"/>
              <a:gd name="T75" fmla="*/ 68 h 147"/>
              <a:gd name="T76" fmla="*/ 54 w 137"/>
              <a:gd name="T77" fmla="*/ 93 h 147"/>
              <a:gd name="T78" fmla="*/ 56 w 137"/>
              <a:gd name="T79" fmla="*/ 97 h 147"/>
              <a:gd name="T80" fmla="*/ 69 w 137"/>
              <a:gd name="T81" fmla="*/ 147 h 147"/>
              <a:gd name="T82" fmla="*/ 69 w 137"/>
              <a:gd name="T83" fmla="*/ 24 h 147"/>
              <a:gd name="T84" fmla="*/ 65 w 137"/>
              <a:gd name="T85" fmla="*/ 4 h 147"/>
              <a:gd name="T86" fmla="*/ 69 w 137"/>
              <a:gd name="T87" fmla="*/ 0 h 147"/>
              <a:gd name="T88" fmla="*/ 38 w 137"/>
              <a:gd name="T89" fmla="*/ 104 h 147"/>
              <a:gd name="T90" fmla="*/ 35 w 137"/>
              <a:gd name="T91" fmla="*/ 99 h 147"/>
              <a:gd name="T92" fmla="*/ 35 w 137"/>
              <a:gd name="T93" fmla="*/ 38 h 147"/>
              <a:gd name="T94" fmla="*/ 38 w 137"/>
              <a:gd name="T95" fmla="*/ 31 h 147"/>
              <a:gd name="T96" fmla="*/ 35 w 137"/>
              <a:gd name="T97" fmla="*/ 84 h 147"/>
              <a:gd name="T98" fmla="*/ 33 w 137"/>
              <a:gd name="T99" fmla="*/ 59 h 147"/>
              <a:gd name="T100" fmla="*/ 35 w 137"/>
              <a:gd name="T101" fmla="*/ 30 h 147"/>
              <a:gd name="T102" fmla="*/ 33 w 137"/>
              <a:gd name="T103" fmla="*/ 36 h 147"/>
              <a:gd name="T104" fmla="*/ 21 w 137"/>
              <a:gd name="T105" fmla="*/ 20 h 147"/>
              <a:gd name="T106" fmla="*/ 35 w 137"/>
              <a:gd name="T107" fmla="*/ 30 h 147"/>
              <a:gd name="T108" fmla="*/ 26 w 137"/>
              <a:gd name="T109" fmla="*/ 116 h 147"/>
              <a:gd name="T110" fmla="*/ 21 w 137"/>
              <a:gd name="T111" fmla="*/ 116 h 147"/>
              <a:gd name="T112" fmla="*/ 33 w 137"/>
              <a:gd name="T113" fmla="*/ 99 h 147"/>
              <a:gd name="T114" fmla="*/ 4 w 137"/>
              <a:gd name="T115" fmla="*/ 65 h 147"/>
              <a:gd name="T116" fmla="*/ 23 w 137"/>
              <a:gd name="T117" fmla="*/ 65 h 147"/>
              <a:gd name="T118" fmla="*/ 21 w 137"/>
              <a:gd name="T119" fmla="*/ 72 h 147"/>
              <a:gd name="T120" fmla="*/ 0 w 137"/>
              <a:gd name="T121" fmla="*/ 68 h 147"/>
              <a:gd name="T122" fmla="*/ 4 w 137"/>
              <a:gd name="T123" fmla="*/ 6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7">
                <a:moveTo>
                  <a:pt x="103" y="51"/>
                </a:moveTo>
                <a:lnTo>
                  <a:pt x="103" y="51"/>
                </a:lnTo>
                <a:lnTo>
                  <a:pt x="106" y="59"/>
                </a:lnTo>
                <a:lnTo>
                  <a:pt x="107" y="68"/>
                </a:lnTo>
                <a:lnTo>
                  <a:pt x="107" y="68"/>
                </a:lnTo>
                <a:lnTo>
                  <a:pt x="106" y="77"/>
                </a:lnTo>
                <a:lnTo>
                  <a:pt x="103" y="84"/>
                </a:lnTo>
                <a:lnTo>
                  <a:pt x="103" y="51"/>
                </a:lnTo>
                <a:lnTo>
                  <a:pt x="103" y="51"/>
                </a:lnTo>
                <a:close/>
                <a:moveTo>
                  <a:pt x="103" y="107"/>
                </a:moveTo>
                <a:lnTo>
                  <a:pt x="103" y="99"/>
                </a:lnTo>
                <a:lnTo>
                  <a:pt x="103" y="99"/>
                </a:lnTo>
                <a:lnTo>
                  <a:pt x="106" y="99"/>
                </a:lnTo>
                <a:lnTo>
                  <a:pt x="106" y="99"/>
                </a:lnTo>
                <a:lnTo>
                  <a:pt x="117" y="111"/>
                </a:lnTo>
                <a:lnTo>
                  <a:pt x="117" y="111"/>
                </a:lnTo>
                <a:lnTo>
                  <a:pt x="118" y="114"/>
                </a:lnTo>
                <a:lnTo>
                  <a:pt x="117" y="116"/>
                </a:lnTo>
                <a:lnTo>
                  <a:pt x="117" y="116"/>
                </a:lnTo>
                <a:lnTo>
                  <a:pt x="115" y="118"/>
                </a:lnTo>
                <a:lnTo>
                  <a:pt x="113" y="116"/>
                </a:lnTo>
                <a:lnTo>
                  <a:pt x="103" y="107"/>
                </a:lnTo>
                <a:lnTo>
                  <a:pt x="103" y="107"/>
                </a:lnTo>
                <a:close/>
                <a:moveTo>
                  <a:pt x="103" y="38"/>
                </a:moveTo>
                <a:lnTo>
                  <a:pt x="103" y="28"/>
                </a:lnTo>
                <a:lnTo>
                  <a:pt x="113" y="20"/>
                </a:lnTo>
                <a:lnTo>
                  <a:pt x="113" y="20"/>
                </a:lnTo>
                <a:lnTo>
                  <a:pt x="115" y="19"/>
                </a:lnTo>
                <a:lnTo>
                  <a:pt x="117" y="20"/>
                </a:lnTo>
                <a:lnTo>
                  <a:pt x="117" y="20"/>
                </a:lnTo>
                <a:lnTo>
                  <a:pt x="118" y="23"/>
                </a:lnTo>
                <a:lnTo>
                  <a:pt x="117" y="24"/>
                </a:lnTo>
                <a:lnTo>
                  <a:pt x="106" y="36"/>
                </a:lnTo>
                <a:lnTo>
                  <a:pt x="106" y="36"/>
                </a:lnTo>
                <a:lnTo>
                  <a:pt x="106" y="36"/>
                </a:lnTo>
                <a:lnTo>
                  <a:pt x="103" y="38"/>
                </a:lnTo>
                <a:lnTo>
                  <a:pt x="103" y="38"/>
                </a:lnTo>
                <a:close/>
                <a:moveTo>
                  <a:pt x="114" y="68"/>
                </a:moveTo>
                <a:lnTo>
                  <a:pt x="114" y="68"/>
                </a:lnTo>
                <a:lnTo>
                  <a:pt x="114" y="68"/>
                </a:lnTo>
                <a:lnTo>
                  <a:pt x="114" y="65"/>
                </a:lnTo>
                <a:lnTo>
                  <a:pt x="117" y="65"/>
                </a:lnTo>
                <a:lnTo>
                  <a:pt x="134" y="65"/>
                </a:lnTo>
                <a:lnTo>
                  <a:pt x="134" y="65"/>
                </a:lnTo>
                <a:lnTo>
                  <a:pt x="136" y="65"/>
                </a:lnTo>
                <a:lnTo>
                  <a:pt x="137" y="68"/>
                </a:lnTo>
                <a:lnTo>
                  <a:pt x="137" y="68"/>
                </a:lnTo>
                <a:lnTo>
                  <a:pt x="136" y="70"/>
                </a:lnTo>
                <a:lnTo>
                  <a:pt x="134" y="72"/>
                </a:lnTo>
                <a:lnTo>
                  <a:pt x="117" y="72"/>
                </a:lnTo>
                <a:lnTo>
                  <a:pt x="117" y="72"/>
                </a:lnTo>
                <a:lnTo>
                  <a:pt x="114" y="70"/>
                </a:lnTo>
                <a:lnTo>
                  <a:pt x="114" y="68"/>
                </a:lnTo>
                <a:lnTo>
                  <a:pt x="114" y="68"/>
                </a:lnTo>
                <a:close/>
                <a:moveTo>
                  <a:pt x="69" y="30"/>
                </a:moveTo>
                <a:lnTo>
                  <a:pt x="69" y="30"/>
                </a:lnTo>
                <a:lnTo>
                  <a:pt x="80" y="32"/>
                </a:lnTo>
                <a:lnTo>
                  <a:pt x="90" y="36"/>
                </a:lnTo>
                <a:lnTo>
                  <a:pt x="98" y="43"/>
                </a:lnTo>
                <a:lnTo>
                  <a:pt x="103" y="51"/>
                </a:lnTo>
                <a:lnTo>
                  <a:pt x="103" y="84"/>
                </a:lnTo>
                <a:lnTo>
                  <a:pt x="103" y="84"/>
                </a:lnTo>
                <a:lnTo>
                  <a:pt x="98" y="93"/>
                </a:lnTo>
                <a:lnTo>
                  <a:pt x="90" y="100"/>
                </a:lnTo>
                <a:lnTo>
                  <a:pt x="90" y="130"/>
                </a:lnTo>
                <a:lnTo>
                  <a:pt x="90" y="130"/>
                </a:lnTo>
                <a:lnTo>
                  <a:pt x="88" y="137"/>
                </a:lnTo>
                <a:lnTo>
                  <a:pt x="84" y="142"/>
                </a:lnTo>
                <a:lnTo>
                  <a:pt x="79" y="146"/>
                </a:lnTo>
                <a:lnTo>
                  <a:pt x="71" y="147"/>
                </a:lnTo>
                <a:lnTo>
                  <a:pt x="69" y="147"/>
                </a:lnTo>
                <a:lnTo>
                  <a:pt x="69" y="114"/>
                </a:lnTo>
                <a:lnTo>
                  <a:pt x="82" y="114"/>
                </a:lnTo>
                <a:lnTo>
                  <a:pt x="82" y="97"/>
                </a:lnTo>
                <a:lnTo>
                  <a:pt x="82" y="97"/>
                </a:lnTo>
                <a:lnTo>
                  <a:pt x="83" y="96"/>
                </a:lnTo>
                <a:lnTo>
                  <a:pt x="84" y="95"/>
                </a:lnTo>
                <a:lnTo>
                  <a:pt x="84" y="95"/>
                </a:lnTo>
                <a:lnTo>
                  <a:pt x="91" y="89"/>
                </a:lnTo>
                <a:lnTo>
                  <a:pt x="95" y="84"/>
                </a:lnTo>
                <a:lnTo>
                  <a:pt x="98" y="76"/>
                </a:lnTo>
                <a:lnTo>
                  <a:pt x="99" y="68"/>
                </a:lnTo>
                <a:lnTo>
                  <a:pt x="99" y="68"/>
                </a:lnTo>
                <a:lnTo>
                  <a:pt x="99" y="62"/>
                </a:lnTo>
                <a:lnTo>
                  <a:pt x="96" y="57"/>
                </a:lnTo>
                <a:lnTo>
                  <a:pt x="94" y="51"/>
                </a:lnTo>
                <a:lnTo>
                  <a:pt x="91" y="47"/>
                </a:lnTo>
                <a:lnTo>
                  <a:pt x="91" y="47"/>
                </a:lnTo>
                <a:lnTo>
                  <a:pt x="86" y="43"/>
                </a:lnTo>
                <a:lnTo>
                  <a:pt x="82" y="40"/>
                </a:lnTo>
                <a:lnTo>
                  <a:pt x="75" y="39"/>
                </a:lnTo>
                <a:lnTo>
                  <a:pt x="69" y="38"/>
                </a:lnTo>
                <a:lnTo>
                  <a:pt x="69" y="30"/>
                </a:lnTo>
                <a:lnTo>
                  <a:pt x="69" y="30"/>
                </a:lnTo>
                <a:close/>
                <a:moveTo>
                  <a:pt x="103" y="28"/>
                </a:moveTo>
                <a:lnTo>
                  <a:pt x="100" y="31"/>
                </a:lnTo>
                <a:lnTo>
                  <a:pt x="100" y="31"/>
                </a:lnTo>
                <a:lnTo>
                  <a:pt x="99" y="34"/>
                </a:lnTo>
                <a:lnTo>
                  <a:pt x="100" y="36"/>
                </a:lnTo>
                <a:lnTo>
                  <a:pt x="100" y="36"/>
                </a:lnTo>
                <a:lnTo>
                  <a:pt x="103" y="38"/>
                </a:lnTo>
                <a:lnTo>
                  <a:pt x="103" y="28"/>
                </a:lnTo>
                <a:lnTo>
                  <a:pt x="103" y="28"/>
                </a:lnTo>
                <a:close/>
                <a:moveTo>
                  <a:pt x="103" y="99"/>
                </a:moveTo>
                <a:lnTo>
                  <a:pt x="103" y="99"/>
                </a:lnTo>
                <a:lnTo>
                  <a:pt x="100" y="99"/>
                </a:lnTo>
                <a:lnTo>
                  <a:pt x="100" y="99"/>
                </a:lnTo>
                <a:lnTo>
                  <a:pt x="99" y="101"/>
                </a:lnTo>
                <a:lnTo>
                  <a:pt x="100" y="104"/>
                </a:lnTo>
                <a:lnTo>
                  <a:pt x="103" y="107"/>
                </a:lnTo>
                <a:lnTo>
                  <a:pt x="103" y="99"/>
                </a:lnTo>
                <a:lnTo>
                  <a:pt x="103" y="99"/>
                </a:lnTo>
                <a:close/>
                <a:moveTo>
                  <a:pt x="69" y="24"/>
                </a:moveTo>
                <a:lnTo>
                  <a:pt x="69" y="0"/>
                </a:lnTo>
                <a:lnTo>
                  <a:pt x="69" y="0"/>
                </a:lnTo>
                <a:lnTo>
                  <a:pt x="72" y="1"/>
                </a:lnTo>
                <a:lnTo>
                  <a:pt x="72" y="4"/>
                </a:lnTo>
                <a:lnTo>
                  <a:pt x="72" y="20"/>
                </a:lnTo>
                <a:lnTo>
                  <a:pt x="72" y="20"/>
                </a:lnTo>
                <a:lnTo>
                  <a:pt x="72" y="23"/>
                </a:lnTo>
                <a:lnTo>
                  <a:pt x="69" y="24"/>
                </a:lnTo>
                <a:lnTo>
                  <a:pt x="69" y="24"/>
                </a:lnTo>
                <a:close/>
                <a:moveTo>
                  <a:pt x="69" y="147"/>
                </a:moveTo>
                <a:lnTo>
                  <a:pt x="67" y="147"/>
                </a:lnTo>
                <a:lnTo>
                  <a:pt x="67" y="147"/>
                </a:lnTo>
                <a:lnTo>
                  <a:pt x="60" y="146"/>
                </a:lnTo>
                <a:lnTo>
                  <a:pt x="53" y="142"/>
                </a:lnTo>
                <a:lnTo>
                  <a:pt x="49" y="137"/>
                </a:lnTo>
                <a:lnTo>
                  <a:pt x="48" y="130"/>
                </a:lnTo>
                <a:lnTo>
                  <a:pt x="48" y="99"/>
                </a:lnTo>
                <a:lnTo>
                  <a:pt x="48" y="99"/>
                </a:lnTo>
                <a:lnTo>
                  <a:pt x="41" y="92"/>
                </a:lnTo>
                <a:lnTo>
                  <a:pt x="35" y="84"/>
                </a:lnTo>
                <a:lnTo>
                  <a:pt x="35" y="51"/>
                </a:lnTo>
                <a:lnTo>
                  <a:pt x="35" y="51"/>
                </a:lnTo>
                <a:lnTo>
                  <a:pt x="41" y="43"/>
                </a:lnTo>
                <a:lnTo>
                  <a:pt x="49" y="36"/>
                </a:lnTo>
                <a:lnTo>
                  <a:pt x="59" y="32"/>
                </a:lnTo>
                <a:lnTo>
                  <a:pt x="64" y="31"/>
                </a:lnTo>
                <a:lnTo>
                  <a:pt x="69" y="30"/>
                </a:lnTo>
                <a:lnTo>
                  <a:pt x="69" y="38"/>
                </a:lnTo>
                <a:lnTo>
                  <a:pt x="69" y="38"/>
                </a:lnTo>
                <a:lnTo>
                  <a:pt x="64" y="39"/>
                </a:lnTo>
                <a:lnTo>
                  <a:pt x="57" y="40"/>
                </a:lnTo>
                <a:lnTo>
                  <a:pt x="53" y="43"/>
                </a:lnTo>
                <a:lnTo>
                  <a:pt x="48" y="47"/>
                </a:lnTo>
                <a:lnTo>
                  <a:pt x="48" y="47"/>
                </a:lnTo>
                <a:lnTo>
                  <a:pt x="45" y="51"/>
                </a:lnTo>
                <a:lnTo>
                  <a:pt x="42" y="57"/>
                </a:lnTo>
                <a:lnTo>
                  <a:pt x="40" y="62"/>
                </a:lnTo>
                <a:lnTo>
                  <a:pt x="40" y="68"/>
                </a:lnTo>
                <a:lnTo>
                  <a:pt x="40" y="68"/>
                </a:lnTo>
                <a:lnTo>
                  <a:pt x="41" y="76"/>
                </a:lnTo>
                <a:lnTo>
                  <a:pt x="44" y="82"/>
                </a:lnTo>
                <a:lnTo>
                  <a:pt x="48" y="89"/>
                </a:lnTo>
                <a:lnTo>
                  <a:pt x="54" y="93"/>
                </a:lnTo>
                <a:lnTo>
                  <a:pt x="54" y="93"/>
                </a:lnTo>
                <a:lnTo>
                  <a:pt x="54" y="93"/>
                </a:lnTo>
                <a:lnTo>
                  <a:pt x="56" y="95"/>
                </a:lnTo>
                <a:lnTo>
                  <a:pt x="56" y="97"/>
                </a:lnTo>
                <a:lnTo>
                  <a:pt x="56" y="114"/>
                </a:lnTo>
                <a:lnTo>
                  <a:pt x="69" y="114"/>
                </a:lnTo>
                <a:lnTo>
                  <a:pt x="69" y="147"/>
                </a:lnTo>
                <a:lnTo>
                  <a:pt x="69" y="147"/>
                </a:lnTo>
                <a:close/>
                <a:moveTo>
                  <a:pt x="69" y="0"/>
                </a:moveTo>
                <a:lnTo>
                  <a:pt x="69" y="24"/>
                </a:lnTo>
                <a:lnTo>
                  <a:pt x="69" y="24"/>
                </a:lnTo>
                <a:lnTo>
                  <a:pt x="69" y="24"/>
                </a:lnTo>
                <a:lnTo>
                  <a:pt x="69" y="24"/>
                </a:lnTo>
                <a:lnTo>
                  <a:pt x="67" y="23"/>
                </a:lnTo>
                <a:lnTo>
                  <a:pt x="65" y="20"/>
                </a:lnTo>
                <a:lnTo>
                  <a:pt x="65" y="4"/>
                </a:lnTo>
                <a:lnTo>
                  <a:pt x="65" y="4"/>
                </a:lnTo>
                <a:lnTo>
                  <a:pt x="67" y="1"/>
                </a:lnTo>
                <a:lnTo>
                  <a:pt x="69" y="0"/>
                </a:lnTo>
                <a:lnTo>
                  <a:pt x="69" y="0"/>
                </a:lnTo>
                <a:lnTo>
                  <a:pt x="69" y="0"/>
                </a:lnTo>
                <a:close/>
                <a:moveTo>
                  <a:pt x="35" y="107"/>
                </a:moveTo>
                <a:lnTo>
                  <a:pt x="38" y="104"/>
                </a:lnTo>
                <a:lnTo>
                  <a:pt x="38" y="104"/>
                </a:lnTo>
                <a:lnTo>
                  <a:pt x="38" y="101"/>
                </a:lnTo>
                <a:lnTo>
                  <a:pt x="38" y="99"/>
                </a:lnTo>
                <a:lnTo>
                  <a:pt x="38" y="99"/>
                </a:lnTo>
                <a:lnTo>
                  <a:pt x="35" y="99"/>
                </a:lnTo>
                <a:lnTo>
                  <a:pt x="35" y="107"/>
                </a:lnTo>
                <a:lnTo>
                  <a:pt x="35" y="107"/>
                </a:lnTo>
                <a:close/>
                <a:moveTo>
                  <a:pt x="35" y="38"/>
                </a:moveTo>
                <a:lnTo>
                  <a:pt x="35" y="38"/>
                </a:lnTo>
                <a:lnTo>
                  <a:pt x="38" y="36"/>
                </a:lnTo>
                <a:lnTo>
                  <a:pt x="38" y="36"/>
                </a:lnTo>
                <a:lnTo>
                  <a:pt x="38" y="34"/>
                </a:lnTo>
                <a:lnTo>
                  <a:pt x="38" y="31"/>
                </a:lnTo>
                <a:lnTo>
                  <a:pt x="35" y="30"/>
                </a:lnTo>
                <a:lnTo>
                  <a:pt x="35" y="38"/>
                </a:lnTo>
                <a:close/>
                <a:moveTo>
                  <a:pt x="35" y="84"/>
                </a:moveTo>
                <a:lnTo>
                  <a:pt x="35" y="84"/>
                </a:lnTo>
                <a:lnTo>
                  <a:pt x="33" y="76"/>
                </a:lnTo>
                <a:lnTo>
                  <a:pt x="31" y="68"/>
                </a:lnTo>
                <a:lnTo>
                  <a:pt x="31" y="68"/>
                </a:lnTo>
                <a:lnTo>
                  <a:pt x="33" y="59"/>
                </a:lnTo>
                <a:lnTo>
                  <a:pt x="35" y="51"/>
                </a:lnTo>
                <a:lnTo>
                  <a:pt x="35" y="84"/>
                </a:lnTo>
                <a:lnTo>
                  <a:pt x="35" y="84"/>
                </a:lnTo>
                <a:close/>
                <a:moveTo>
                  <a:pt x="35" y="30"/>
                </a:moveTo>
                <a:lnTo>
                  <a:pt x="35" y="38"/>
                </a:lnTo>
                <a:lnTo>
                  <a:pt x="35" y="38"/>
                </a:lnTo>
                <a:lnTo>
                  <a:pt x="33" y="36"/>
                </a:lnTo>
                <a:lnTo>
                  <a:pt x="33" y="36"/>
                </a:lnTo>
                <a:lnTo>
                  <a:pt x="21" y="24"/>
                </a:lnTo>
                <a:lnTo>
                  <a:pt x="21" y="24"/>
                </a:lnTo>
                <a:lnTo>
                  <a:pt x="19" y="23"/>
                </a:lnTo>
                <a:lnTo>
                  <a:pt x="21" y="20"/>
                </a:lnTo>
                <a:lnTo>
                  <a:pt x="21" y="20"/>
                </a:lnTo>
                <a:lnTo>
                  <a:pt x="23" y="19"/>
                </a:lnTo>
                <a:lnTo>
                  <a:pt x="26" y="20"/>
                </a:lnTo>
                <a:lnTo>
                  <a:pt x="35" y="30"/>
                </a:lnTo>
                <a:lnTo>
                  <a:pt x="35" y="30"/>
                </a:lnTo>
                <a:close/>
                <a:moveTo>
                  <a:pt x="35" y="99"/>
                </a:moveTo>
                <a:lnTo>
                  <a:pt x="35" y="107"/>
                </a:lnTo>
                <a:lnTo>
                  <a:pt x="26" y="116"/>
                </a:lnTo>
                <a:lnTo>
                  <a:pt x="26" y="116"/>
                </a:lnTo>
                <a:lnTo>
                  <a:pt x="23" y="118"/>
                </a:lnTo>
                <a:lnTo>
                  <a:pt x="21" y="116"/>
                </a:lnTo>
                <a:lnTo>
                  <a:pt x="21" y="116"/>
                </a:lnTo>
                <a:lnTo>
                  <a:pt x="19" y="114"/>
                </a:lnTo>
                <a:lnTo>
                  <a:pt x="21" y="111"/>
                </a:lnTo>
                <a:lnTo>
                  <a:pt x="33" y="99"/>
                </a:lnTo>
                <a:lnTo>
                  <a:pt x="33" y="99"/>
                </a:lnTo>
                <a:lnTo>
                  <a:pt x="33" y="99"/>
                </a:lnTo>
                <a:lnTo>
                  <a:pt x="35" y="99"/>
                </a:lnTo>
                <a:lnTo>
                  <a:pt x="35" y="99"/>
                </a:lnTo>
                <a:close/>
                <a:moveTo>
                  <a:pt x="4" y="65"/>
                </a:moveTo>
                <a:lnTo>
                  <a:pt x="4" y="65"/>
                </a:lnTo>
                <a:lnTo>
                  <a:pt x="21" y="65"/>
                </a:lnTo>
                <a:lnTo>
                  <a:pt x="21" y="65"/>
                </a:lnTo>
                <a:lnTo>
                  <a:pt x="23" y="65"/>
                </a:lnTo>
                <a:lnTo>
                  <a:pt x="25" y="68"/>
                </a:lnTo>
                <a:lnTo>
                  <a:pt x="25" y="68"/>
                </a:lnTo>
                <a:lnTo>
                  <a:pt x="23" y="70"/>
                </a:lnTo>
                <a:lnTo>
                  <a:pt x="21" y="72"/>
                </a:lnTo>
                <a:lnTo>
                  <a:pt x="4" y="72"/>
                </a:lnTo>
                <a:lnTo>
                  <a:pt x="4" y="72"/>
                </a:lnTo>
                <a:lnTo>
                  <a:pt x="2" y="70"/>
                </a:lnTo>
                <a:lnTo>
                  <a:pt x="0" y="68"/>
                </a:lnTo>
                <a:lnTo>
                  <a:pt x="0" y="68"/>
                </a:lnTo>
                <a:lnTo>
                  <a:pt x="2" y="65"/>
                </a:lnTo>
                <a:lnTo>
                  <a:pt x="4" y="65"/>
                </a:lnTo>
                <a:lnTo>
                  <a:pt x="4" y="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20" name="组合 314"/>
          <p:cNvGrpSpPr/>
          <p:nvPr/>
        </p:nvGrpSpPr>
        <p:grpSpPr>
          <a:xfrm>
            <a:off x="1515274" y="2847904"/>
            <a:ext cx="88778" cy="141509"/>
            <a:chOff x="2679701" y="2924175"/>
            <a:chExt cx="160337" cy="255588"/>
          </a:xfrm>
          <a:solidFill>
            <a:schemeClr val="accent1"/>
          </a:solidFill>
        </p:grpSpPr>
        <p:sp>
          <p:nvSpPr>
            <p:cNvPr id="316" name="Freeform 190"/>
            <p:cNvSpPr/>
            <p:nvPr/>
          </p:nvSpPr>
          <p:spPr bwMode="auto">
            <a:xfrm>
              <a:off x="2770188" y="3103563"/>
              <a:ext cx="57150" cy="57150"/>
            </a:xfrm>
            <a:custGeom>
              <a:avLst/>
              <a:gdLst>
                <a:gd name="T0" fmla="*/ 0 w 36"/>
                <a:gd name="T1" fmla="*/ 22 h 36"/>
                <a:gd name="T2" fmla="*/ 0 w 36"/>
                <a:gd name="T3" fmla="*/ 22 h 36"/>
                <a:gd name="T4" fmla="*/ 2 w 36"/>
                <a:gd name="T5" fmla="*/ 27 h 36"/>
                <a:gd name="T6" fmla="*/ 8 w 36"/>
                <a:gd name="T7" fmla="*/ 33 h 36"/>
                <a:gd name="T8" fmla="*/ 13 w 36"/>
                <a:gd name="T9" fmla="*/ 36 h 36"/>
                <a:gd name="T10" fmla="*/ 21 w 36"/>
                <a:gd name="T11" fmla="*/ 36 h 36"/>
                <a:gd name="T12" fmla="*/ 21 w 36"/>
                <a:gd name="T13" fmla="*/ 36 h 36"/>
                <a:gd name="T14" fmla="*/ 28 w 36"/>
                <a:gd name="T15" fmla="*/ 33 h 36"/>
                <a:gd name="T16" fmla="*/ 32 w 36"/>
                <a:gd name="T17" fmla="*/ 29 h 36"/>
                <a:gd name="T18" fmla="*/ 35 w 36"/>
                <a:gd name="T19" fmla="*/ 22 h 36"/>
                <a:gd name="T20" fmla="*/ 36 w 36"/>
                <a:gd name="T21" fmla="*/ 15 h 36"/>
                <a:gd name="T22" fmla="*/ 36 w 36"/>
                <a:gd name="T23" fmla="*/ 15 h 36"/>
                <a:gd name="T24" fmla="*/ 33 w 36"/>
                <a:gd name="T25" fmla="*/ 8 h 36"/>
                <a:gd name="T26" fmla="*/ 28 w 36"/>
                <a:gd name="T27" fmla="*/ 3 h 36"/>
                <a:gd name="T28" fmla="*/ 21 w 36"/>
                <a:gd name="T29" fmla="*/ 0 h 36"/>
                <a:gd name="T30" fmla="*/ 14 w 36"/>
                <a:gd name="T31" fmla="*/ 0 h 36"/>
                <a:gd name="T32" fmla="*/ 14 w 36"/>
                <a:gd name="T33" fmla="*/ 0 h 36"/>
                <a:gd name="T34" fmla="*/ 8 w 36"/>
                <a:gd name="T35" fmla="*/ 3 h 36"/>
                <a:gd name="T36" fmla="*/ 4 w 36"/>
                <a:gd name="T37" fmla="*/ 8 h 36"/>
                <a:gd name="T38" fmla="*/ 1 w 36"/>
                <a:gd name="T39" fmla="*/ 14 h 36"/>
                <a:gd name="T40" fmla="*/ 0 w 36"/>
                <a:gd name="T41" fmla="*/ 22 h 36"/>
                <a:gd name="T42" fmla="*/ 0 w 36"/>
                <a:gd name="T43"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0" y="22"/>
                  </a:moveTo>
                  <a:lnTo>
                    <a:pt x="0" y="22"/>
                  </a:lnTo>
                  <a:lnTo>
                    <a:pt x="2" y="27"/>
                  </a:lnTo>
                  <a:lnTo>
                    <a:pt x="8" y="33"/>
                  </a:lnTo>
                  <a:lnTo>
                    <a:pt x="13" y="36"/>
                  </a:lnTo>
                  <a:lnTo>
                    <a:pt x="21" y="36"/>
                  </a:lnTo>
                  <a:lnTo>
                    <a:pt x="21" y="36"/>
                  </a:lnTo>
                  <a:lnTo>
                    <a:pt x="28" y="33"/>
                  </a:lnTo>
                  <a:lnTo>
                    <a:pt x="32" y="29"/>
                  </a:lnTo>
                  <a:lnTo>
                    <a:pt x="35" y="22"/>
                  </a:lnTo>
                  <a:lnTo>
                    <a:pt x="36" y="15"/>
                  </a:lnTo>
                  <a:lnTo>
                    <a:pt x="36" y="15"/>
                  </a:lnTo>
                  <a:lnTo>
                    <a:pt x="33" y="8"/>
                  </a:lnTo>
                  <a:lnTo>
                    <a:pt x="28" y="3"/>
                  </a:lnTo>
                  <a:lnTo>
                    <a:pt x="21" y="0"/>
                  </a:lnTo>
                  <a:lnTo>
                    <a:pt x="14" y="0"/>
                  </a:lnTo>
                  <a:lnTo>
                    <a:pt x="14" y="0"/>
                  </a:lnTo>
                  <a:lnTo>
                    <a:pt x="8" y="3"/>
                  </a:lnTo>
                  <a:lnTo>
                    <a:pt x="4" y="8"/>
                  </a:lnTo>
                  <a:lnTo>
                    <a:pt x="1" y="14"/>
                  </a:lnTo>
                  <a:lnTo>
                    <a:pt x="0" y="22"/>
                  </a:lnTo>
                  <a:lnTo>
                    <a:pt x="0" y="2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7" name="Freeform 191"/>
            <p:cNvSpPr/>
            <p:nvPr/>
          </p:nvSpPr>
          <p:spPr bwMode="auto">
            <a:xfrm>
              <a:off x="2786063" y="2924175"/>
              <a:ext cx="53975" cy="192088"/>
            </a:xfrm>
            <a:custGeom>
              <a:avLst/>
              <a:gdLst>
                <a:gd name="T0" fmla="*/ 0 w 34"/>
                <a:gd name="T1" fmla="*/ 121 h 121"/>
                <a:gd name="T2" fmla="*/ 0 w 34"/>
                <a:gd name="T3" fmla="*/ 121 h 121"/>
                <a:gd name="T4" fmla="*/ 21 w 34"/>
                <a:gd name="T5" fmla="*/ 17 h 121"/>
                <a:gd name="T6" fmla="*/ 21 w 34"/>
                <a:gd name="T7" fmla="*/ 17 h 121"/>
                <a:gd name="T8" fmla="*/ 27 w 34"/>
                <a:gd name="T9" fmla="*/ 9 h 121"/>
                <a:gd name="T10" fmla="*/ 31 w 34"/>
                <a:gd name="T11" fmla="*/ 2 h 121"/>
                <a:gd name="T12" fmla="*/ 34 w 34"/>
                <a:gd name="T13" fmla="*/ 0 h 121"/>
                <a:gd name="T14" fmla="*/ 34 w 34"/>
                <a:gd name="T15" fmla="*/ 0 h 121"/>
                <a:gd name="T16" fmla="*/ 31 w 34"/>
                <a:gd name="T17" fmla="*/ 19 h 121"/>
                <a:gd name="T18" fmla="*/ 25 w 34"/>
                <a:gd name="T19" fmla="*/ 61 h 121"/>
                <a:gd name="T20" fmla="*/ 14 w 34"/>
                <a:gd name="T21" fmla="*/ 121 h 121"/>
                <a:gd name="T22" fmla="*/ 0 w 34"/>
                <a:gd name="T23"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21">
                  <a:moveTo>
                    <a:pt x="0" y="121"/>
                  </a:moveTo>
                  <a:lnTo>
                    <a:pt x="0" y="121"/>
                  </a:lnTo>
                  <a:lnTo>
                    <a:pt x="21" y="17"/>
                  </a:lnTo>
                  <a:lnTo>
                    <a:pt x="21" y="17"/>
                  </a:lnTo>
                  <a:lnTo>
                    <a:pt x="27" y="9"/>
                  </a:lnTo>
                  <a:lnTo>
                    <a:pt x="31" y="2"/>
                  </a:lnTo>
                  <a:lnTo>
                    <a:pt x="34" y="0"/>
                  </a:lnTo>
                  <a:lnTo>
                    <a:pt x="34" y="0"/>
                  </a:lnTo>
                  <a:lnTo>
                    <a:pt x="31" y="19"/>
                  </a:lnTo>
                  <a:lnTo>
                    <a:pt x="25" y="61"/>
                  </a:lnTo>
                  <a:lnTo>
                    <a:pt x="14" y="121"/>
                  </a:lnTo>
                  <a:lnTo>
                    <a:pt x="0" y="12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8" name="Freeform 192"/>
            <p:cNvSpPr/>
            <p:nvPr/>
          </p:nvSpPr>
          <p:spPr bwMode="auto">
            <a:xfrm>
              <a:off x="2679701" y="2954338"/>
              <a:ext cx="123825" cy="166688"/>
            </a:xfrm>
            <a:custGeom>
              <a:avLst/>
              <a:gdLst>
                <a:gd name="T0" fmla="*/ 77 w 78"/>
                <a:gd name="T1" fmla="*/ 98 h 105"/>
                <a:gd name="T2" fmla="*/ 19 w 78"/>
                <a:gd name="T3" fmla="*/ 13 h 105"/>
                <a:gd name="T4" fmla="*/ 0 w 78"/>
                <a:gd name="T5" fmla="*/ 0 h 105"/>
                <a:gd name="T6" fmla="*/ 8 w 78"/>
                <a:gd name="T7" fmla="*/ 20 h 105"/>
                <a:gd name="T8" fmla="*/ 66 w 78"/>
                <a:gd name="T9" fmla="*/ 105 h 105"/>
                <a:gd name="T10" fmla="*/ 78 w 78"/>
                <a:gd name="T11" fmla="*/ 98 h 105"/>
                <a:gd name="T12" fmla="*/ 77 w 78"/>
                <a:gd name="T13" fmla="*/ 98 h 105"/>
              </a:gdLst>
              <a:ahLst/>
              <a:cxnLst>
                <a:cxn ang="0">
                  <a:pos x="T0" y="T1"/>
                </a:cxn>
                <a:cxn ang="0">
                  <a:pos x="T2" y="T3"/>
                </a:cxn>
                <a:cxn ang="0">
                  <a:pos x="T4" y="T5"/>
                </a:cxn>
                <a:cxn ang="0">
                  <a:pos x="T6" y="T7"/>
                </a:cxn>
                <a:cxn ang="0">
                  <a:pos x="T8" y="T9"/>
                </a:cxn>
                <a:cxn ang="0">
                  <a:pos x="T10" y="T11"/>
                </a:cxn>
                <a:cxn ang="0">
                  <a:pos x="T12" y="T13"/>
                </a:cxn>
              </a:cxnLst>
              <a:rect l="0" t="0" r="r" b="b"/>
              <a:pathLst>
                <a:path w="78" h="105">
                  <a:moveTo>
                    <a:pt x="77" y="98"/>
                  </a:moveTo>
                  <a:lnTo>
                    <a:pt x="19" y="13"/>
                  </a:lnTo>
                  <a:lnTo>
                    <a:pt x="0" y="0"/>
                  </a:lnTo>
                  <a:lnTo>
                    <a:pt x="8" y="20"/>
                  </a:lnTo>
                  <a:lnTo>
                    <a:pt x="66" y="105"/>
                  </a:lnTo>
                  <a:lnTo>
                    <a:pt x="78" y="98"/>
                  </a:lnTo>
                  <a:lnTo>
                    <a:pt x="77" y="9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9" name="Freeform 193"/>
            <p:cNvSpPr/>
            <p:nvPr/>
          </p:nvSpPr>
          <p:spPr bwMode="auto">
            <a:xfrm>
              <a:off x="2798763" y="3149600"/>
              <a:ext cx="14288" cy="30163"/>
            </a:xfrm>
            <a:custGeom>
              <a:avLst/>
              <a:gdLst>
                <a:gd name="T0" fmla="*/ 7 w 9"/>
                <a:gd name="T1" fmla="*/ 2 h 19"/>
                <a:gd name="T2" fmla="*/ 7 w 9"/>
                <a:gd name="T3" fmla="*/ 2 h 19"/>
                <a:gd name="T4" fmla="*/ 6 w 9"/>
                <a:gd name="T5" fmla="*/ 0 h 19"/>
                <a:gd name="T6" fmla="*/ 3 w 9"/>
                <a:gd name="T7" fmla="*/ 0 h 19"/>
                <a:gd name="T8" fmla="*/ 3 w 9"/>
                <a:gd name="T9" fmla="*/ 0 h 19"/>
                <a:gd name="T10" fmla="*/ 0 w 9"/>
                <a:gd name="T11" fmla="*/ 1 h 19"/>
                <a:gd name="T12" fmla="*/ 0 w 9"/>
                <a:gd name="T13" fmla="*/ 4 h 19"/>
                <a:gd name="T14" fmla="*/ 3 w 9"/>
                <a:gd name="T15" fmla="*/ 16 h 19"/>
                <a:gd name="T16" fmla="*/ 3 w 9"/>
                <a:gd name="T17" fmla="*/ 16 h 19"/>
                <a:gd name="T18" fmla="*/ 3 w 9"/>
                <a:gd name="T19" fmla="*/ 19 h 19"/>
                <a:gd name="T20" fmla="*/ 6 w 9"/>
                <a:gd name="T21" fmla="*/ 19 h 19"/>
                <a:gd name="T22" fmla="*/ 6 w 9"/>
                <a:gd name="T23" fmla="*/ 19 h 19"/>
                <a:gd name="T24" fmla="*/ 9 w 9"/>
                <a:gd name="T25" fmla="*/ 17 h 19"/>
                <a:gd name="T26" fmla="*/ 9 w 9"/>
                <a:gd name="T27" fmla="*/ 15 h 19"/>
                <a:gd name="T28" fmla="*/ 7 w 9"/>
                <a:gd name="T2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9">
                  <a:moveTo>
                    <a:pt x="7" y="2"/>
                  </a:moveTo>
                  <a:lnTo>
                    <a:pt x="7" y="2"/>
                  </a:lnTo>
                  <a:lnTo>
                    <a:pt x="6" y="0"/>
                  </a:lnTo>
                  <a:lnTo>
                    <a:pt x="3" y="0"/>
                  </a:lnTo>
                  <a:lnTo>
                    <a:pt x="3" y="0"/>
                  </a:lnTo>
                  <a:lnTo>
                    <a:pt x="0" y="1"/>
                  </a:lnTo>
                  <a:lnTo>
                    <a:pt x="0" y="4"/>
                  </a:lnTo>
                  <a:lnTo>
                    <a:pt x="3" y="16"/>
                  </a:lnTo>
                  <a:lnTo>
                    <a:pt x="3" y="16"/>
                  </a:lnTo>
                  <a:lnTo>
                    <a:pt x="3" y="19"/>
                  </a:lnTo>
                  <a:lnTo>
                    <a:pt x="6" y="19"/>
                  </a:lnTo>
                  <a:lnTo>
                    <a:pt x="6" y="19"/>
                  </a:lnTo>
                  <a:lnTo>
                    <a:pt x="9" y="17"/>
                  </a:lnTo>
                  <a:lnTo>
                    <a:pt x="9" y="15"/>
                  </a:lnTo>
                  <a:lnTo>
                    <a:pt x="7" y="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20" name="Freeform 194"/>
          <p:cNvSpPr>
            <a:spLocks noEditPoints="1"/>
          </p:cNvSpPr>
          <p:nvPr/>
        </p:nvSpPr>
        <p:spPr bwMode="auto">
          <a:xfrm>
            <a:off x="1505606" y="2122785"/>
            <a:ext cx="120421" cy="130962"/>
          </a:xfrm>
          <a:custGeom>
            <a:avLst/>
            <a:gdLst>
              <a:gd name="T0" fmla="*/ 105 w 137"/>
              <a:gd name="T1" fmla="*/ 69 h 149"/>
              <a:gd name="T2" fmla="*/ 103 w 137"/>
              <a:gd name="T3" fmla="*/ 51 h 149"/>
              <a:gd name="T4" fmla="*/ 103 w 137"/>
              <a:gd name="T5" fmla="*/ 99 h 149"/>
              <a:gd name="T6" fmla="*/ 116 w 137"/>
              <a:gd name="T7" fmla="*/ 112 h 149"/>
              <a:gd name="T8" fmla="*/ 114 w 137"/>
              <a:gd name="T9" fmla="*/ 118 h 149"/>
              <a:gd name="T10" fmla="*/ 103 w 137"/>
              <a:gd name="T11" fmla="*/ 38 h 149"/>
              <a:gd name="T12" fmla="*/ 114 w 137"/>
              <a:gd name="T13" fmla="*/ 19 h 149"/>
              <a:gd name="T14" fmla="*/ 116 w 137"/>
              <a:gd name="T15" fmla="*/ 26 h 149"/>
              <a:gd name="T16" fmla="*/ 103 w 137"/>
              <a:gd name="T17" fmla="*/ 38 h 149"/>
              <a:gd name="T18" fmla="*/ 112 w 137"/>
              <a:gd name="T19" fmla="*/ 69 h 149"/>
              <a:gd name="T20" fmla="*/ 133 w 137"/>
              <a:gd name="T21" fmla="*/ 65 h 149"/>
              <a:gd name="T22" fmla="*/ 135 w 137"/>
              <a:gd name="T23" fmla="*/ 72 h 149"/>
              <a:gd name="T24" fmla="*/ 114 w 137"/>
              <a:gd name="T25" fmla="*/ 72 h 149"/>
              <a:gd name="T26" fmla="*/ 69 w 137"/>
              <a:gd name="T27" fmla="*/ 31 h 149"/>
              <a:gd name="T28" fmla="*/ 103 w 137"/>
              <a:gd name="T29" fmla="*/ 51 h 149"/>
              <a:gd name="T30" fmla="*/ 89 w 137"/>
              <a:gd name="T31" fmla="*/ 100 h 149"/>
              <a:gd name="T32" fmla="*/ 84 w 137"/>
              <a:gd name="T33" fmla="*/ 144 h 149"/>
              <a:gd name="T34" fmla="*/ 69 w 137"/>
              <a:gd name="T35" fmla="*/ 115 h 149"/>
              <a:gd name="T36" fmla="*/ 81 w 137"/>
              <a:gd name="T37" fmla="*/ 96 h 149"/>
              <a:gd name="T38" fmla="*/ 95 w 137"/>
              <a:gd name="T39" fmla="*/ 84 h 149"/>
              <a:gd name="T40" fmla="*/ 97 w 137"/>
              <a:gd name="T41" fmla="*/ 62 h 149"/>
              <a:gd name="T42" fmla="*/ 89 w 137"/>
              <a:gd name="T43" fmla="*/ 47 h 149"/>
              <a:gd name="T44" fmla="*/ 69 w 137"/>
              <a:gd name="T45" fmla="*/ 39 h 149"/>
              <a:gd name="T46" fmla="*/ 100 w 137"/>
              <a:gd name="T47" fmla="*/ 33 h 149"/>
              <a:gd name="T48" fmla="*/ 100 w 137"/>
              <a:gd name="T49" fmla="*/ 38 h 149"/>
              <a:gd name="T50" fmla="*/ 103 w 137"/>
              <a:gd name="T51" fmla="*/ 99 h 149"/>
              <a:gd name="T52" fmla="*/ 99 w 137"/>
              <a:gd name="T53" fmla="*/ 103 h 149"/>
              <a:gd name="T54" fmla="*/ 103 w 137"/>
              <a:gd name="T55" fmla="*/ 99 h 149"/>
              <a:gd name="T56" fmla="*/ 70 w 137"/>
              <a:gd name="T57" fmla="*/ 1 h 149"/>
              <a:gd name="T58" fmla="*/ 70 w 137"/>
              <a:gd name="T59" fmla="*/ 23 h 149"/>
              <a:gd name="T60" fmla="*/ 66 w 137"/>
              <a:gd name="T61" fmla="*/ 149 h 149"/>
              <a:gd name="T62" fmla="*/ 49 w 137"/>
              <a:gd name="T63" fmla="*/ 137 h 149"/>
              <a:gd name="T64" fmla="*/ 39 w 137"/>
              <a:gd name="T65" fmla="*/ 93 h 149"/>
              <a:gd name="T66" fmla="*/ 40 w 137"/>
              <a:gd name="T67" fmla="*/ 43 h 149"/>
              <a:gd name="T68" fmla="*/ 69 w 137"/>
              <a:gd name="T69" fmla="*/ 31 h 149"/>
              <a:gd name="T70" fmla="*/ 57 w 137"/>
              <a:gd name="T71" fmla="*/ 41 h 149"/>
              <a:gd name="T72" fmla="*/ 43 w 137"/>
              <a:gd name="T73" fmla="*/ 51 h 149"/>
              <a:gd name="T74" fmla="*/ 38 w 137"/>
              <a:gd name="T75" fmla="*/ 69 h 149"/>
              <a:gd name="T76" fmla="*/ 53 w 137"/>
              <a:gd name="T77" fmla="*/ 95 h 149"/>
              <a:gd name="T78" fmla="*/ 55 w 137"/>
              <a:gd name="T79" fmla="*/ 98 h 149"/>
              <a:gd name="T80" fmla="*/ 69 w 137"/>
              <a:gd name="T81" fmla="*/ 149 h 149"/>
              <a:gd name="T82" fmla="*/ 68 w 137"/>
              <a:gd name="T83" fmla="*/ 24 h 149"/>
              <a:gd name="T84" fmla="*/ 65 w 137"/>
              <a:gd name="T85" fmla="*/ 4 h 149"/>
              <a:gd name="T86" fmla="*/ 69 w 137"/>
              <a:gd name="T87" fmla="*/ 0 h 149"/>
              <a:gd name="T88" fmla="*/ 36 w 137"/>
              <a:gd name="T89" fmla="*/ 106 h 149"/>
              <a:gd name="T90" fmla="*/ 34 w 137"/>
              <a:gd name="T91" fmla="*/ 99 h 149"/>
              <a:gd name="T92" fmla="*/ 34 w 137"/>
              <a:gd name="T93" fmla="*/ 38 h 149"/>
              <a:gd name="T94" fmla="*/ 36 w 137"/>
              <a:gd name="T95" fmla="*/ 33 h 149"/>
              <a:gd name="T96" fmla="*/ 34 w 137"/>
              <a:gd name="T97" fmla="*/ 85 h 149"/>
              <a:gd name="T98" fmla="*/ 31 w 137"/>
              <a:gd name="T99" fmla="*/ 61 h 149"/>
              <a:gd name="T100" fmla="*/ 34 w 137"/>
              <a:gd name="T101" fmla="*/ 30 h 149"/>
              <a:gd name="T102" fmla="*/ 31 w 137"/>
              <a:gd name="T103" fmla="*/ 38 h 149"/>
              <a:gd name="T104" fmla="*/ 20 w 137"/>
              <a:gd name="T105" fmla="*/ 20 h 149"/>
              <a:gd name="T106" fmla="*/ 34 w 137"/>
              <a:gd name="T107" fmla="*/ 30 h 149"/>
              <a:gd name="T108" fmla="*/ 24 w 137"/>
              <a:gd name="T109" fmla="*/ 116 h 149"/>
              <a:gd name="T110" fmla="*/ 20 w 137"/>
              <a:gd name="T111" fmla="*/ 116 h 149"/>
              <a:gd name="T112" fmla="*/ 31 w 137"/>
              <a:gd name="T113" fmla="*/ 100 h 149"/>
              <a:gd name="T114" fmla="*/ 4 w 137"/>
              <a:gd name="T115" fmla="*/ 65 h 149"/>
              <a:gd name="T116" fmla="*/ 23 w 137"/>
              <a:gd name="T117" fmla="*/ 66 h 149"/>
              <a:gd name="T118" fmla="*/ 20 w 137"/>
              <a:gd name="T119" fmla="*/ 72 h 149"/>
              <a:gd name="T120" fmla="*/ 0 w 137"/>
              <a:gd name="T121" fmla="*/ 69 h 149"/>
              <a:gd name="T122" fmla="*/ 4 w 137"/>
              <a:gd name="T123" fmla="*/ 6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9">
                <a:moveTo>
                  <a:pt x="103" y="51"/>
                </a:moveTo>
                <a:lnTo>
                  <a:pt x="103" y="51"/>
                </a:lnTo>
                <a:lnTo>
                  <a:pt x="105" y="60"/>
                </a:lnTo>
                <a:lnTo>
                  <a:pt x="105" y="69"/>
                </a:lnTo>
                <a:lnTo>
                  <a:pt x="105" y="69"/>
                </a:lnTo>
                <a:lnTo>
                  <a:pt x="105" y="77"/>
                </a:lnTo>
                <a:lnTo>
                  <a:pt x="103" y="85"/>
                </a:lnTo>
                <a:lnTo>
                  <a:pt x="103" y="51"/>
                </a:lnTo>
                <a:lnTo>
                  <a:pt x="103" y="51"/>
                </a:lnTo>
                <a:close/>
                <a:moveTo>
                  <a:pt x="103" y="108"/>
                </a:moveTo>
                <a:lnTo>
                  <a:pt x="103" y="99"/>
                </a:lnTo>
                <a:lnTo>
                  <a:pt x="103" y="99"/>
                </a:lnTo>
                <a:lnTo>
                  <a:pt x="104" y="100"/>
                </a:lnTo>
                <a:lnTo>
                  <a:pt x="104" y="100"/>
                </a:lnTo>
                <a:lnTo>
                  <a:pt x="116" y="112"/>
                </a:lnTo>
                <a:lnTo>
                  <a:pt x="116" y="112"/>
                </a:lnTo>
                <a:lnTo>
                  <a:pt x="118" y="115"/>
                </a:lnTo>
                <a:lnTo>
                  <a:pt x="116" y="116"/>
                </a:lnTo>
                <a:lnTo>
                  <a:pt x="116" y="116"/>
                </a:lnTo>
                <a:lnTo>
                  <a:pt x="114" y="118"/>
                </a:lnTo>
                <a:lnTo>
                  <a:pt x="111" y="116"/>
                </a:lnTo>
                <a:lnTo>
                  <a:pt x="103" y="108"/>
                </a:lnTo>
                <a:lnTo>
                  <a:pt x="103" y="108"/>
                </a:lnTo>
                <a:close/>
                <a:moveTo>
                  <a:pt x="103" y="38"/>
                </a:moveTo>
                <a:lnTo>
                  <a:pt x="103" y="30"/>
                </a:lnTo>
                <a:lnTo>
                  <a:pt x="111" y="20"/>
                </a:lnTo>
                <a:lnTo>
                  <a:pt x="111" y="20"/>
                </a:lnTo>
                <a:lnTo>
                  <a:pt x="114" y="19"/>
                </a:lnTo>
                <a:lnTo>
                  <a:pt x="116" y="20"/>
                </a:lnTo>
                <a:lnTo>
                  <a:pt x="116" y="20"/>
                </a:lnTo>
                <a:lnTo>
                  <a:pt x="118" y="23"/>
                </a:lnTo>
                <a:lnTo>
                  <a:pt x="116" y="26"/>
                </a:lnTo>
                <a:lnTo>
                  <a:pt x="104" y="38"/>
                </a:lnTo>
                <a:lnTo>
                  <a:pt x="104" y="38"/>
                </a:lnTo>
                <a:lnTo>
                  <a:pt x="104" y="38"/>
                </a:lnTo>
                <a:lnTo>
                  <a:pt x="103" y="38"/>
                </a:lnTo>
                <a:lnTo>
                  <a:pt x="103" y="38"/>
                </a:lnTo>
                <a:close/>
                <a:moveTo>
                  <a:pt x="112" y="69"/>
                </a:moveTo>
                <a:lnTo>
                  <a:pt x="112" y="69"/>
                </a:lnTo>
                <a:lnTo>
                  <a:pt x="112" y="69"/>
                </a:lnTo>
                <a:lnTo>
                  <a:pt x="114" y="66"/>
                </a:lnTo>
                <a:lnTo>
                  <a:pt x="116" y="65"/>
                </a:lnTo>
                <a:lnTo>
                  <a:pt x="133" y="65"/>
                </a:lnTo>
                <a:lnTo>
                  <a:pt x="133" y="65"/>
                </a:lnTo>
                <a:lnTo>
                  <a:pt x="135" y="66"/>
                </a:lnTo>
                <a:lnTo>
                  <a:pt x="137" y="69"/>
                </a:lnTo>
                <a:lnTo>
                  <a:pt x="137" y="69"/>
                </a:lnTo>
                <a:lnTo>
                  <a:pt x="135" y="72"/>
                </a:lnTo>
                <a:lnTo>
                  <a:pt x="133" y="72"/>
                </a:lnTo>
                <a:lnTo>
                  <a:pt x="116" y="72"/>
                </a:lnTo>
                <a:lnTo>
                  <a:pt x="116" y="72"/>
                </a:lnTo>
                <a:lnTo>
                  <a:pt x="114" y="72"/>
                </a:lnTo>
                <a:lnTo>
                  <a:pt x="112" y="69"/>
                </a:lnTo>
                <a:lnTo>
                  <a:pt x="112" y="69"/>
                </a:lnTo>
                <a:close/>
                <a:moveTo>
                  <a:pt x="69" y="31"/>
                </a:moveTo>
                <a:lnTo>
                  <a:pt x="69" y="31"/>
                </a:lnTo>
                <a:lnTo>
                  <a:pt x="78" y="33"/>
                </a:lnTo>
                <a:lnTo>
                  <a:pt x="88" y="37"/>
                </a:lnTo>
                <a:lnTo>
                  <a:pt x="96" y="43"/>
                </a:lnTo>
                <a:lnTo>
                  <a:pt x="103" y="51"/>
                </a:lnTo>
                <a:lnTo>
                  <a:pt x="103" y="85"/>
                </a:lnTo>
                <a:lnTo>
                  <a:pt x="103" y="85"/>
                </a:lnTo>
                <a:lnTo>
                  <a:pt x="96" y="93"/>
                </a:lnTo>
                <a:lnTo>
                  <a:pt x="89" y="100"/>
                </a:lnTo>
                <a:lnTo>
                  <a:pt x="89" y="130"/>
                </a:lnTo>
                <a:lnTo>
                  <a:pt x="89" y="130"/>
                </a:lnTo>
                <a:lnTo>
                  <a:pt x="88" y="137"/>
                </a:lnTo>
                <a:lnTo>
                  <a:pt x="84" y="144"/>
                </a:lnTo>
                <a:lnTo>
                  <a:pt x="77" y="148"/>
                </a:lnTo>
                <a:lnTo>
                  <a:pt x="70" y="149"/>
                </a:lnTo>
                <a:lnTo>
                  <a:pt x="69" y="149"/>
                </a:lnTo>
                <a:lnTo>
                  <a:pt x="69" y="115"/>
                </a:lnTo>
                <a:lnTo>
                  <a:pt x="81" y="115"/>
                </a:lnTo>
                <a:lnTo>
                  <a:pt x="81" y="98"/>
                </a:lnTo>
                <a:lnTo>
                  <a:pt x="81" y="98"/>
                </a:lnTo>
                <a:lnTo>
                  <a:pt x="81" y="96"/>
                </a:lnTo>
                <a:lnTo>
                  <a:pt x="82" y="95"/>
                </a:lnTo>
                <a:lnTo>
                  <a:pt x="82" y="95"/>
                </a:lnTo>
                <a:lnTo>
                  <a:pt x="89" y="89"/>
                </a:lnTo>
                <a:lnTo>
                  <a:pt x="95" y="84"/>
                </a:lnTo>
                <a:lnTo>
                  <a:pt x="97" y="77"/>
                </a:lnTo>
                <a:lnTo>
                  <a:pt x="99" y="69"/>
                </a:lnTo>
                <a:lnTo>
                  <a:pt x="99" y="69"/>
                </a:lnTo>
                <a:lnTo>
                  <a:pt x="97" y="62"/>
                </a:lnTo>
                <a:lnTo>
                  <a:pt x="96" y="57"/>
                </a:lnTo>
                <a:lnTo>
                  <a:pt x="93" y="51"/>
                </a:lnTo>
                <a:lnTo>
                  <a:pt x="89" y="47"/>
                </a:lnTo>
                <a:lnTo>
                  <a:pt x="89" y="47"/>
                </a:lnTo>
                <a:lnTo>
                  <a:pt x="85" y="43"/>
                </a:lnTo>
                <a:lnTo>
                  <a:pt x="80" y="41"/>
                </a:lnTo>
                <a:lnTo>
                  <a:pt x="74" y="39"/>
                </a:lnTo>
                <a:lnTo>
                  <a:pt x="69" y="39"/>
                </a:lnTo>
                <a:lnTo>
                  <a:pt x="69" y="31"/>
                </a:lnTo>
                <a:lnTo>
                  <a:pt x="69" y="31"/>
                </a:lnTo>
                <a:close/>
                <a:moveTo>
                  <a:pt x="103" y="30"/>
                </a:moveTo>
                <a:lnTo>
                  <a:pt x="100" y="33"/>
                </a:lnTo>
                <a:lnTo>
                  <a:pt x="100" y="33"/>
                </a:lnTo>
                <a:lnTo>
                  <a:pt x="99" y="35"/>
                </a:lnTo>
                <a:lnTo>
                  <a:pt x="100" y="38"/>
                </a:lnTo>
                <a:lnTo>
                  <a:pt x="100" y="38"/>
                </a:lnTo>
                <a:lnTo>
                  <a:pt x="103" y="38"/>
                </a:lnTo>
                <a:lnTo>
                  <a:pt x="103" y="30"/>
                </a:lnTo>
                <a:lnTo>
                  <a:pt x="103" y="30"/>
                </a:lnTo>
                <a:close/>
                <a:moveTo>
                  <a:pt x="103" y="99"/>
                </a:moveTo>
                <a:lnTo>
                  <a:pt x="103" y="99"/>
                </a:lnTo>
                <a:lnTo>
                  <a:pt x="100" y="100"/>
                </a:lnTo>
                <a:lnTo>
                  <a:pt x="100" y="100"/>
                </a:lnTo>
                <a:lnTo>
                  <a:pt x="99" y="103"/>
                </a:lnTo>
                <a:lnTo>
                  <a:pt x="100" y="106"/>
                </a:lnTo>
                <a:lnTo>
                  <a:pt x="103" y="108"/>
                </a:lnTo>
                <a:lnTo>
                  <a:pt x="103" y="99"/>
                </a:lnTo>
                <a:lnTo>
                  <a:pt x="103" y="99"/>
                </a:lnTo>
                <a:close/>
                <a:moveTo>
                  <a:pt x="69" y="24"/>
                </a:moveTo>
                <a:lnTo>
                  <a:pt x="69" y="0"/>
                </a:lnTo>
                <a:lnTo>
                  <a:pt x="69" y="0"/>
                </a:lnTo>
                <a:lnTo>
                  <a:pt x="70" y="1"/>
                </a:lnTo>
                <a:lnTo>
                  <a:pt x="72" y="4"/>
                </a:lnTo>
                <a:lnTo>
                  <a:pt x="72" y="20"/>
                </a:lnTo>
                <a:lnTo>
                  <a:pt x="72" y="20"/>
                </a:lnTo>
                <a:lnTo>
                  <a:pt x="70" y="23"/>
                </a:lnTo>
                <a:lnTo>
                  <a:pt x="69" y="24"/>
                </a:lnTo>
                <a:lnTo>
                  <a:pt x="69" y="24"/>
                </a:lnTo>
                <a:close/>
                <a:moveTo>
                  <a:pt x="69" y="149"/>
                </a:moveTo>
                <a:lnTo>
                  <a:pt x="66" y="149"/>
                </a:lnTo>
                <a:lnTo>
                  <a:pt x="66" y="149"/>
                </a:lnTo>
                <a:lnTo>
                  <a:pt x="58" y="148"/>
                </a:lnTo>
                <a:lnTo>
                  <a:pt x="53" y="144"/>
                </a:lnTo>
                <a:lnTo>
                  <a:pt x="49" y="137"/>
                </a:lnTo>
                <a:lnTo>
                  <a:pt x="47" y="130"/>
                </a:lnTo>
                <a:lnTo>
                  <a:pt x="47" y="100"/>
                </a:lnTo>
                <a:lnTo>
                  <a:pt x="47" y="100"/>
                </a:lnTo>
                <a:lnTo>
                  <a:pt x="39" y="93"/>
                </a:lnTo>
                <a:lnTo>
                  <a:pt x="34" y="85"/>
                </a:lnTo>
                <a:lnTo>
                  <a:pt x="34" y="53"/>
                </a:lnTo>
                <a:lnTo>
                  <a:pt x="34" y="53"/>
                </a:lnTo>
                <a:lnTo>
                  <a:pt x="40" y="43"/>
                </a:lnTo>
                <a:lnTo>
                  <a:pt x="47" y="37"/>
                </a:lnTo>
                <a:lnTo>
                  <a:pt x="58" y="33"/>
                </a:lnTo>
                <a:lnTo>
                  <a:pt x="62" y="31"/>
                </a:lnTo>
                <a:lnTo>
                  <a:pt x="69" y="31"/>
                </a:lnTo>
                <a:lnTo>
                  <a:pt x="69" y="39"/>
                </a:lnTo>
                <a:lnTo>
                  <a:pt x="69" y="39"/>
                </a:lnTo>
                <a:lnTo>
                  <a:pt x="62" y="39"/>
                </a:lnTo>
                <a:lnTo>
                  <a:pt x="57" y="41"/>
                </a:lnTo>
                <a:lnTo>
                  <a:pt x="51" y="43"/>
                </a:lnTo>
                <a:lnTo>
                  <a:pt x="47" y="47"/>
                </a:lnTo>
                <a:lnTo>
                  <a:pt x="47" y="47"/>
                </a:lnTo>
                <a:lnTo>
                  <a:pt x="43" y="51"/>
                </a:lnTo>
                <a:lnTo>
                  <a:pt x="40" y="57"/>
                </a:lnTo>
                <a:lnTo>
                  <a:pt x="39" y="62"/>
                </a:lnTo>
                <a:lnTo>
                  <a:pt x="38" y="69"/>
                </a:lnTo>
                <a:lnTo>
                  <a:pt x="38" y="69"/>
                </a:lnTo>
                <a:lnTo>
                  <a:pt x="39" y="77"/>
                </a:lnTo>
                <a:lnTo>
                  <a:pt x="42" y="84"/>
                </a:lnTo>
                <a:lnTo>
                  <a:pt x="47" y="89"/>
                </a:lnTo>
                <a:lnTo>
                  <a:pt x="53" y="95"/>
                </a:lnTo>
                <a:lnTo>
                  <a:pt x="53" y="95"/>
                </a:lnTo>
                <a:lnTo>
                  <a:pt x="53" y="95"/>
                </a:lnTo>
                <a:lnTo>
                  <a:pt x="54" y="96"/>
                </a:lnTo>
                <a:lnTo>
                  <a:pt x="55" y="98"/>
                </a:lnTo>
                <a:lnTo>
                  <a:pt x="55" y="115"/>
                </a:lnTo>
                <a:lnTo>
                  <a:pt x="69" y="115"/>
                </a:lnTo>
                <a:lnTo>
                  <a:pt x="69" y="149"/>
                </a:lnTo>
                <a:lnTo>
                  <a:pt x="69" y="149"/>
                </a:lnTo>
                <a:close/>
                <a:moveTo>
                  <a:pt x="69" y="0"/>
                </a:moveTo>
                <a:lnTo>
                  <a:pt x="69" y="24"/>
                </a:lnTo>
                <a:lnTo>
                  <a:pt x="68" y="24"/>
                </a:lnTo>
                <a:lnTo>
                  <a:pt x="68" y="24"/>
                </a:lnTo>
                <a:lnTo>
                  <a:pt x="68" y="24"/>
                </a:lnTo>
                <a:lnTo>
                  <a:pt x="66" y="23"/>
                </a:lnTo>
                <a:lnTo>
                  <a:pt x="65" y="20"/>
                </a:lnTo>
                <a:lnTo>
                  <a:pt x="65" y="4"/>
                </a:lnTo>
                <a:lnTo>
                  <a:pt x="65" y="4"/>
                </a:lnTo>
                <a:lnTo>
                  <a:pt x="66" y="1"/>
                </a:lnTo>
                <a:lnTo>
                  <a:pt x="68" y="0"/>
                </a:lnTo>
                <a:lnTo>
                  <a:pt x="69" y="0"/>
                </a:lnTo>
                <a:lnTo>
                  <a:pt x="69" y="0"/>
                </a:lnTo>
                <a:close/>
                <a:moveTo>
                  <a:pt x="34" y="107"/>
                </a:moveTo>
                <a:lnTo>
                  <a:pt x="36" y="106"/>
                </a:lnTo>
                <a:lnTo>
                  <a:pt x="36" y="106"/>
                </a:lnTo>
                <a:lnTo>
                  <a:pt x="38" y="103"/>
                </a:lnTo>
                <a:lnTo>
                  <a:pt x="36" y="100"/>
                </a:lnTo>
                <a:lnTo>
                  <a:pt x="36" y="100"/>
                </a:lnTo>
                <a:lnTo>
                  <a:pt x="34" y="99"/>
                </a:lnTo>
                <a:lnTo>
                  <a:pt x="34" y="107"/>
                </a:lnTo>
                <a:lnTo>
                  <a:pt x="34" y="107"/>
                </a:lnTo>
                <a:close/>
                <a:moveTo>
                  <a:pt x="34" y="38"/>
                </a:moveTo>
                <a:lnTo>
                  <a:pt x="34" y="38"/>
                </a:lnTo>
                <a:lnTo>
                  <a:pt x="36" y="38"/>
                </a:lnTo>
                <a:lnTo>
                  <a:pt x="36" y="38"/>
                </a:lnTo>
                <a:lnTo>
                  <a:pt x="38" y="35"/>
                </a:lnTo>
                <a:lnTo>
                  <a:pt x="36" y="33"/>
                </a:lnTo>
                <a:lnTo>
                  <a:pt x="34" y="30"/>
                </a:lnTo>
                <a:lnTo>
                  <a:pt x="34" y="38"/>
                </a:lnTo>
                <a:close/>
                <a:moveTo>
                  <a:pt x="34" y="85"/>
                </a:moveTo>
                <a:lnTo>
                  <a:pt x="34" y="85"/>
                </a:lnTo>
                <a:lnTo>
                  <a:pt x="31" y="77"/>
                </a:lnTo>
                <a:lnTo>
                  <a:pt x="31" y="69"/>
                </a:lnTo>
                <a:lnTo>
                  <a:pt x="31" y="69"/>
                </a:lnTo>
                <a:lnTo>
                  <a:pt x="31" y="61"/>
                </a:lnTo>
                <a:lnTo>
                  <a:pt x="34" y="53"/>
                </a:lnTo>
                <a:lnTo>
                  <a:pt x="34" y="85"/>
                </a:lnTo>
                <a:lnTo>
                  <a:pt x="34" y="85"/>
                </a:lnTo>
                <a:close/>
                <a:moveTo>
                  <a:pt x="34" y="30"/>
                </a:moveTo>
                <a:lnTo>
                  <a:pt x="34" y="38"/>
                </a:lnTo>
                <a:lnTo>
                  <a:pt x="34" y="38"/>
                </a:lnTo>
                <a:lnTo>
                  <a:pt x="31" y="38"/>
                </a:lnTo>
                <a:lnTo>
                  <a:pt x="31" y="38"/>
                </a:lnTo>
                <a:lnTo>
                  <a:pt x="20" y="26"/>
                </a:lnTo>
                <a:lnTo>
                  <a:pt x="20" y="26"/>
                </a:lnTo>
                <a:lnTo>
                  <a:pt x="19" y="23"/>
                </a:lnTo>
                <a:lnTo>
                  <a:pt x="20" y="20"/>
                </a:lnTo>
                <a:lnTo>
                  <a:pt x="20" y="20"/>
                </a:lnTo>
                <a:lnTo>
                  <a:pt x="23" y="19"/>
                </a:lnTo>
                <a:lnTo>
                  <a:pt x="24" y="20"/>
                </a:lnTo>
                <a:lnTo>
                  <a:pt x="34" y="30"/>
                </a:lnTo>
                <a:lnTo>
                  <a:pt x="34" y="30"/>
                </a:lnTo>
                <a:close/>
                <a:moveTo>
                  <a:pt x="34" y="99"/>
                </a:moveTo>
                <a:lnTo>
                  <a:pt x="34" y="107"/>
                </a:lnTo>
                <a:lnTo>
                  <a:pt x="24" y="116"/>
                </a:lnTo>
                <a:lnTo>
                  <a:pt x="24" y="116"/>
                </a:lnTo>
                <a:lnTo>
                  <a:pt x="23" y="118"/>
                </a:lnTo>
                <a:lnTo>
                  <a:pt x="20" y="116"/>
                </a:lnTo>
                <a:lnTo>
                  <a:pt x="20" y="116"/>
                </a:lnTo>
                <a:lnTo>
                  <a:pt x="19" y="115"/>
                </a:lnTo>
                <a:lnTo>
                  <a:pt x="20" y="112"/>
                </a:lnTo>
                <a:lnTo>
                  <a:pt x="31" y="100"/>
                </a:lnTo>
                <a:lnTo>
                  <a:pt x="31" y="100"/>
                </a:lnTo>
                <a:lnTo>
                  <a:pt x="31" y="100"/>
                </a:lnTo>
                <a:lnTo>
                  <a:pt x="34" y="99"/>
                </a:lnTo>
                <a:lnTo>
                  <a:pt x="34" y="99"/>
                </a:lnTo>
                <a:close/>
                <a:moveTo>
                  <a:pt x="4" y="65"/>
                </a:moveTo>
                <a:lnTo>
                  <a:pt x="4" y="65"/>
                </a:lnTo>
                <a:lnTo>
                  <a:pt x="20" y="65"/>
                </a:lnTo>
                <a:lnTo>
                  <a:pt x="20" y="65"/>
                </a:lnTo>
                <a:lnTo>
                  <a:pt x="23" y="66"/>
                </a:lnTo>
                <a:lnTo>
                  <a:pt x="24" y="69"/>
                </a:lnTo>
                <a:lnTo>
                  <a:pt x="24" y="69"/>
                </a:lnTo>
                <a:lnTo>
                  <a:pt x="23" y="72"/>
                </a:lnTo>
                <a:lnTo>
                  <a:pt x="20" y="72"/>
                </a:lnTo>
                <a:lnTo>
                  <a:pt x="4" y="72"/>
                </a:lnTo>
                <a:lnTo>
                  <a:pt x="4" y="72"/>
                </a:lnTo>
                <a:lnTo>
                  <a:pt x="1" y="72"/>
                </a:lnTo>
                <a:lnTo>
                  <a:pt x="0" y="69"/>
                </a:lnTo>
                <a:lnTo>
                  <a:pt x="0" y="69"/>
                </a:lnTo>
                <a:lnTo>
                  <a:pt x="1" y="66"/>
                </a:lnTo>
                <a:lnTo>
                  <a:pt x="4" y="65"/>
                </a:lnTo>
                <a:lnTo>
                  <a:pt x="4" y="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21" name="矩形 320"/>
          <p:cNvSpPr/>
          <p:nvPr/>
        </p:nvSpPr>
        <p:spPr>
          <a:xfrm>
            <a:off x="3435428" y="2068488"/>
            <a:ext cx="2274732" cy="707898"/>
          </a:xfrm>
          <a:prstGeom prst="rect">
            <a:avLst/>
          </a:prstGeom>
        </p:spPr>
        <p:txBody>
          <a:bodyPr wrap="square" lIns="91453" tIns="45726" rIns="91453" bIns="45726">
            <a:spAutoFit/>
          </a:bodyPr>
          <a:lstStyle/>
          <a:p>
            <a:r>
              <a:rPr lang="en-US" altLang="zh-CN" sz="2000" b="1" dirty="0">
                <a:solidFill>
                  <a:schemeClr val="accent1"/>
                </a:solidFill>
                <a:latin typeface="楷体" panose="02010609060101010101" pitchFamily="2" charset="-122"/>
                <a:ea typeface="楷体" panose="02010609060101010101" pitchFamily="2" charset="-122"/>
              </a:rPr>
              <a:t>1.</a:t>
            </a:r>
            <a:r>
              <a:rPr lang="zh-CN" altLang="en-US" sz="2000" b="1" dirty="0">
                <a:solidFill>
                  <a:schemeClr val="accent1"/>
                </a:solidFill>
                <a:latin typeface="楷体" panose="02010609060101010101" pitchFamily="2" charset="-122"/>
                <a:ea typeface="楷体" panose="02010609060101010101" pitchFamily="2" charset="-122"/>
              </a:rPr>
              <a:t>充分利用网络信息资源</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323" name="矩形 322"/>
          <p:cNvSpPr/>
          <p:nvPr/>
        </p:nvSpPr>
        <p:spPr>
          <a:xfrm>
            <a:off x="3449852" y="3381514"/>
            <a:ext cx="2282115" cy="1015675"/>
          </a:xfrm>
          <a:prstGeom prst="rect">
            <a:avLst/>
          </a:prstGeom>
        </p:spPr>
        <p:txBody>
          <a:bodyPr wrap="square" lIns="91453" tIns="45726" rIns="91453" bIns="45726">
            <a:spAutoFit/>
          </a:bodyPr>
          <a:lstStyle/>
          <a:p>
            <a:r>
              <a:rPr lang="en-US" altLang="zh-CN" sz="2000" b="1" dirty="0">
                <a:solidFill>
                  <a:schemeClr val="accent4"/>
                </a:solidFill>
                <a:latin typeface="楷体" panose="02010609060101010101" pitchFamily="2" charset="-122"/>
                <a:ea typeface="楷体" panose="02010609060101010101" pitchFamily="2" charset="-122"/>
              </a:rPr>
              <a:t>3.</a:t>
            </a:r>
            <a:r>
              <a:rPr lang="zh-CN" altLang="en-US" sz="2000" b="1" dirty="0">
                <a:solidFill>
                  <a:schemeClr val="accent4"/>
                </a:solidFill>
                <a:latin typeface="楷体" panose="02010609060101010101" pitchFamily="2" charset="-122"/>
                <a:ea typeface="楷体" panose="02010609060101010101" pitchFamily="2" charset="-122"/>
              </a:rPr>
              <a:t>通过专业机构以及新闻媒介获得职业信息</a:t>
            </a:r>
            <a:endParaRPr lang="zh-CN" altLang="en-US" sz="2000" b="1" dirty="0">
              <a:solidFill>
                <a:schemeClr val="accent4"/>
              </a:solidFill>
              <a:latin typeface="楷体" panose="02010609060101010101" pitchFamily="2" charset="-122"/>
              <a:ea typeface="楷体" panose="02010609060101010101" pitchFamily="2" charset="-122"/>
            </a:endParaRPr>
          </a:p>
        </p:txBody>
      </p:sp>
      <p:sp>
        <p:nvSpPr>
          <p:cNvPr id="325" name="矩形 324"/>
          <p:cNvSpPr/>
          <p:nvPr/>
        </p:nvSpPr>
        <p:spPr>
          <a:xfrm>
            <a:off x="6192251" y="2036447"/>
            <a:ext cx="2257017" cy="481875"/>
          </a:xfrm>
          <a:prstGeom prst="rect">
            <a:avLst/>
          </a:prstGeom>
        </p:spPr>
        <p:txBody>
          <a:bodyPr wrap="square" lIns="91453" tIns="45726" rIns="91453" bIns="45726">
            <a:spAutoFit/>
          </a:bodyPr>
          <a:lstStyle/>
          <a:p>
            <a:pPr>
              <a:lnSpc>
                <a:spcPct val="150000"/>
              </a:lnSpc>
            </a:pPr>
            <a:r>
              <a:rPr lang="en-US" altLang="zh-CN" sz="2000" b="1" dirty="0">
                <a:solidFill>
                  <a:schemeClr val="accent4"/>
                </a:solidFill>
                <a:latin typeface="楷体" panose="02010609060101010101" pitchFamily="2" charset="-122"/>
                <a:ea typeface="楷体" panose="02010609060101010101" pitchFamily="2" charset="-122"/>
              </a:rPr>
              <a:t>2.</a:t>
            </a:r>
            <a:r>
              <a:rPr lang="zh-CN" altLang="en-US" sz="2000" b="1" dirty="0">
                <a:solidFill>
                  <a:schemeClr val="accent4"/>
                </a:solidFill>
                <a:latin typeface="楷体" panose="02010609060101010101" pitchFamily="2" charset="-122"/>
                <a:ea typeface="楷体" panose="02010609060101010101" pitchFamily="2" charset="-122"/>
              </a:rPr>
              <a:t>参加现场招聘会</a:t>
            </a:r>
            <a:endParaRPr lang="zh-CN" altLang="en-US" sz="2000" b="1" dirty="0">
              <a:solidFill>
                <a:schemeClr val="accent4"/>
              </a:solidFill>
              <a:latin typeface="楷体" panose="02010609060101010101" pitchFamily="2" charset="-122"/>
              <a:ea typeface="楷体" panose="02010609060101010101" pitchFamily="2" charset="-122"/>
            </a:endParaRPr>
          </a:p>
        </p:txBody>
      </p:sp>
      <p:sp>
        <p:nvSpPr>
          <p:cNvPr id="327" name="矩形 326"/>
          <p:cNvSpPr/>
          <p:nvPr/>
        </p:nvSpPr>
        <p:spPr>
          <a:xfrm>
            <a:off x="6257204" y="3413940"/>
            <a:ext cx="2636070" cy="1015675"/>
          </a:xfrm>
          <a:prstGeom prst="rect">
            <a:avLst/>
          </a:prstGeom>
        </p:spPr>
        <p:txBody>
          <a:bodyPr wrap="square" lIns="91453" tIns="45726" rIns="91453" bIns="45726">
            <a:spAutoFit/>
          </a:bodyPr>
          <a:lstStyle/>
          <a:p>
            <a:r>
              <a:rPr lang="en-US" altLang="zh-CN" sz="2000" b="1" dirty="0">
                <a:solidFill>
                  <a:schemeClr val="accent1"/>
                </a:solidFill>
                <a:latin typeface="楷体" panose="02010609060101010101" pitchFamily="2" charset="-122"/>
                <a:ea typeface="楷体" panose="02010609060101010101" pitchFamily="2" charset="-122"/>
              </a:rPr>
              <a:t>4.</a:t>
            </a:r>
            <a:r>
              <a:rPr lang="zh-CN" altLang="en-US" sz="2000" b="1" dirty="0">
                <a:solidFill>
                  <a:schemeClr val="accent1"/>
                </a:solidFill>
                <a:latin typeface="楷体" panose="02010609060101010101" pitchFamily="2" charset="-122"/>
                <a:ea typeface="楷体" panose="02010609060101010101" pitchFamily="2" charset="-122"/>
              </a:rPr>
              <a:t>通过学校就业指导部门、校友、亲朋好友等获得职业信息</a:t>
            </a:r>
            <a:endParaRPr lang="zh-CN" altLang="en-US" sz="2000" b="1" dirty="0">
              <a:solidFill>
                <a:schemeClr val="accent1"/>
              </a:solidFill>
              <a:latin typeface="楷体" panose="02010609060101010101" pitchFamily="2" charset="-122"/>
              <a:ea typeface="楷体" panose="02010609060101010101" pitchFamily="2" charset="-122"/>
            </a:endParaRPr>
          </a:p>
        </p:txBody>
      </p:sp>
      <p:grpSp>
        <p:nvGrpSpPr>
          <p:cNvPr id="21" name="组合 328"/>
          <p:cNvGrpSpPr/>
          <p:nvPr/>
        </p:nvGrpSpPr>
        <p:grpSpPr>
          <a:xfrm>
            <a:off x="3041191" y="3470980"/>
            <a:ext cx="393826" cy="393803"/>
            <a:chOff x="3564033" y="3063299"/>
            <a:chExt cx="393757" cy="393757"/>
          </a:xfrm>
        </p:grpSpPr>
        <p:sp>
          <p:nvSpPr>
            <p:cNvPr id="330" name="椭圆 329"/>
            <p:cNvSpPr/>
            <p:nvPr/>
          </p:nvSpPr>
          <p:spPr>
            <a:xfrm>
              <a:off x="3564033" y="3063299"/>
              <a:ext cx="393757" cy="39375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Freeform 893"/>
            <p:cNvSpPr>
              <a:spLocks noEditPoints="1"/>
            </p:cNvSpPr>
            <p:nvPr/>
          </p:nvSpPr>
          <p:spPr bwMode="auto">
            <a:xfrm>
              <a:off x="3674786" y="3111991"/>
              <a:ext cx="172250" cy="296371"/>
            </a:xfrm>
            <a:custGeom>
              <a:avLst/>
              <a:gdLst>
                <a:gd name="T0" fmla="*/ 105 w 115"/>
                <a:gd name="T1" fmla="*/ 49 h 198"/>
                <a:gd name="T2" fmla="*/ 115 w 115"/>
                <a:gd name="T3" fmla="*/ 53 h 198"/>
                <a:gd name="T4" fmla="*/ 101 w 115"/>
                <a:gd name="T5" fmla="*/ 93 h 198"/>
                <a:gd name="T6" fmla="*/ 89 w 115"/>
                <a:gd name="T7" fmla="*/ 93 h 198"/>
                <a:gd name="T8" fmla="*/ 105 w 115"/>
                <a:gd name="T9" fmla="*/ 49 h 198"/>
                <a:gd name="T10" fmla="*/ 112 w 115"/>
                <a:gd name="T11" fmla="*/ 18 h 198"/>
                <a:gd name="T12" fmla="*/ 109 w 115"/>
                <a:gd name="T13" fmla="*/ 17 h 198"/>
                <a:gd name="T14" fmla="*/ 94 w 115"/>
                <a:gd name="T15" fmla="*/ 33 h 198"/>
                <a:gd name="T16" fmla="*/ 114 w 115"/>
                <a:gd name="T17" fmla="*/ 39 h 198"/>
                <a:gd name="T18" fmla="*/ 112 w 115"/>
                <a:gd name="T19" fmla="*/ 18 h 198"/>
                <a:gd name="T20" fmla="*/ 78 w 115"/>
                <a:gd name="T21" fmla="*/ 93 h 198"/>
                <a:gd name="T22" fmla="*/ 95 w 115"/>
                <a:gd name="T23" fmla="*/ 46 h 198"/>
                <a:gd name="T24" fmla="*/ 85 w 115"/>
                <a:gd name="T25" fmla="*/ 42 h 198"/>
                <a:gd name="T26" fmla="*/ 67 w 115"/>
                <a:gd name="T27" fmla="*/ 93 h 198"/>
                <a:gd name="T28" fmla="*/ 78 w 115"/>
                <a:gd name="T29" fmla="*/ 93 h 198"/>
                <a:gd name="T30" fmla="*/ 2 w 115"/>
                <a:gd name="T31" fmla="*/ 25 h 198"/>
                <a:gd name="T32" fmla="*/ 15 w 115"/>
                <a:gd name="T33" fmla="*/ 3 h 198"/>
                <a:gd name="T34" fmla="*/ 38 w 115"/>
                <a:gd name="T35" fmla="*/ 16 h 198"/>
                <a:gd name="T36" fmla="*/ 58 w 115"/>
                <a:gd name="T37" fmla="*/ 93 h 198"/>
                <a:gd name="T38" fmla="*/ 20 w 115"/>
                <a:gd name="T39" fmla="*/ 93 h 198"/>
                <a:gd name="T40" fmla="*/ 2 w 115"/>
                <a:gd name="T41" fmla="*/ 25 h 198"/>
                <a:gd name="T42" fmla="*/ 16 w 115"/>
                <a:gd name="T43" fmla="*/ 22 h 198"/>
                <a:gd name="T44" fmla="*/ 28 w 115"/>
                <a:gd name="T45" fmla="*/ 69 h 198"/>
                <a:gd name="T46" fmla="*/ 34 w 115"/>
                <a:gd name="T47" fmla="*/ 72 h 198"/>
                <a:gd name="T48" fmla="*/ 37 w 115"/>
                <a:gd name="T49" fmla="*/ 66 h 198"/>
                <a:gd name="T50" fmla="*/ 24 w 115"/>
                <a:gd name="T51" fmla="*/ 19 h 198"/>
                <a:gd name="T52" fmla="*/ 19 w 115"/>
                <a:gd name="T53" fmla="*/ 16 h 198"/>
                <a:gd name="T54" fmla="*/ 16 w 115"/>
                <a:gd name="T55" fmla="*/ 22 h 198"/>
                <a:gd name="T56" fmla="*/ 107 w 115"/>
                <a:gd name="T57" fmla="*/ 100 h 198"/>
                <a:gd name="T58" fmla="*/ 8 w 115"/>
                <a:gd name="T59" fmla="*/ 100 h 198"/>
                <a:gd name="T60" fmla="*/ 2 w 115"/>
                <a:gd name="T61" fmla="*/ 105 h 198"/>
                <a:gd name="T62" fmla="*/ 8 w 115"/>
                <a:gd name="T63" fmla="*/ 109 h 198"/>
                <a:gd name="T64" fmla="*/ 19 w 115"/>
                <a:gd name="T65" fmla="*/ 190 h 198"/>
                <a:gd name="T66" fmla="*/ 14 w 115"/>
                <a:gd name="T67" fmla="*/ 194 h 198"/>
                <a:gd name="T68" fmla="*/ 20 w 115"/>
                <a:gd name="T69" fmla="*/ 198 h 198"/>
                <a:gd name="T70" fmla="*/ 95 w 115"/>
                <a:gd name="T71" fmla="*/ 198 h 198"/>
                <a:gd name="T72" fmla="*/ 101 w 115"/>
                <a:gd name="T73" fmla="*/ 194 h 198"/>
                <a:gd name="T74" fmla="*/ 96 w 115"/>
                <a:gd name="T75" fmla="*/ 190 h 198"/>
                <a:gd name="T76" fmla="*/ 107 w 115"/>
                <a:gd name="T77" fmla="*/ 109 h 198"/>
                <a:gd name="T78" fmla="*/ 113 w 115"/>
                <a:gd name="T79" fmla="*/ 105 h 198"/>
                <a:gd name="T80" fmla="*/ 107 w 115"/>
                <a:gd name="T81" fmla="*/ 100 h 198"/>
                <a:gd name="T82" fmla="*/ 34 w 115"/>
                <a:gd name="T83" fmla="*/ 186 h 198"/>
                <a:gd name="T84" fmla="*/ 34 w 115"/>
                <a:gd name="T85" fmla="*/ 186 h 198"/>
                <a:gd name="T86" fmla="*/ 30 w 115"/>
                <a:gd name="T87" fmla="*/ 183 h 198"/>
                <a:gd name="T88" fmla="*/ 20 w 115"/>
                <a:gd name="T89" fmla="*/ 115 h 198"/>
                <a:gd name="T90" fmla="*/ 23 w 115"/>
                <a:gd name="T91" fmla="*/ 110 h 198"/>
                <a:gd name="T92" fmla="*/ 28 w 115"/>
                <a:gd name="T93" fmla="*/ 114 h 198"/>
                <a:gd name="T94" fmla="*/ 38 w 115"/>
                <a:gd name="T95" fmla="*/ 182 h 198"/>
                <a:gd name="T96" fmla="*/ 34 w 115"/>
                <a:gd name="T97" fmla="*/ 186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 h="198">
                  <a:moveTo>
                    <a:pt x="105" y="49"/>
                  </a:moveTo>
                  <a:cubicBezTo>
                    <a:pt x="115" y="53"/>
                    <a:pt x="115" y="53"/>
                    <a:pt x="115" y="53"/>
                  </a:cubicBezTo>
                  <a:cubicBezTo>
                    <a:pt x="101" y="93"/>
                    <a:pt x="101" y="93"/>
                    <a:pt x="101" y="93"/>
                  </a:cubicBezTo>
                  <a:cubicBezTo>
                    <a:pt x="89" y="93"/>
                    <a:pt x="89" y="93"/>
                    <a:pt x="89" y="93"/>
                  </a:cubicBezTo>
                  <a:lnTo>
                    <a:pt x="105" y="49"/>
                  </a:lnTo>
                  <a:close/>
                  <a:moveTo>
                    <a:pt x="112" y="18"/>
                  </a:moveTo>
                  <a:cubicBezTo>
                    <a:pt x="112" y="16"/>
                    <a:pt x="111" y="16"/>
                    <a:pt x="109" y="17"/>
                  </a:cubicBezTo>
                  <a:cubicBezTo>
                    <a:pt x="94" y="33"/>
                    <a:pt x="94" y="33"/>
                    <a:pt x="94" y="33"/>
                  </a:cubicBezTo>
                  <a:cubicBezTo>
                    <a:pt x="114" y="39"/>
                    <a:pt x="114" y="39"/>
                    <a:pt x="114" y="39"/>
                  </a:cubicBezTo>
                  <a:lnTo>
                    <a:pt x="112" y="18"/>
                  </a:lnTo>
                  <a:close/>
                  <a:moveTo>
                    <a:pt x="78" y="93"/>
                  </a:moveTo>
                  <a:cubicBezTo>
                    <a:pt x="95" y="46"/>
                    <a:pt x="95" y="46"/>
                    <a:pt x="95" y="46"/>
                  </a:cubicBezTo>
                  <a:cubicBezTo>
                    <a:pt x="85" y="42"/>
                    <a:pt x="85" y="42"/>
                    <a:pt x="85" y="42"/>
                  </a:cubicBezTo>
                  <a:cubicBezTo>
                    <a:pt x="67" y="93"/>
                    <a:pt x="67" y="93"/>
                    <a:pt x="67" y="93"/>
                  </a:cubicBezTo>
                  <a:lnTo>
                    <a:pt x="78" y="93"/>
                  </a:lnTo>
                  <a:close/>
                  <a:moveTo>
                    <a:pt x="2" y="25"/>
                  </a:moveTo>
                  <a:cubicBezTo>
                    <a:pt x="0" y="15"/>
                    <a:pt x="5" y="5"/>
                    <a:pt x="15" y="3"/>
                  </a:cubicBezTo>
                  <a:cubicBezTo>
                    <a:pt x="25" y="0"/>
                    <a:pt x="35" y="6"/>
                    <a:pt x="38" y="16"/>
                  </a:cubicBezTo>
                  <a:cubicBezTo>
                    <a:pt x="58" y="93"/>
                    <a:pt x="58" y="93"/>
                    <a:pt x="58" y="93"/>
                  </a:cubicBezTo>
                  <a:cubicBezTo>
                    <a:pt x="20" y="93"/>
                    <a:pt x="20" y="93"/>
                    <a:pt x="20" y="93"/>
                  </a:cubicBezTo>
                  <a:lnTo>
                    <a:pt x="2" y="25"/>
                  </a:lnTo>
                  <a:close/>
                  <a:moveTo>
                    <a:pt x="16" y="22"/>
                  </a:moveTo>
                  <a:cubicBezTo>
                    <a:pt x="28" y="69"/>
                    <a:pt x="28" y="69"/>
                    <a:pt x="28" y="69"/>
                  </a:cubicBezTo>
                  <a:cubicBezTo>
                    <a:pt x="29" y="71"/>
                    <a:pt x="31" y="72"/>
                    <a:pt x="34" y="72"/>
                  </a:cubicBezTo>
                  <a:cubicBezTo>
                    <a:pt x="36" y="71"/>
                    <a:pt x="38" y="69"/>
                    <a:pt x="37" y="66"/>
                  </a:cubicBezTo>
                  <a:cubicBezTo>
                    <a:pt x="24" y="19"/>
                    <a:pt x="24" y="19"/>
                    <a:pt x="24" y="19"/>
                  </a:cubicBezTo>
                  <a:cubicBezTo>
                    <a:pt x="24" y="17"/>
                    <a:pt x="21" y="16"/>
                    <a:pt x="19" y="16"/>
                  </a:cubicBezTo>
                  <a:cubicBezTo>
                    <a:pt x="16" y="17"/>
                    <a:pt x="15" y="19"/>
                    <a:pt x="16" y="22"/>
                  </a:cubicBezTo>
                  <a:close/>
                  <a:moveTo>
                    <a:pt x="107" y="100"/>
                  </a:moveTo>
                  <a:cubicBezTo>
                    <a:pt x="8" y="100"/>
                    <a:pt x="8" y="100"/>
                    <a:pt x="8" y="100"/>
                  </a:cubicBezTo>
                  <a:cubicBezTo>
                    <a:pt x="5" y="100"/>
                    <a:pt x="2" y="102"/>
                    <a:pt x="2" y="105"/>
                  </a:cubicBezTo>
                  <a:cubicBezTo>
                    <a:pt x="2" y="107"/>
                    <a:pt x="4" y="109"/>
                    <a:pt x="8" y="109"/>
                  </a:cubicBezTo>
                  <a:cubicBezTo>
                    <a:pt x="19" y="190"/>
                    <a:pt x="19" y="190"/>
                    <a:pt x="19" y="190"/>
                  </a:cubicBezTo>
                  <a:cubicBezTo>
                    <a:pt x="16" y="190"/>
                    <a:pt x="14" y="192"/>
                    <a:pt x="14" y="194"/>
                  </a:cubicBezTo>
                  <a:cubicBezTo>
                    <a:pt x="14" y="196"/>
                    <a:pt x="17" y="198"/>
                    <a:pt x="20" y="198"/>
                  </a:cubicBezTo>
                  <a:cubicBezTo>
                    <a:pt x="95" y="198"/>
                    <a:pt x="95" y="198"/>
                    <a:pt x="95" y="198"/>
                  </a:cubicBezTo>
                  <a:cubicBezTo>
                    <a:pt x="98" y="198"/>
                    <a:pt x="101" y="196"/>
                    <a:pt x="101" y="194"/>
                  </a:cubicBezTo>
                  <a:cubicBezTo>
                    <a:pt x="101" y="192"/>
                    <a:pt x="99" y="190"/>
                    <a:pt x="96" y="190"/>
                  </a:cubicBezTo>
                  <a:cubicBezTo>
                    <a:pt x="107" y="109"/>
                    <a:pt x="107" y="109"/>
                    <a:pt x="107" y="109"/>
                  </a:cubicBezTo>
                  <a:cubicBezTo>
                    <a:pt x="111" y="109"/>
                    <a:pt x="113" y="107"/>
                    <a:pt x="113" y="105"/>
                  </a:cubicBezTo>
                  <a:cubicBezTo>
                    <a:pt x="113" y="102"/>
                    <a:pt x="110" y="100"/>
                    <a:pt x="107" y="100"/>
                  </a:cubicBezTo>
                  <a:close/>
                  <a:moveTo>
                    <a:pt x="34" y="186"/>
                  </a:moveTo>
                  <a:cubicBezTo>
                    <a:pt x="34" y="186"/>
                    <a:pt x="34" y="186"/>
                    <a:pt x="34" y="186"/>
                  </a:cubicBezTo>
                  <a:cubicBezTo>
                    <a:pt x="32" y="186"/>
                    <a:pt x="30" y="185"/>
                    <a:pt x="30" y="183"/>
                  </a:cubicBezTo>
                  <a:cubicBezTo>
                    <a:pt x="20" y="115"/>
                    <a:pt x="20" y="115"/>
                    <a:pt x="20" y="115"/>
                  </a:cubicBezTo>
                  <a:cubicBezTo>
                    <a:pt x="19" y="112"/>
                    <a:pt x="21" y="110"/>
                    <a:pt x="23" y="110"/>
                  </a:cubicBezTo>
                  <a:cubicBezTo>
                    <a:pt x="26" y="110"/>
                    <a:pt x="28" y="111"/>
                    <a:pt x="28" y="114"/>
                  </a:cubicBezTo>
                  <a:cubicBezTo>
                    <a:pt x="38" y="182"/>
                    <a:pt x="38" y="182"/>
                    <a:pt x="38" y="182"/>
                  </a:cubicBezTo>
                  <a:cubicBezTo>
                    <a:pt x="38" y="184"/>
                    <a:pt x="37" y="186"/>
                    <a:pt x="34" y="186"/>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2" name="组合 331"/>
          <p:cNvGrpSpPr/>
          <p:nvPr/>
        </p:nvGrpSpPr>
        <p:grpSpPr>
          <a:xfrm>
            <a:off x="5767337" y="3470509"/>
            <a:ext cx="393826" cy="393803"/>
            <a:chOff x="6168219" y="3132131"/>
            <a:chExt cx="393757" cy="393757"/>
          </a:xfrm>
        </p:grpSpPr>
        <p:sp>
          <p:nvSpPr>
            <p:cNvPr id="333" name="椭圆 332"/>
            <p:cNvSpPr/>
            <p:nvPr/>
          </p:nvSpPr>
          <p:spPr>
            <a:xfrm>
              <a:off x="6168219" y="3132131"/>
              <a:ext cx="393757" cy="39375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4" name="Freeform 895"/>
            <p:cNvSpPr>
              <a:spLocks noEditPoints="1"/>
            </p:cNvSpPr>
            <p:nvPr/>
          </p:nvSpPr>
          <p:spPr bwMode="auto">
            <a:xfrm>
              <a:off x="6254526" y="3187600"/>
              <a:ext cx="221142" cy="266490"/>
            </a:xfrm>
            <a:custGeom>
              <a:avLst/>
              <a:gdLst>
                <a:gd name="T0" fmla="*/ 167 w 167"/>
                <a:gd name="T1" fmla="*/ 194 h 201"/>
                <a:gd name="T2" fmla="*/ 160 w 167"/>
                <a:gd name="T3" fmla="*/ 201 h 201"/>
                <a:gd name="T4" fmla="*/ 31 w 167"/>
                <a:gd name="T5" fmla="*/ 201 h 201"/>
                <a:gd name="T6" fmla="*/ 0 w 167"/>
                <a:gd name="T7" fmla="*/ 170 h 201"/>
                <a:gd name="T8" fmla="*/ 31 w 167"/>
                <a:gd name="T9" fmla="*/ 139 h 201"/>
                <a:gd name="T10" fmla="*/ 160 w 167"/>
                <a:gd name="T11" fmla="*/ 139 h 201"/>
                <a:gd name="T12" fmla="*/ 167 w 167"/>
                <a:gd name="T13" fmla="*/ 146 h 201"/>
                <a:gd name="T14" fmla="*/ 160 w 167"/>
                <a:gd name="T15" fmla="*/ 154 h 201"/>
                <a:gd name="T16" fmla="*/ 33 w 167"/>
                <a:gd name="T17" fmla="*/ 154 h 201"/>
                <a:gd name="T18" fmla="*/ 17 w 167"/>
                <a:gd name="T19" fmla="*/ 170 h 201"/>
                <a:gd name="T20" fmla="*/ 33 w 167"/>
                <a:gd name="T21" fmla="*/ 187 h 201"/>
                <a:gd name="T22" fmla="*/ 160 w 167"/>
                <a:gd name="T23" fmla="*/ 187 h 201"/>
                <a:gd name="T24" fmla="*/ 167 w 167"/>
                <a:gd name="T25" fmla="*/ 194 h 201"/>
                <a:gd name="T26" fmla="*/ 86 w 167"/>
                <a:gd name="T27" fmla="*/ 28 h 201"/>
                <a:gd name="T28" fmla="*/ 114 w 167"/>
                <a:gd name="T29" fmla="*/ 2 h 201"/>
                <a:gd name="T30" fmla="*/ 113 w 167"/>
                <a:gd name="T31" fmla="*/ 0 h 201"/>
                <a:gd name="T32" fmla="*/ 111 w 167"/>
                <a:gd name="T33" fmla="*/ 0 h 201"/>
                <a:gd name="T34" fmla="*/ 84 w 167"/>
                <a:gd name="T35" fmla="*/ 26 h 201"/>
                <a:gd name="T36" fmla="*/ 84 w 167"/>
                <a:gd name="T37" fmla="*/ 28 h 201"/>
                <a:gd name="T38" fmla="*/ 86 w 167"/>
                <a:gd name="T39" fmla="*/ 28 h 201"/>
                <a:gd name="T40" fmla="*/ 137 w 167"/>
                <a:gd name="T41" fmla="*/ 50 h 201"/>
                <a:gd name="T42" fmla="*/ 108 w 167"/>
                <a:gd name="T43" fmla="*/ 31 h 201"/>
                <a:gd name="T44" fmla="*/ 85 w 167"/>
                <a:gd name="T45" fmla="*/ 36 h 201"/>
                <a:gd name="T46" fmla="*/ 63 w 167"/>
                <a:gd name="T47" fmla="*/ 31 h 201"/>
                <a:gd name="T48" fmla="*/ 34 w 167"/>
                <a:gd name="T49" fmla="*/ 50 h 201"/>
                <a:gd name="T50" fmla="*/ 64 w 167"/>
                <a:gd name="T51" fmla="*/ 125 h 201"/>
                <a:gd name="T52" fmla="*/ 85 w 167"/>
                <a:gd name="T53" fmla="*/ 120 h 201"/>
                <a:gd name="T54" fmla="*/ 106 w 167"/>
                <a:gd name="T55" fmla="*/ 125 h 201"/>
                <a:gd name="T56" fmla="*/ 137 w 167"/>
                <a:gd name="T57" fmla="*/ 50 h 201"/>
                <a:gd name="T58" fmla="*/ 63 w 167"/>
                <a:gd name="T59" fmla="*/ 46 h 201"/>
                <a:gd name="T60" fmla="*/ 62 w 167"/>
                <a:gd name="T61" fmla="*/ 46 h 201"/>
                <a:gd name="T62" fmla="*/ 47 w 167"/>
                <a:gd name="T63" fmla="*/ 59 h 201"/>
                <a:gd name="T64" fmla="*/ 44 w 167"/>
                <a:gd name="T65" fmla="*/ 62 h 201"/>
                <a:gd name="T66" fmla="*/ 43 w 167"/>
                <a:gd name="T67" fmla="*/ 62 h 201"/>
                <a:gd name="T68" fmla="*/ 43 w 167"/>
                <a:gd name="T69" fmla="*/ 62 h 201"/>
                <a:gd name="T70" fmla="*/ 40 w 167"/>
                <a:gd name="T71" fmla="*/ 57 h 201"/>
                <a:gd name="T72" fmla="*/ 62 w 167"/>
                <a:gd name="T73" fmla="*/ 39 h 201"/>
                <a:gd name="T74" fmla="*/ 63 w 167"/>
                <a:gd name="T75" fmla="*/ 39 h 201"/>
                <a:gd name="T76" fmla="*/ 67 w 167"/>
                <a:gd name="T77" fmla="*/ 43 h 201"/>
                <a:gd name="T78" fmla="*/ 63 w 167"/>
                <a:gd name="T79" fmla="*/ 4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7" h="201">
                  <a:moveTo>
                    <a:pt x="167" y="194"/>
                  </a:moveTo>
                  <a:cubicBezTo>
                    <a:pt x="167" y="198"/>
                    <a:pt x="164" y="201"/>
                    <a:pt x="160" y="201"/>
                  </a:cubicBezTo>
                  <a:cubicBezTo>
                    <a:pt x="31" y="201"/>
                    <a:pt x="31" y="201"/>
                    <a:pt x="31" y="201"/>
                  </a:cubicBezTo>
                  <a:cubicBezTo>
                    <a:pt x="14" y="201"/>
                    <a:pt x="0" y="187"/>
                    <a:pt x="0" y="170"/>
                  </a:cubicBezTo>
                  <a:cubicBezTo>
                    <a:pt x="0" y="153"/>
                    <a:pt x="14" y="139"/>
                    <a:pt x="31" y="139"/>
                  </a:cubicBezTo>
                  <a:cubicBezTo>
                    <a:pt x="160" y="139"/>
                    <a:pt x="160" y="139"/>
                    <a:pt x="160" y="139"/>
                  </a:cubicBezTo>
                  <a:cubicBezTo>
                    <a:pt x="164" y="139"/>
                    <a:pt x="167" y="142"/>
                    <a:pt x="167" y="146"/>
                  </a:cubicBezTo>
                  <a:cubicBezTo>
                    <a:pt x="167" y="150"/>
                    <a:pt x="164" y="154"/>
                    <a:pt x="160" y="154"/>
                  </a:cubicBezTo>
                  <a:cubicBezTo>
                    <a:pt x="33" y="154"/>
                    <a:pt x="33" y="154"/>
                    <a:pt x="33" y="154"/>
                  </a:cubicBezTo>
                  <a:cubicBezTo>
                    <a:pt x="24" y="154"/>
                    <a:pt x="17" y="161"/>
                    <a:pt x="17" y="170"/>
                  </a:cubicBezTo>
                  <a:cubicBezTo>
                    <a:pt x="17" y="179"/>
                    <a:pt x="24" y="187"/>
                    <a:pt x="33" y="187"/>
                  </a:cubicBezTo>
                  <a:cubicBezTo>
                    <a:pt x="160" y="187"/>
                    <a:pt x="160" y="187"/>
                    <a:pt x="160" y="187"/>
                  </a:cubicBezTo>
                  <a:cubicBezTo>
                    <a:pt x="164" y="187"/>
                    <a:pt x="167" y="190"/>
                    <a:pt x="167" y="194"/>
                  </a:cubicBezTo>
                  <a:close/>
                  <a:moveTo>
                    <a:pt x="86" y="28"/>
                  </a:moveTo>
                  <a:cubicBezTo>
                    <a:pt x="101" y="28"/>
                    <a:pt x="114" y="17"/>
                    <a:pt x="114" y="2"/>
                  </a:cubicBezTo>
                  <a:cubicBezTo>
                    <a:pt x="114" y="1"/>
                    <a:pt x="114" y="1"/>
                    <a:pt x="113" y="0"/>
                  </a:cubicBezTo>
                  <a:cubicBezTo>
                    <a:pt x="113" y="0"/>
                    <a:pt x="112" y="0"/>
                    <a:pt x="111" y="0"/>
                  </a:cubicBezTo>
                  <a:cubicBezTo>
                    <a:pt x="96" y="0"/>
                    <a:pt x="84" y="12"/>
                    <a:pt x="84" y="26"/>
                  </a:cubicBezTo>
                  <a:cubicBezTo>
                    <a:pt x="84" y="27"/>
                    <a:pt x="84" y="28"/>
                    <a:pt x="84" y="28"/>
                  </a:cubicBezTo>
                  <a:cubicBezTo>
                    <a:pt x="85" y="28"/>
                    <a:pt x="85" y="28"/>
                    <a:pt x="86" y="28"/>
                  </a:cubicBezTo>
                  <a:close/>
                  <a:moveTo>
                    <a:pt x="137" y="50"/>
                  </a:moveTo>
                  <a:cubicBezTo>
                    <a:pt x="131" y="37"/>
                    <a:pt x="118" y="31"/>
                    <a:pt x="108" y="31"/>
                  </a:cubicBezTo>
                  <a:cubicBezTo>
                    <a:pt x="97" y="31"/>
                    <a:pt x="94" y="36"/>
                    <a:pt x="85" y="36"/>
                  </a:cubicBezTo>
                  <a:cubicBezTo>
                    <a:pt x="76" y="36"/>
                    <a:pt x="74" y="31"/>
                    <a:pt x="63" y="31"/>
                  </a:cubicBezTo>
                  <a:cubicBezTo>
                    <a:pt x="53" y="31"/>
                    <a:pt x="40" y="37"/>
                    <a:pt x="34" y="50"/>
                  </a:cubicBezTo>
                  <a:cubicBezTo>
                    <a:pt x="23" y="76"/>
                    <a:pt x="42" y="125"/>
                    <a:pt x="64" y="125"/>
                  </a:cubicBezTo>
                  <a:cubicBezTo>
                    <a:pt x="73" y="125"/>
                    <a:pt x="77" y="120"/>
                    <a:pt x="85" y="120"/>
                  </a:cubicBezTo>
                  <a:cubicBezTo>
                    <a:pt x="94" y="120"/>
                    <a:pt x="97" y="125"/>
                    <a:pt x="106" y="125"/>
                  </a:cubicBezTo>
                  <a:cubicBezTo>
                    <a:pt x="129" y="125"/>
                    <a:pt x="148" y="76"/>
                    <a:pt x="137" y="50"/>
                  </a:cubicBezTo>
                  <a:close/>
                  <a:moveTo>
                    <a:pt x="63" y="46"/>
                  </a:moveTo>
                  <a:cubicBezTo>
                    <a:pt x="62" y="46"/>
                    <a:pt x="62" y="46"/>
                    <a:pt x="62" y="46"/>
                  </a:cubicBezTo>
                  <a:cubicBezTo>
                    <a:pt x="57" y="46"/>
                    <a:pt x="49" y="51"/>
                    <a:pt x="47" y="59"/>
                  </a:cubicBezTo>
                  <a:cubicBezTo>
                    <a:pt x="47" y="61"/>
                    <a:pt x="45" y="62"/>
                    <a:pt x="44" y="62"/>
                  </a:cubicBezTo>
                  <a:cubicBezTo>
                    <a:pt x="43" y="62"/>
                    <a:pt x="43" y="62"/>
                    <a:pt x="43" y="62"/>
                  </a:cubicBezTo>
                  <a:cubicBezTo>
                    <a:pt x="43" y="62"/>
                    <a:pt x="43" y="62"/>
                    <a:pt x="43" y="62"/>
                  </a:cubicBezTo>
                  <a:cubicBezTo>
                    <a:pt x="41" y="61"/>
                    <a:pt x="40" y="59"/>
                    <a:pt x="40" y="57"/>
                  </a:cubicBezTo>
                  <a:cubicBezTo>
                    <a:pt x="42" y="46"/>
                    <a:pt x="53" y="39"/>
                    <a:pt x="62" y="39"/>
                  </a:cubicBezTo>
                  <a:cubicBezTo>
                    <a:pt x="62" y="39"/>
                    <a:pt x="63" y="39"/>
                    <a:pt x="63" y="39"/>
                  </a:cubicBezTo>
                  <a:cubicBezTo>
                    <a:pt x="65" y="39"/>
                    <a:pt x="67" y="41"/>
                    <a:pt x="67" y="43"/>
                  </a:cubicBezTo>
                  <a:cubicBezTo>
                    <a:pt x="66" y="45"/>
                    <a:pt x="65" y="46"/>
                    <a:pt x="63" y="46"/>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3" name="组合 334"/>
          <p:cNvGrpSpPr/>
          <p:nvPr/>
        </p:nvGrpSpPr>
        <p:grpSpPr>
          <a:xfrm>
            <a:off x="3041191" y="2148871"/>
            <a:ext cx="393826" cy="393803"/>
            <a:chOff x="3564033" y="1741346"/>
            <a:chExt cx="393757" cy="393757"/>
          </a:xfrm>
        </p:grpSpPr>
        <p:sp>
          <p:nvSpPr>
            <p:cNvPr id="336" name="椭圆 335"/>
            <p:cNvSpPr/>
            <p:nvPr/>
          </p:nvSpPr>
          <p:spPr>
            <a:xfrm>
              <a:off x="3564033" y="1741346"/>
              <a:ext cx="393757" cy="3937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7" name="Freeform 898"/>
            <p:cNvSpPr>
              <a:spLocks noEditPoints="1"/>
            </p:cNvSpPr>
            <p:nvPr/>
          </p:nvSpPr>
          <p:spPr bwMode="auto">
            <a:xfrm>
              <a:off x="3683642" y="1812997"/>
              <a:ext cx="154539" cy="237101"/>
            </a:xfrm>
            <a:custGeom>
              <a:avLst/>
              <a:gdLst>
                <a:gd name="T0" fmla="*/ 47 w 123"/>
                <a:gd name="T1" fmla="*/ 8 h 189"/>
                <a:gd name="T2" fmla="*/ 49 w 123"/>
                <a:gd name="T3" fmla="*/ 4 h 189"/>
                <a:gd name="T4" fmla="*/ 59 w 123"/>
                <a:gd name="T5" fmla="*/ 1 h 189"/>
                <a:gd name="T6" fmla="*/ 64 w 123"/>
                <a:gd name="T7" fmla="*/ 3 h 189"/>
                <a:gd name="T8" fmla="*/ 64 w 123"/>
                <a:gd name="T9" fmla="*/ 5 h 189"/>
                <a:gd name="T10" fmla="*/ 62 w 123"/>
                <a:gd name="T11" fmla="*/ 9 h 189"/>
                <a:gd name="T12" fmla="*/ 52 w 123"/>
                <a:gd name="T13" fmla="*/ 13 h 189"/>
                <a:gd name="T14" fmla="*/ 48 w 123"/>
                <a:gd name="T15" fmla="*/ 10 h 189"/>
                <a:gd name="T16" fmla="*/ 47 w 123"/>
                <a:gd name="T17" fmla="*/ 8 h 189"/>
                <a:gd name="T18" fmla="*/ 76 w 123"/>
                <a:gd name="T19" fmla="*/ 106 h 189"/>
                <a:gd name="T20" fmla="*/ 72 w 123"/>
                <a:gd name="T21" fmla="*/ 111 h 189"/>
                <a:gd name="T22" fmla="*/ 79 w 123"/>
                <a:gd name="T23" fmla="*/ 114 h 189"/>
                <a:gd name="T24" fmla="*/ 97 w 123"/>
                <a:gd name="T25" fmla="*/ 108 h 189"/>
                <a:gd name="T26" fmla="*/ 102 w 123"/>
                <a:gd name="T27" fmla="*/ 102 h 189"/>
                <a:gd name="T28" fmla="*/ 95 w 123"/>
                <a:gd name="T29" fmla="*/ 100 h 189"/>
                <a:gd name="T30" fmla="*/ 76 w 123"/>
                <a:gd name="T31" fmla="*/ 106 h 189"/>
                <a:gd name="T32" fmla="*/ 123 w 123"/>
                <a:gd name="T33" fmla="*/ 134 h 189"/>
                <a:gd name="T34" fmla="*/ 123 w 123"/>
                <a:gd name="T35" fmla="*/ 138 h 189"/>
                <a:gd name="T36" fmla="*/ 120 w 123"/>
                <a:gd name="T37" fmla="*/ 141 h 189"/>
                <a:gd name="T38" fmla="*/ 114 w 123"/>
                <a:gd name="T39" fmla="*/ 141 h 189"/>
                <a:gd name="T40" fmla="*/ 83 w 123"/>
                <a:gd name="T41" fmla="*/ 166 h 189"/>
                <a:gd name="T42" fmla="*/ 108 w 123"/>
                <a:gd name="T43" fmla="*/ 182 h 189"/>
                <a:gd name="T44" fmla="*/ 102 w 123"/>
                <a:gd name="T45" fmla="*/ 189 h 189"/>
                <a:gd name="T46" fmla="*/ 23 w 123"/>
                <a:gd name="T47" fmla="*/ 189 h 189"/>
                <a:gd name="T48" fmla="*/ 17 w 123"/>
                <a:gd name="T49" fmla="*/ 182 h 189"/>
                <a:gd name="T50" fmla="*/ 38 w 123"/>
                <a:gd name="T51" fmla="*/ 167 h 189"/>
                <a:gd name="T52" fmla="*/ 0 w 123"/>
                <a:gd name="T53" fmla="*/ 107 h 189"/>
                <a:gd name="T54" fmla="*/ 52 w 123"/>
                <a:gd name="T55" fmla="*/ 46 h 189"/>
                <a:gd name="T56" fmla="*/ 46 w 123"/>
                <a:gd name="T57" fmla="*/ 25 h 189"/>
                <a:gd name="T58" fmla="*/ 49 w 123"/>
                <a:gd name="T59" fmla="*/ 18 h 189"/>
                <a:gd name="T60" fmla="*/ 68 w 123"/>
                <a:gd name="T61" fmla="*/ 12 h 189"/>
                <a:gd name="T62" fmla="*/ 75 w 123"/>
                <a:gd name="T63" fmla="*/ 16 h 189"/>
                <a:gd name="T64" fmla="*/ 97 w 123"/>
                <a:gd name="T65" fmla="*/ 87 h 189"/>
                <a:gd name="T66" fmla="*/ 93 w 123"/>
                <a:gd name="T67" fmla="*/ 94 h 189"/>
                <a:gd name="T68" fmla="*/ 75 w 123"/>
                <a:gd name="T69" fmla="*/ 100 h 189"/>
                <a:gd name="T70" fmla="*/ 68 w 123"/>
                <a:gd name="T71" fmla="*/ 96 h 189"/>
                <a:gd name="T72" fmla="*/ 59 w 123"/>
                <a:gd name="T73" fmla="*/ 67 h 189"/>
                <a:gd name="T74" fmla="*/ 22 w 123"/>
                <a:gd name="T75" fmla="*/ 105 h 189"/>
                <a:gd name="T76" fmla="*/ 56 w 123"/>
                <a:gd name="T77" fmla="*/ 147 h 189"/>
                <a:gd name="T78" fmla="*/ 74 w 123"/>
                <a:gd name="T79" fmla="*/ 141 h 189"/>
                <a:gd name="T80" fmla="*/ 68 w 123"/>
                <a:gd name="T81" fmla="*/ 141 h 189"/>
                <a:gd name="T82" fmla="*/ 65 w 123"/>
                <a:gd name="T83" fmla="*/ 138 h 189"/>
                <a:gd name="T84" fmla="*/ 65 w 123"/>
                <a:gd name="T85" fmla="*/ 134 h 189"/>
                <a:gd name="T86" fmla="*/ 68 w 123"/>
                <a:gd name="T87" fmla="*/ 131 h 189"/>
                <a:gd name="T88" fmla="*/ 120 w 123"/>
                <a:gd name="T89" fmla="*/ 131 h 189"/>
                <a:gd name="T90" fmla="*/ 123 w 123"/>
                <a:gd name="T91" fmla="*/ 134 h 189"/>
                <a:gd name="T92" fmla="*/ 67 w 123"/>
                <a:gd name="T93" fmla="*/ 35 h 189"/>
                <a:gd name="T94" fmla="*/ 78 w 123"/>
                <a:gd name="T95" fmla="*/ 74 h 189"/>
                <a:gd name="T96" fmla="*/ 80 w 123"/>
                <a:gd name="T97" fmla="*/ 76 h 189"/>
                <a:gd name="T98" fmla="*/ 82 w 123"/>
                <a:gd name="T99" fmla="*/ 76 h 189"/>
                <a:gd name="T100" fmla="*/ 84 w 123"/>
                <a:gd name="T101" fmla="*/ 72 h 189"/>
                <a:gd name="T102" fmla="*/ 72 w 123"/>
                <a:gd name="T103" fmla="*/ 34 h 189"/>
                <a:gd name="T104" fmla="*/ 69 w 123"/>
                <a:gd name="T105" fmla="*/ 32 h 189"/>
                <a:gd name="T106" fmla="*/ 67 w 123"/>
                <a:gd name="T107" fmla="*/ 35 h 189"/>
                <a:gd name="T108" fmla="*/ 67 w 123"/>
                <a:gd name="T109" fmla="*/ 162 h 189"/>
                <a:gd name="T110" fmla="*/ 55 w 123"/>
                <a:gd name="T111" fmla="*/ 162 h 189"/>
                <a:gd name="T112" fmla="*/ 55 w 123"/>
                <a:gd name="T113" fmla="*/ 174 h 189"/>
                <a:gd name="T114" fmla="*/ 67 w 123"/>
                <a:gd name="T115" fmla="*/ 174 h 189"/>
                <a:gd name="T116" fmla="*/ 67 w 123"/>
                <a:gd name="T117" fmla="*/ 16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189">
                  <a:moveTo>
                    <a:pt x="47" y="8"/>
                  </a:moveTo>
                  <a:cubicBezTo>
                    <a:pt x="46" y="6"/>
                    <a:pt x="47" y="5"/>
                    <a:pt x="49" y="4"/>
                  </a:cubicBezTo>
                  <a:cubicBezTo>
                    <a:pt x="59" y="1"/>
                    <a:pt x="59" y="1"/>
                    <a:pt x="59" y="1"/>
                  </a:cubicBezTo>
                  <a:cubicBezTo>
                    <a:pt x="61" y="0"/>
                    <a:pt x="63" y="1"/>
                    <a:pt x="64" y="3"/>
                  </a:cubicBezTo>
                  <a:cubicBezTo>
                    <a:pt x="64" y="5"/>
                    <a:pt x="64" y="5"/>
                    <a:pt x="64" y="5"/>
                  </a:cubicBezTo>
                  <a:cubicBezTo>
                    <a:pt x="65" y="7"/>
                    <a:pt x="64" y="9"/>
                    <a:pt x="62" y="9"/>
                  </a:cubicBezTo>
                  <a:cubicBezTo>
                    <a:pt x="52" y="13"/>
                    <a:pt x="52" y="13"/>
                    <a:pt x="52" y="13"/>
                  </a:cubicBezTo>
                  <a:cubicBezTo>
                    <a:pt x="50" y="13"/>
                    <a:pt x="48" y="12"/>
                    <a:pt x="48" y="10"/>
                  </a:cubicBezTo>
                  <a:lnTo>
                    <a:pt x="47" y="8"/>
                  </a:lnTo>
                  <a:close/>
                  <a:moveTo>
                    <a:pt x="76" y="106"/>
                  </a:moveTo>
                  <a:cubicBezTo>
                    <a:pt x="73" y="107"/>
                    <a:pt x="71" y="109"/>
                    <a:pt x="72" y="111"/>
                  </a:cubicBezTo>
                  <a:cubicBezTo>
                    <a:pt x="73" y="114"/>
                    <a:pt x="76" y="115"/>
                    <a:pt x="79" y="114"/>
                  </a:cubicBezTo>
                  <a:cubicBezTo>
                    <a:pt x="97" y="108"/>
                    <a:pt x="97" y="108"/>
                    <a:pt x="97" y="108"/>
                  </a:cubicBezTo>
                  <a:cubicBezTo>
                    <a:pt x="100" y="107"/>
                    <a:pt x="102" y="105"/>
                    <a:pt x="102" y="102"/>
                  </a:cubicBezTo>
                  <a:cubicBezTo>
                    <a:pt x="101" y="100"/>
                    <a:pt x="98" y="99"/>
                    <a:pt x="95" y="100"/>
                  </a:cubicBezTo>
                  <a:lnTo>
                    <a:pt x="76" y="106"/>
                  </a:lnTo>
                  <a:close/>
                  <a:moveTo>
                    <a:pt x="123" y="134"/>
                  </a:moveTo>
                  <a:cubicBezTo>
                    <a:pt x="123" y="138"/>
                    <a:pt x="123" y="138"/>
                    <a:pt x="123" y="138"/>
                  </a:cubicBezTo>
                  <a:cubicBezTo>
                    <a:pt x="123" y="140"/>
                    <a:pt x="122" y="141"/>
                    <a:pt x="120" y="141"/>
                  </a:cubicBezTo>
                  <a:cubicBezTo>
                    <a:pt x="114" y="141"/>
                    <a:pt x="114" y="141"/>
                    <a:pt x="114" y="141"/>
                  </a:cubicBezTo>
                  <a:cubicBezTo>
                    <a:pt x="108" y="150"/>
                    <a:pt x="95" y="160"/>
                    <a:pt x="83" y="166"/>
                  </a:cubicBezTo>
                  <a:cubicBezTo>
                    <a:pt x="96" y="169"/>
                    <a:pt x="108" y="177"/>
                    <a:pt x="108" y="182"/>
                  </a:cubicBezTo>
                  <a:cubicBezTo>
                    <a:pt x="108" y="186"/>
                    <a:pt x="105" y="189"/>
                    <a:pt x="102" y="189"/>
                  </a:cubicBezTo>
                  <a:cubicBezTo>
                    <a:pt x="23" y="189"/>
                    <a:pt x="23" y="189"/>
                    <a:pt x="23" y="189"/>
                  </a:cubicBezTo>
                  <a:cubicBezTo>
                    <a:pt x="20" y="189"/>
                    <a:pt x="17" y="186"/>
                    <a:pt x="17" y="182"/>
                  </a:cubicBezTo>
                  <a:cubicBezTo>
                    <a:pt x="17" y="177"/>
                    <a:pt x="26" y="171"/>
                    <a:pt x="38" y="167"/>
                  </a:cubicBezTo>
                  <a:cubicBezTo>
                    <a:pt x="9" y="150"/>
                    <a:pt x="0" y="133"/>
                    <a:pt x="0" y="107"/>
                  </a:cubicBezTo>
                  <a:cubicBezTo>
                    <a:pt x="0" y="80"/>
                    <a:pt x="19" y="54"/>
                    <a:pt x="52" y="46"/>
                  </a:cubicBezTo>
                  <a:cubicBezTo>
                    <a:pt x="46" y="25"/>
                    <a:pt x="46" y="25"/>
                    <a:pt x="46" y="25"/>
                  </a:cubicBezTo>
                  <a:cubicBezTo>
                    <a:pt x="45" y="22"/>
                    <a:pt x="46" y="19"/>
                    <a:pt x="49" y="18"/>
                  </a:cubicBezTo>
                  <a:cubicBezTo>
                    <a:pt x="68" y="12"/>
                    <a:pt x="68" y="12"/>
                    <a:pt x="68" y="12"/>
                  </a:cubicBezTo>
                  <a:cubicBezTo>
                    <a:pt x="71" y="11"/>
                    <a:pt x="74" y="13"/>
                    <a:pt x="75" y="16"/>
                  </a:cubicBezTo>
                  <a:cubicBezTo>
                    <a:pt x="97" y="87"/>
                    <a:pt x="97" y="87"/>
                    <a:pt x="97" y="87"/>
                  </a:cubicBezTo>
                  <a:cubicBezTo>
                    <a:pt x="98" y="90"/>
                    <a:pt x="96" y="93"/>
                    <a:pt x="93" y="94"/>
                  </a:cubicBezTo>
                  <a:cubicBezTo>
                    <a:pt x="75" y="100"/>
                    <a:pt x="75" y="100"/>
                    <a:pt x="75" y="100"/>
                  </a:cubicBezTo>
                  <a:cubicBezTo>
                    <a:pt x="72" y="100"/>
                    <a:pt x="69" y="99"/>
                    <a:pt x="68" y="96"/>
                  </a:cubicBezTo>
                  <a:cubicBezTo>
                    <a:pt x="59" y="67"/>
                    <a:pt x="59" y="67"/>
                    <a:pt x="59" y="67"/>
                  </a:cubicBezTo>
                  <a:cubicBezTo>
                    <a:pt x="42" y="69"/>
                    <a:pt x="22" y="85"/>
                    <a:pt x="22" y="105"/>
                  </a:cubicBezTo>
                  <a:cubicBezTo>
                    <a:pt x="22" y="127"/>
                    <a:pt x="38" y="147"/>
                    <a:pt x="56" y="147"/>
                  </a:cubicBezTo>
                  <a:cubicBezTo>
                    <a:pt x="64" y="147"/>
                    <a:pt x="70" y="145"/>
                    <a:pt x="74" y="141"/>
                  </a:cubicBezTo>
                  <a:cubicBezTo>
                    <a:pt x="68" y="141"/>
                    <a:pt x="68" y="141"/>
                    <a:pt x="68" y="141"/>
                  </a:cubicBezTo>
                  <a:cubicBezTo>
                    <a:pt x="66" y="141"/>
                    <a:pt x="65" y="140"/>
                    <a:pt x="65" y="138"/>
                  </a:cubicBezTo>
                  <a:cubicBezTo>
                    <a:pt x="65" y="134"/>
                    <a:pt x="65" y="134"/>
                    <a:pt x="65" y="134"/>
                  </a:cubicBezTo>
                  <a:cubicBezTo>
                    <a:pt x="65" y="133"/>
                    <a:pt x="66" y="131"/>
                    <a:pt x="68" y="131"/>
                  </a:cubicBezTo>
                  <a:cubicBezTo>
                    <a:pt x="120" y="131"/>
                    <a:pt x="120" y="131"/>
                    <a:pt x="120" y="131"/>
                  </a:cubicBezTo>
                  <a:cubicBezTo>
                    <a:pt x="122" y="131"/>
                    <a:pt x="123" y="133"/>
                    <a:pt x="123" y="134"/>
                  </a:cubicBezTo>
                  <a:close/>
                  <a:moveTo>
                    <a:pt x="67" y="35"/>
                  </a:moveTo>
                  <a:cubicBezTo>
                    <a:pt x="78" y="74"/>
                    <a:pt x="78" y="74"/>
                    <a:pt x="78" y="74"/>
                  </a:cubicBezTo>
                  <a:cubicBezTo>
                    <a:pt x="78" y="75"/>
                    <a:pt x="79" y="75"/>
                    <a:pt x="80" y="76"/>
                  </a:cubicBezTo>
                  <a:cubicBezTo>
                    <a:pt x="81" y="76"/>
                    <a:pt x="81" y="76"/>
                    <a:pt x="82" y="76"/>
                  </a:cubicBezTo>
                  <a:cubicBezTo>
                    <a:pt x="83" y="75"/>
                    <a:pt x="84" y="74"/>
                    <a:pt x="84" y="72"/>
                  </a:cubicBezTo>
                  <a:cubicBezTo>
                    <a:pt x="72" y="34"/>
                    <a:pt x="72" y="34"/>
                    <a:pt x="72" y="34"/>
                  </a:cubicBezTo>
                  <a:cubicBezTo>
                    <a:pt x="72" y="32"/>
                    <a:pt x="70" y="31"/>
                    <a:pt x="69" y="32"/>
                  </a:cubicBezTo>
                  <a:cubicBezTo>
                    <a:pt x="67" y="32"/>
                    <a:pt x="66" y="34"/>
                    <a:pt x="67" y="35"/>
                  </a:cubicBezTo>
                  <a:close/>
                  <a:moveTo>
                    <a:pt x="67" y="162"/>
                  </a:moveTo>
                  <a:cubicBezTo>
                    <a:pt x="64" y="159"/>
                    <a:pt x="58" y="159"/>
                    <a:pt x="55" y="162"/>
                  </a:cubicBezTo>
                  <a:cubicBezTo>
                    <a:pt x="52" y="165"/>
                    <a:pt x="52" y="171"/>
                    <a:pt x="55" y="174"/>
                  </a:cubicBezTo>
                  <a:cubicBezTo>
                    <a:pt x="58" y="177"/>
                    <a:pt x="64" y="177"/>
                    <a:pt x="67" y="174"/>
                  </a:cubicBezTo>
                  <a:cubicBezTo>
                    <a:pt x="70" y="171"/>
                    <a:pt x="70" y="165"/>
                    <a:pt x="67" y="162"/>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4" name="组合 337"/>
          <p:cNvGrpSpPr/>
          <p:nvPr/>
        </p:nvGrpSpPr>
        <p:grpSpPr>
          <a:xfrm>
            <a:off x="5767337" y="2143797"/>
            <a:ext cx="393826" cy="393803"/>
            <a:chOff x="6168219" y="1810178"/>
            <a:chExt cx="393757" cy="393757"/>
          </a:xfrm>
        </p:grpSpPr>
        <p:sp>
          <p:nvSpPr>
            <p:cNvPr id="339" name="椭圆 338"/>
            <p:cNvSpPr/>
            <p:nvPr/>
          </p:nvSpPr>
          <p:spPr>
            <a:xfrm>
              <a:off x="6168219" y="1810178"/>
              <a:ext cx="393757" cy="3937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0" name="Freeform 911"/>
            <p:cNvSpPr>
              <a:spLocks noEditPoints="1"/>
            </p:cNvSpPr>
            <p:nvPr/>
          </p:nvSpPr>
          <p:spPr bwMode="auto">
            <a:xfrm>
              <a:off x="6226269" y="1918711"/>
              <a:ext cx="277656" cy="176691"/>
            </a:xfrm>
            <a:custGeom>
              <a:avLst/>
              <a:gdLst>
                <a:gd name="T0" fmla="*/ 232 w 232"/>
                <a:gd name="T1" fmla="*/ 54 h 148"/>
                <a:gd name="T2" fmla="*/ 229 w 232"/>
                <a:gd name="T3" fmla="*/ 51 h 148"/>
                <a:gd name="T4" fmla="*/ 6 w 232"/>
                <a:gd name="T5" fmla="*/ 0 h 148"/>
                <a:gd name="T6" fmla="*/ 1 w 232"/>
                <a:gd name="T7" fmla="*/ 2 h 148"/>
                <a:gd name="T8" fmla="*/ 2 w 232"/>
                <a:gd name="T9" fmla="*/ 6 h 148"/>
                <a:gd name="T10" fmla="*/ 120 w 232"/>
                <a:gd name="T11" fmla="*/ 146 h 148"/>
                <a:gd name="T12" fmla="*/ 123 w 232"/>
                <a:gd name="T13" fmla="*/ 148 h 148"/>
                <a:gd name="T14" fmla="*/ 125 w 232"/>
                <a:gd name="T15" fmla="*/ 147 h 148"/>
                <a:gd name="T16" fmla="*/ 231 w 232"/>
                <a:gd name="T17" fmla="*/ 58 h 148"/>
                <a:gd name="T18" fmla="*/ 232 w 232"/>
                <a:gd name="T19" fmla="*/ 54 h 148"/>
                <a:gd name="T20" fmla="*/ 123 w 232"/>
                <a:gd name="T21" fmla="*/ 138 h 148"/>
                <a:gd name="T22" fmla="*/ 112 w 232"/>
                <a:gd name="T23" fmla="*/ 124 h 148"/>
                <a:gd name="T24" fmla="*/ 119 w 232"/>
                <a:gd name="T25" fmla="*/ 118 h 148"/>
                <a:gd name="T26" fmla="*/ 120 w 232"/>
                <a:gd name="T27" fmla="*/ 113 h 148"/>
                <a:gd name="T28" fmla="*/ 115 w 232"/>
                <a:gd name="T29" fmla="*/ 113 h 148"/>
                <a:gd name="T30" fmla="*/ 107 w 232"/>
                <a:gd name="T31" fmla="*/ 119 h 148"/>
                <a:gd name="T32" fmla="*/ 95 w 232"/>
                <a:gd name="T33" fmla="*/ 105 h 148"/>
                <a:gd name="T34" fmla="*/ 99 w 232"/>
                <a:gd name="T35" fmla="*/ 101 h 148"/>
                <a:gd name="T36" fmla="*/ 100 w 232"/>
                <a:gd name="T37" fmla="*/ 97 h 148"/>
                <a:gd name="T38" fmla="*/ 95 w 232"/>
                <a:gd name="T39" fmla="*/ 96 h 148"/>
                <a:gd name="T40" fmla="*/ 91 w 232"/>
                <a:gd name="T41" fmla="*/ 100 h 148"/>
                <a:gd name="T42" fmla="*/ 78 w 232"/>
                <a:gd name="T43" fmla="*/ 85 h 148"/>
                <a:gd name="T44" fmla="*/ 86 w 232"/>
                <a:gd name="T45" fmla="*/ 78 h 148"/>
                <a:gd name="T46" fmla="*/ 86 w 232"/>
                <a:gd name="T47" fmla="*/ 74 h 148"/>
                <a:gd name="T48" fmla="*/ 82 w 232"/>
                <a:gd name="T49" fmla="*/ 74 h 148"/>
                <a:gd name="T50" fmla="*/ 75 w 232"/>
                <a:gd name="T51" fmla="*/ 80 h 148"/>
                <a:gd name="T52" fmla="*/ 62 w 232"/>
                <a:gd name="T53" fmla="*/ 65 h 148"/>
                <a:gd name="T54" fmla="*/ 66 w 232"/>
                <a:gd name="T55" fmla="*/ 62 h 148"/>
                <a:gd name="T56" fmla="*/ 66 w 232"/>
                <a:gd name="T57" fmla="*/ 57 h 148"/>
                <a:gd name="T58" fmla="*/ 62 w 232"/>
                <a:gd name="T59" fmla="*/ 57 h 148"/>
                <a:gd name="T60" fmla="*/ 58 w 232"/>
                <a:gd name="T61" fmla="*/ 60 h 148"/>
                <a:gd name="T62" fmla="*/ 45 w 232"/>
                <a:gd name="T63" fmla="*/ 45 h 148"/>
                <a:gd name="T64" fmla="*/ 53 w 232"/>
                <a:gd name="T65" fmla="*/ 39 h 148"/>
                <a:gd name="T66" fmla="*/ 53 w 232"/>
                <a:gd name="T67" fmla="*/ 35 h 148"/>
                <a:gd name="T68" fmla="*/ 49 w 232"/>
                <a:gd name="T69" fmla="*/ 35 h 148"/>
                <a:gd name="T70" fmla="*/ 41 w 232"/>
                <a:gd name="T71" fmla="*/ 41 h 148"/>
                <a:gd name="T72" fmla="*/ 16 w 232"/>
                <a:gd name="T73" fmla="*/ 10 h 148"/>
                <a:gd name="T74" fmla="*/ 219 w 232"/>
                <a:gd name="T75" fmla="*/ 57 h 148"/>
                <a:gd name="T76" fmla="*/ 123 w 232"/>
                <a:gd name="T77" fmla="*/ 138 h 148"/>
                <a:gd name="T78" fmla="*/ 125 w 232"/>
                <a:gd name="T79" fmla="*/ 100 h 148"/>
                <a:gd name="T80" fmla="*/ 128 w 232"/>
                <a:gd name="T81" fmla="*/ 102 h 148"/>
                <a:gd name="T82" fmla="*/ 131 w 232"/>
                <a:gd name="T83" fmla="*/ 101 h 148"/>
                <a:gd name="T84" fmla="*/ 165 w 232"/>
                <a:gd name="T85" fmla="*/ 72 h 148"/>
                <a:gd name="T86" fmla="*/ 167 w 232"/>
                <a:gd name="T87" fmla="*/ 68 h 148"/>
                <a:gd name="T88" fmla="*/ 164 w 232"/>
                <a:gd name="T89" fmla="*/ 65 h 148"/>
                <a:gd name="T90" fmla="*/ 93 w 232"/>
                <a:gd name="T91" fmla="*/ 51 h 148"/>
                <a:gd name="T92" fmla="*/ 88 w 232"/>
                <a:gd name="T93" fmla="*/ 53 h 148"/>
                <a:gd name="T94" fmla="*/ 89 w 232"/>
                <a:gd name="T95" fmla="*/ 57 h 148"/>
                <a:gd name="T96" fmla="*/ 125 w 232"/>
                <a:gd name="T97" fmla="*/ 100 h 148"/>
                <a:gd name="T98" fmla="*/ 154 w 232"/>
                <a:gd name="T99" fmla="*/ 71 h 148"/>
                <a:gd name="T100" fmla="*/ 128 w 232"/>
                <a:gd name="T101" fmla="*/ 92 h 148"/>
                <a:gd name="T102" fmla="*/ 102 w 232"/>
                <a:gd name="T103" fmla="*/ 61 h 148"/>
                <a:gd name="T104" fmla="*/ 154 w 232"/>
                <a:gd name="T105" fmla="*/ 7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2" h="148">
                  <a:moveTo>
                    <a:pt x="232" y="54"/>
                  </a:moveTo>
                  <a:cubicBezTo>
                    <a:pt x="232" y="53"/>
                    <a:pt x="230" y="52"/>
                    <a:pt x="229" y="51"/>
                  </a:cubicBezTo>
                  <a:cubicBezTo>
                    <a:pt x="6" y="0"/>
                    <a:pt x="6" y="0"/>
                    <a:pt x="6" y="0"/>
                  </a:cubicBezTo>
                  <a:cubicBezTo>
                    <a:pt x="4" y="0"/>
                    <a:pt x="2" y="0"/>
                    <a:pt x="1" y="2"/>
                  </a:cubicBezTo>
                  <a:cubicBezTo>
                    <a:pt x="0" y="3"/>
                    <a:pt x="1" y="5"/>
                    <a:pt x="2" y="6"/>
                  </a:cubicBezTo>
                  <a:cubicBezTo>
                    <a:pt x="120" y="146"/>
                    <a:pt x="120" y="146"/>
                    <a:pt x="120" y="146"/>
                  </a:cubicBezTo>
                  <a:cubicBezTo>
                    <a:pt x="120" y="147"/>
                    <a:pt x="122" y="148"/>
                    <a:pt x="123" y="148"/>
                  </a:cubicBezTo>
                  <a:cubicBezTo>
                    <a:pt x="124" y="148"/>
                    <a:pt x="124" y="148"/>
                    <a:pt x="125" y="147"/>
                  </a:cubicBezTo>
                  <a:cubicBezTo>
                    <a:pt x="231" y="58"/>
                    <a:pt x="231" y="58"/>
                    <a:pt x="231" y="58"/>
                  </a:cubicBezTo>
                  <a:cubicBezTo>
                    <a:pt x="232" y="57"/>
                    <a:pt x="232" y="56"/>
                    <a:pt x="232" y="54"/>
                  </a:cubicBezTo>
                  <a:close/>
                  <a:moveTo>
                    <a:pt x="123" y="138"/>
                  </a:moveTo>
                  <a:cubicBezTo>
                    <a:pt x="112" y="124"/>
                    <a:pt x="112" y="124"/>
                    <a:pt x="112" y="124"/>
                  </a:cubicBezTo>
                  <a:cubicBezTo>
                    <a:pt x="119" y="118"/>
                    <a:pt x="119" y="118"/>
                    <a:pt x="119" y="118"/>
                  </a:cubicBezTo>
                  <a:cubicBezTo>
                    <a:pt x="121" y="117"/>
                    <a:pt x="121" y="115"/>
                    <a:pt x="120" y="113"/>
                  </a:cubicBezTo>
                  <a:cubicBezTo>
                    <a:pt x="118" y="112"/>
                    <a:pt x="116" y="112"/>
                    <a:pt x="115" y="113"/>
                  </a:cubicBezTo>
                  <a:cubicBezTo>
                    <a:pt x="107" y="119"/>
                    <a:pt x="107" y="119"/>
                    <a:pt x="107" y="119"/>
                  </a:cubicBezTo>
                  <a:cubicBezTo>
                    <a:pt x="95" y="105"/>
                    <a:pt x="95" y="105"/>
                    <a:pt x="95" y="105"/>
                  </a:cubicBezTo>
                  <a:cubicBezTo>
                    <a:pt x="99" y="101"/>
                    <a:pt x="99" y="101"/>
                    <a:pt x="99" y="101"/>
                  </a:cubicBezTo>
                  <a:cubicBezTo>
                    <a:pt x="101" y="100"/>
                    <a:pt x="101" y="98"/>
                    <a:pt x="100" y="97"/>
                  </a:cubicBezTo>
                  <a:cubicBezTo>
                    <a:pt x="98" y="95"/>
                    <a:pt x="96" y="95"/>
                    <a:pt x="95" y="96"/>
                  </a:cubicBezTo>
                  <a:cubicBezTo>
                    <a:pt x="91" y="100"/>
                    <a:pt x="91" y="100"/>
                    <a:pt x="91" y="100"/>
                  </a:cubicBezTo>
                  <a:cubicBezTo>
                    <a:pt x="78" y="85"/>
                    <a:pt x="78" y="85"/>
                    <a:pt x="78" y="85"/>
                  </a:cubicBezTo>
                  <a:cubicBezTo>
                    <a:pt x="86" y="78"/>
                    <a:pt x="86" y="78"/>
                    <a:pt x="86" y="78"/>
                  </a:cubicBezTo>
                  <a:cubicBezTo>
                    <a:pt x="87" y="77"/>
                    <a:pt x="87" y="75"/>
                    <a:pt x="86" y="74"/>
                  </a:cubicBezTo>
                  <a:cubicBezTo>
                    <a:pt x="85" y="73"/>
                    <a:pt x="83" y="73"/>
                    <a:pt x="82" y="74"/>
                  </a:cubicBezTo>
                  <a:cubicBezTo>
                    <a:pt x="75" y="80"/>
                    <a:pt x="75" y="80"/>
                    <a:pt x="75" y="80"/>
                  </a:cubicBezTo>
                  <a:cubicBezTo>
                    <a:pt x="62" y="65"/>
                    <a:pt x="62" y="65"/>
                    <a:pt x="62" y="65"/>
                  </a:cubicBezTo>
                  <a:cubicBezTo>
                    <a:pt x="66" y="62"/>
                    <a:pt x="66" y="62"/>
                    <a:pt x="66" y="62"/>
                  </a:cubicBezTo>
                  <a:cubicBezTo>
                    <a:pt x="67" y="61"/>
                    <a:pt x="68" y="59"/>
                    <a:pt x="66" y="57"/>
                  </a:cubicBezTo>
                  <a:cubicBezTo>
                    <a:pt x="65" y="56"/>
                    <a:pt x="63" y="56"/>
                    <a:pt x="62" y="57"/>
                  </a:cubicBezTo>
                  <a:cubicBezTo>
                    <a:pt x="58" y="60"/>
                    <a:pt x="58" y="60"/>
                    <a:pt x="58" y="60"/>
                  </a:cubicBezTo>
                  <a:cubicBezTo>
                    <a:pt x="45" y="45"/>
                    <a:pt x="45" y="45"/>
                    <a:pt x="45" y="45"/>
                  </a:cubicBezTo>
                  <a:cubicBezTo>
                    <a:pt x="53" y="39"/>
                    <a:pt x="53" y="39"/>
                    <a:pt x="53" y="39"/>
                  </a:cubicBezTo>
                  <a:cubicBezTo>
                    <a:pt x="54" y="38"/>
                    <a:pt x="54" y="36"/>
                    <a:pt x="53" y="35"/>
                  </a:cubicBezTo>
                  <a:cubicBezTo>
                    <a:pt x="52" y="34"/>
                    <a:pt x="50" y="34"/>
                    <a:pt x="49" y="35"/>
                  </a:cubicBezTo>
                  <a:cubicBezTo>
                    <a:pt x="41" y="41"/>
                    <a:pt x="41" y="41"/>
                    <a:pt x="41" y="41"/>
                  </a:cubicBezTo>
                  <a:cubicBezTo>
                    <a:pt x="16" y="10"/>
                    <a:pt x="16" y="10"/>
                    <a:pt x="16" y="10"/>
                  </a:cubicBezTo>
                  <a:cubicBezTo>
                    <a:pt x="219" y="57"/>
                    <a:pt x="219" y="57"/>
                    <a:pt x="219" y="57"/>
                  </a:cubicBezTo>
                  <a:lnTo>
                    <a:pt x="123" y="138"/>
                  </a:lnTo>
                  <a:close/>
                  <a:moveTo>
                    <a:pt x="125" y="100"/>
                  </a:moveTo>
                  <a:cubicBezTo>
                    <a:pt x="126" y="101"/>
                    <a:pt x="127" y="102"/>
                    <a:pt x="128" y="102"/>
                  </a:cubicBezTo>
                  <a:cubicBezTo>
                    <a:pt x="129" y="102"/>
                    <a:pt x="130" y="102"/>
                    <a:pt x="131" y="101"/>
                  </a:cubicBezTo>
                  <a:cubicBezTo>
                    <a:pt x="165" y="72"/>
                    <a:pt x="165" y="72"/>
                    <a:pt x="165" y="72"/>
                  </a:cubicBezTo>
                  <a:cubicBezTo>
                    <a:pt x="167" y="71"/>
                    <a:pt x="167" y="69"/>
                    <a:pt x="167" y="68"/>
                  </a:cubicBezTo>
                  <a:cubicBezTo>
                    <a:pt x="166" y="66"/>
                    <a:pt x="165" y="65"/>
                    <a:pt x="164" y="65"/>
                  </a:cubicBezTo>
                  <a:cubicBezTo>
                    <a:pt x="93" y="51"/>
                    <a:pt x="93" y="51"/>
                    <a:pt x="93" y="51"/>
                  </a:cubicBezTo>
                  <a:cubicBezTo>
                    <a:pt x="91" y="51"/>
                    <a:pt x="89" y="51"/>
                    <a:pt x="88" y="53"/>
                  </a:cubicBezTo>
                  <a:cubicBezTo>
                    <a:pt x="87" y="54"/>
                    <a:pt x="88" y="56"/>
                    <a:pt x="89" y="57"/>
                  </a:cubicBezTo>
                  <a:lnTo>
                    <a:pt x="125" y="100"/>
                  </a:lnTo>
                  <a:close/>
                  <a:moveTo>
                    <a:pt x="154" y="71"/>
                  </a:moveTo>
                  <a:cubicBezTo>
                    <a:pt x="128" y="92"/>
                    <a:pt x="128" y="92"/>
                    <a:pt x="128" y="92"/>
                  </a:cubicBezTo>
                  <a:cubicBezTo>
                    <a:pt x="102" y="61"/>
                    <a:pt x="102" y="61"/>
                    <a:pt x="102" y="61"/>
                  </a:cubicBezTo>
                  <a:lnTo>
                    <a:pt x="154" y="71"/>
                  </a:ln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sp>
        <p:nvSpPr>
          <p:cNvPr id="229" name="文本框 228"/>
          <p:cNvSpPr txBox="1"/>
          <p:nvPr/>
        </p:nvSpPr>
        <p:spPr>
          <a:xfrm>
            <a:off x="1638300" y="916305"/>
            <a:ext cx="3800475" cy="450215"/>
          </a:xfrm>
          <a:prstGeom prst="rect">
            <a:avLst/>
          </a:prstGeom>
          <a:noFill/>
        </p:spPr>
        <p:txBody>
          <a:bodyPr wrap="square">
            <a:no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静态信息收集</a:t>
            </a:r>
            <a:endParaRPr lang="zh-CN" altLang="en-US" sz="2000" b="1" dirty="0">
              <a:latin typeface="微软雅黑" panose="020B0503020204020204" pitchFamily="34" charset="-122"/>
              <a:ea typeface="微软雅黑" panose="020B0503020204020204" pitchFamily="34" charset="-122"/>
            </a:endParaRPr>
          </a:p>
        </p:txBody>
      </p:sp>
      <p:sp>
        <p:nvSpPr>
          <p:cNvPr id="253" name="等腰三角形 25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61" name="文本框 260"/>
          <p:cNvSpPr txBox="1"/>
          <p:nvPr/>
        </p:nvSpPr>
        <p:spPr>
          <a:xfrm>
            <a:off x="2535362" y="233680"/>
            <a:ext cx="357080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三、探索目标职业的途径</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21"/>
                                        </p:tgtEl>
                                        <p:attrNameLst>
                                          <p:attrName>style.visibility</p:attrName>
                                        </p:attrNameLst>
                                      </p:cBhvr>
                                      <p:to>
                                        <p:strVal val="visible"/>
                                      </p:to>
                                    </p:set>
                                    <p:animEffect transition="in" filter="fade">
                                      <p:cBhvr>
                                        <p:cTn id="7" dur="1000"/>
                                        <p:tgtEl>
                                          <p:spTgt spid="321"/>
                                        </p:tgtEl>
                                      </p:cBhvr>
                                    </p:animEffect>
                                    <p:anim calcmode="lin" valueType="num">
                                      <p:cBhvr>
                                        <p:cTn id="8" dur="1000" fill="hold"/>
                                        <p:tgtEl>
                                          <p:spTgt spid="321"/>
                                        </p:tgtEl>
                                        <p:attrNameLst>
                                          <p:attrName>ppt_x</p:attrName>
                                        </p:attrNameLst>
                                      </p:cBhvr>
                                      <p:tavLst>
                                        <p:tav tm="0">
                                          <p:val>
                                            <p:strVal val="#ppt_x"/>
                                          </p:val>
                                        </p:tav>
                                        <p:tav tm="100000">
                                          <p:val>
                                            <p:strVal val="#ppt_x"/>
                                          </p:val>
                                        </p:tav>
                                      </p:tavLst>
                                    </p:anim>
                                    <p:anim calcmode="lin" valueType="num">
                                      <p:cBhvr>
                                        <p:cTn id="9" dur="1000" fill="hold"/>
                                        <p:tgtEl>
                                          <p:spTgt spid="32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25"/>
                                        </p:tgtEl>
                                        <p:attrNameLst>
                                          <p:attrName>style.visibility</p:attrName>
                                        </p:attrNameLst>
                                      </p:cBhvr>
                                      <p:to>
                                        <p:strVal val="visible"/>
                                      </p:to>
                                    </p:set>
                                    <p:animEffect transition="in" filter="fade">
                                      <p:cBhvr>
                                        <p:cTn id="19" dur="1000"/>
                                        <p:tgtEl>
                                          <p:spTgt spid="325"/>
                                        </p:tgtEl>
                                      </p:cBhvr>
                                    </p:animEffect>
                                    <p:anim calcmode="lin" valueType="num">
                                      <p:cBhvr>
                                        <p:cTn id="20" dur="1000" fill="hold"/>
                                        <p:tgtEl>
                                          <p:spTgt spid="325"/>
                                        </p:tgtEl>
                                        <p:attrNameLst>
                                          <p:attrName>ppt_x</p:attrName>
                                        </p:attrNameLst>
                                      </p:cBhvr>
                                      <p:tavLst>
                                        <p:tav tm="0">
                                          <p:val>
                                            <p:strVal val="#ppt_x"/>
                                          </p:val>
                                        </p:tav>
                                        <p:tav tm="100000">
                                          <p:val>
                                            <p:strVal val="#ppt_x"/>
                                          </p:val>
                                        </p:tav>
                                      </p:tavLst>
                                    </p:anim>
                                    <p:anim calcmode="lin" valueType="num">
                                      <p:cBhvr>
                                        <p:cTn id="21" dur="1000" fill="hold"/>
                                        <p:tgtEl>
                                          <p:spTgt spid="32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1000"/>
                                        <p:tgtEl>
                                          <p:spTgt spid="21"/>
                                        </p:tgtEl>
                                      </p:cBhvr>
                                    </p:animEffect>
                                    <p:anim calcmode="lin" valueType="num">
                                      <p:cBhvr>
                                        <p:cTn id="30" dur="1000" fill="hold"/>
                                        <p:tgtEl>
                                          <p:spTgt spid="21"/>
                                        </p:tgtEl>
                                        <p:attrNameLst>
                                          <p:attrName>ppt_x</p:attrName>
                                        </p:attrNameLst>
                                      </p:cBhvr>
                                      <p:tavLst>
                                        <p:tav tm="0">
                                          <p:val>
                                            <p:strVal val="#ppt_x"/>
                                          </p:val>
                                        </p:tav>
                                        <p:tav tm="100000">
                                          <p:val>
                                            <p:strVal val="#ppt_x"/>
                                          </p:val>
                                        </p:tav>
                                      </p:tavLst>
                                    </p:anim>
                                    <p:anim calcmode="lin" valueType="num">
                                      <p:cBhvr>
                                        <p:cTn id="31" dur="1000" fill="hold"/>
                                        <p:tgtEl>
                                          <p:spTgt spid="2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23"/>
                                        </p:tgtEl>
                                        <p:attrNameLst>
                                          <p:attrName>style.visibility</p:attrName>
                                        </p:attrNameLst>
                                      </p:cBhvr>
                                      <p:to>
                                        <p:strVal val="visible"/>
                                      </p:to>
                                    </p:set>
                                    <p:animEffect transition="in" filter="fade">
                                      <p:cBhvr>
                                        <p:cTn id="34" dur="1000"/>
                                        <p:tgtEl>
                                          <p:spTgt spid="323"/>
                                        </p:tgtEl>
                                      </p:cBhvr>
                                    </p:animEffect>
                                    <p:anim calcmode="lin" valueType="num">
                                      <p:cBhvr>
                                        <p:cTn id="35" dur="1000" fill="hold"/>
                                        <p:tgtEl>
                                          <p:spTgt spid="323"/>
                                        </p:tgtEl>
                                        <p:attrNameLst>
                                          <p:attrName>ppt_x</p:attrName>
                                        </p:attrNameLst>
                                      </p:cBhvr>
                                      <p:tavLst>
                                        <p:tav tm="0">
                                          <p:val>
                                            <p:strVal val="#ppt_x"/>
                                          </p:val>
                                        </p:tav>
                                        <p:tav tm="100000">
                                          <p:val>
                                            <p:strVal val="#ppt_x"/>
                                          </p:val>
                                        </p:tav>
                                      </p:tavLst>
                                    </p:anim>
                                    <p:anim calcmode="lin" valueType="num">
                                      <p:cBhvr>
                                        <p:cTn id="36" dur="1000" fill="hold"/>
                                        <p:tgtEl>
                                          <p:spTgt spid="32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327"/>
                                        </p:tgtEl>
                                        <p:attrNameLst>
                                          <p:attrName>style.visibility</p:attrName>
                                        </p:attrNameLst>
                                      </p:cBhvr>
                                      <p:to>
                                        <p:strVal val="visible"/>
                                      </p:to>
                                    </p:set>
                                    <p:animEffect transition="in" filter="fade">
                                      <p:cBhvr>
                                        <p:cTn id="41" dur="1000"/>
                                        <p:tgtEl>
                                          <p:spTgt spid="327"/>
                                        </p:tgtEl>
                                      </p:cBhvr>
                                    </p:animEffect>
                                    <p:anim calcmode="lin" valueType="num">
                                      <p:cBhvr>
                                        <p:cTn id="42" dur="1000" fill="hold"/>
                                        <p:tgtEl>
                                          <p:spTgt spid="327"/>
                                        </p:tgtEl>
                                        <p:attrNameLst>
                                          <p:attrName>ppt_x</p:attrName>
                                        </p:attrNameLst>
                                      </p:cBhvr>
                                      <p:tavLst>
                                        <p:tav tm="0">
                                          <p:val>
                                            <p:strVal val="#ppt_x"/>
                                          </p:val>
                                        </p:tav>
                                        <p:tav tm="100000">
                                          <p:val>
                                            <p:strVal val="#ppt_x"/>
                                          </p:val>
                                        </p:tav>
                                      </p:tavLst>
                                    </p:anim>
                                    <p:anim calcmode="lin" valueType="num">
                                      <p:cBhvr>
                                        <p:cTn id="43" dur="1000" fill="hold"/>
                                        <p:tgtEl>
                                          <p:spTgt spid="327"/>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1000"/>
                                        <p:tgtEl>
                                          <p:spTgt spid="22"/>
                                        </p:tgtEl>
                                      </p:cBhvr>
                                    </p:animEffect>
                                    <p:anim calcmode="lin" valueType="num">
                                      <p:cBhvr>
                                        <p:cTn id="47" dur="1000" fill="hold"/>
                                        <p:tgtEl>
                                          <p:spTgt spid="22"/>
                                        </p:tgtEl>
                                        <p:attrNameLst>
                                          <p:attrName>ppt_x</p:attrName>
                                        </p:attrNameLst>
                                      </p:cBhvr>
                                      <p:tavLst>
                                        <p:tav tm="0">
                                          <p:val>
                                            <p:strVal val="#ppt_x"/>
                                          </p:val>
                                        </p:tav>
                                        <p:tav tm="100000">
                                          <p:val>
                                            <p:strVal val="#ppt_x"/>
                                          </p:val>
                                        </p:tav>
                                      </p:tavLst>
                                    </p:anim>
                                    <p:anim calcmode="lin" valueType="num">
                                      <p:cBhvr>
                                        <p:cTn id="4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29"/>
                                        </p:tgtEl>
                                        <p:attrNameLst>
                                          <p:attrName>style.visibility</p:attrName>
                                        </p:attrNameLst>
                                      </p:cBhvr>
                                      <p:to>
                                        <p:strVal val="visible"/>
                                      </p:to>
                                    </p:set>
                                    <p:animEffect transition="in" filter="fade">
                                      <p:cBhvr>
                                        <p:cTn id="53" dur="1000"/>
                                        <p:tgtEl>
                                          <p:spTgt spid="229"/>
                                        </p:tgtEl>
                                      </p:cBhvr>
                                    </p:animEffect>
                                    <p:anim calcmode="lin" valueType="num">
                                      <p:cBhvr>
                                        <p:cTn id="54" dur="1000" fill="hold"/>
                                        <p:tgtEl>
                                          <p:spTgt spid="229"/>
                                        </p:tgtEl>
                                        <p:attrNameLst>
                                          <p:attrName>ppt_x</p:attrName>
                                        </p:attrNameLst>
                                      </p:cBhvr>
                                      <p:tavLst>
                                        <p:tav tm="0">
                                          <p:val>
                                            <p:strVal val="#ppt_x"/>
                                          </p:val>
                                        </p:tav>
                                        <p:tav tm="100000">
                                          <p:val>
                                            <p:strVal val="#ppt_x"/>
                                          </p:val>
                                        </p:tav>
                                      </p:tavLst>
                                    </p:anim>
                                    <p:anim calcmode="lin" valueType="num">
                                      <p:cBhvr>
                                        <p:cTn id="55" dur="1000" fill="hold"/>
                                        <p:tgtEl>
                                          <p:spTgt spid="2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 grpId="0"/>
      <p:bldP spid="323" grpId="0"/>
      <p:bldP spid="325" grpId="0"/>
      <p:bldP spid="327" grpId="0"/>
      <p:bldP spid="229"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9" y="1246824"/>
            <a:ext cx="7887855"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1.</a:t>
            </a:r>
            <a:r>
              <a:rPr lang="zh-CN" altLang="en-US" sz="1800" b="1" dirty="0">
                <a:latin typeface="微软雅黑" panose="020B0503020204020204" pitchFamily="34" charset="-122"/>
                <a:ea typeface="微软雅黑" panose="020B0503020204020204" pitchFamily="34" charset="-122"/>
              </a:rPr>
              <a:t>充分利用网络信息资源</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06343" y="1665849"/>
            <a:ext cx="7770907" cy="2627194"/>
          </a:xfrm>
          <a:prstGeom prst="rect">
            <a:avLst/>
          </a:prstGeom>
          <a:noFill/>
        </p:spPr>
        <p:txBody>
          <a:bodyPr wrap="square">
            <a:spAutoFit/>
          </a:bodyPr>
          <a:lstStyle/>
          <a:p>
            <a:pPr>
              <a:lnSpc>
                <a:spcPct val="150000"/>
              </a:lnSpc>
            </a:pPr>
            <a:r>
              <a:rPr lang="zh-CN" altLang="en-US" sz="1400" dirty="0"/>
              <a:t> 当前社会是网络信息社会，大部分招聘信息可以通过网络取得，而</a:t>
            </a:r>
            <a:r>
              <a:rPr lang="zh-CN" altLang="en-US" sz="1400" b="1" dirty="0">
                <a:solidFill>
                  <a:schemeClr val="accent2"/>
                </a:solidFill>
              </a:rPr>
              <a:t>网络求职因成本低、及时、高效等诸多优势成为时下最便捷的信息渠道</a:t>
            </a:r>
            <a:r>
              <a:rPr lang="zh-CN" altLang="en-US" sz="1400" dirty="0"/>
              <a:t>。无论对于用人单位还是对于求职者来说，都可以通过网络查询相关信息，建立沟通互动的关系。求职者既可以到已经建立局域网的职业介绍机构登记、查询相关招聘信息，将个人简历、求职意向入网，等待用人单位的通知；也可以通过进入专业、大型的职业网站浏览各类用人单位发布的招聘信息，同时发布自己的求职信息，使得双方通过网络建立联系。</a:t>
            </a:r>
            <a:endParaRPr lang="en-US" altLang="zh-CN" sz="1400" dirty="0"/>
          </a:p>
          <a:p>
            <a:pPr>
              <a:lnSpc>
                <a:spcPct val="150000"/>
              </a:lnSpc>
            </a:pPr>
            <a:r>
              <a:rPr lang="zh-CN" altLang="en-US" sz="1400" dirty="0"/>
              <a:t>前者是具有较强针对性的信息获取方式，而后者则是被广泛利用的效率高、信息量大、时效性强的现代信息收集渠道。</a:t>
            </a:r>
            <a:endParaRPr lang="zh-CN" altLang="en-US" sz="1400" b="1" dirty="0">
              <a:solidFill>
                <a:schemeClr val="accent2"/>
              </a:solidFill>
              <a:latin typeface="楷体" panose="02010609060101010101" pitchFamily="2" charset="-122"/>
              <a:ea typeface="楷体" panose="02010609060101010101" pitchFamily="2" charset="-122"/>
            </a:endParaRPr>
          </a:p>
        </p:txBody>
      </p:sp>
      <p:sp>
        <p:nvSpPr>
          <p:cNvPr id="10" name="文本框 9"/>
          <p:cNvSpPr txBox="1"/>
          <p:nvPr/>
        </p:nvSpPr>
        <p:spPr>
          <a:xfrm>
            <a:off x="972302" y="728391"/>
            <a:ext cx="2592288"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静态信息收集</a:t>
            </a:r>
            <a:endParaRPr lang="zh-CN" altLang="en-US" sz="20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 name="任意多边形: 形状 12"/>
          <p:cNvSpPr/>
          <p:nvPr/>
        </p:nvSpPr>
        <p:spPr bwMode="auto">
          <a:xfrm>
            <a:off x="263703" y="1204392"/>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 name="任意多边形: 形状 13"/>
          <p:cNvSpPr/>
          <p:nvPr/>
        </p:nvSpPr>
        <p:spPr bwMode="auto">
          <a:xfrm>
            <a:off x="399734" y="1322717"/>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
        <p:nvSpPr>
          <p:cNvPr id="261" name="文本框 260"/>
          <p:cNvSpPr txBox="1"/>
          <p:nvPr>
            <p:custDataLst>
              <p:tags r:id="rId1"/>
            </p:custDataLst>
          </p:nvPr>
        </p:nvSpPr>
        <p:spPr>
          <a:xfrm>
            <a:off x="2535362" y="233680"/>
            <a:ext cx="3570807"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三、探索目标职业的途径</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anim calcmode="lin" valueType="num">
                                      <p:cBhvr>
                                        <p:cTn id="11" dur="1000" fill="hold"/>
                                        <p:tgtEl>
                                          <p:spTgt spid="14"/>
                                        </p:tgtEl>
                                        <p:attrNameLst>
                                          <p:attrName>ppt_x</p:attrName>
                                        </p:attrNameLst>
                                      </p:cBhvr>
                                      <p:tavLst>
                                        <p:tav tm="0">
                                          <p:val>
                                            <p:strVal val="#ppt_x"/>
                                          </p:val>
                                        </p:tav>
                                        <p:tav tm="100000">
                                          <p:val>
                                            <p:strVal val="#ppt_x"/>
                                          </p:val>
                                        </p:tav>
                                      </p:tavLst>
                                    </p:anim>
                                    <p:anim calcmode="lin" valueType="num">
                                      <p:cBhvr>
                                        <p:cTn id="12" dur="1000" fill="hold"/>
                                        <p:tgtEl>
                                          <p:spTgt spid="14"/>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01399" y="1755268"/>
            <a:ext cx="8062169" cy="2619948"/>
          </a:xfrm>
          <a:prstGeom prst="rect">
            <a:avLst/>
          </a:prstGeom>
          <a:noFill/>
        </p:spPr>
        <p:txBody>
          <a:bodyPr wrap="square">
            <a:spAutoFit/>
          </a:bodyPr>
          <a:lstStyle/>
          <a:p>
            <a:pPr>
              <a:lnSpc>
                <a:spcPct val="150000"/>
              </a:lnSpc>
            </a:pPr>
            <a:r>
              <a:rPr lang="zh-CN" altLang="en-US" sz="1600" b="1" dirty="0">
                <a:solidFill>
                  <a:schemeClr val="accent1"/>
                </a:solidFill>
              </a:rPr>
              <a:t> 招聘会也是较为普遍的求职渠道之一</a:t>
            </a:r>
            <a:r>
              <a:rPr lang="zh-CN" altLang="en-US" sz="1600" dirty="0"/>
              <a:t>，很多大的省市都会根据实际就业供需举办相应视频大学生应关注的就业信息的现场招聘会。</a:t>
            </a:r>
            <a:endParaRPr lang="en-US" altLang="zh-CN" sz="1600" dirty="0"/>
          </a:p>
          <a:p>
            <a:pPr>
              <a:lnSpc>
                <a:spcPct val="150000"/>
              </a:lnSpc>
            </a:pPr>
            <a:r>
              <a:rPr lang="zh-CN" altLang="en-US" sz="1600" dirty="0"/>
              <a:t>相对于网络求职而言，现场招聘会的优势在于用人单位与求职者能够进行面对面的交流，尽管成本较网络求职高一些，然而通过实地交流和沟通，双方能够形成初步意向、减少不确定因素、增加成功概率。</a:t>
            </a:r>
            <a:endParaRPr lang="en-US" altLang="zh-CN" sz="1600" dirty="0"/>
          </a:p>
          <a:p>
            <a:pPr>
              <a:lnSpc>
                <a:spcPct val="150000"/>
              </a:lnSpc>
            </a:pPr>
            <a:r>
              <a:rPr lang="zh-CN" altLang="en-US" sz="1600" dirty="0"/>
              <a:t>因此，求职者可以选择具有一定规模的现场招聘会，通过亲自洽谈了解，取得所需要的信息。</a:t>
            </a:r>
            <a:endParaRPr lang="zh-CN" altLang="en-US" sz="1400" b="1" dirty="0">
              <a:latin typeface="楷体" panose="02010609060101010101" pitchFamily="2" charset="-122"/>
              <a:ea typeface="楷体" panose="02010609060101010101" pitchFamily="2" charset="-122"/>
            </a:endParaRPr>
          </a:p>
        </p:txBody>
      </p:sp>
      <p:sp>
        <p:nvSpPr>
          <p:cNvPr id="9" name="文本框 8"/>
          <p:cNvSpPr txBox="1"/>
          <p:nvPr/>
        </p:nvSpPr>
        <p:spPr>
          <a:xfrm>
            <a:off x="901399" y="1330169"/>
            <a:ext cx="5904656"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2.</a:t>
            </a:r>
            <a:r>
              <a:rPr lang="zh-CN" altLang="en-US" sz="1800" b="1" dirty="0">
                <a:latin typeface="微软雅黑" panose="020B0503020204020204" pitchFamily="34" charset="-122"/>
                <a:ea typeface="微软雅黑" panose="020B0503020204020204" pitchFamily="34" charset="-122"/>
              </a:rPr>
              <a:t>参加现场招聘会</a:t>
            </a:r>
            <a:endParaRPr lang="zh-CN" altLang="en-US" sz="18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椭圆 11"/>
          <p:cNvSpPr/>
          <p:nvPr/>
        </p:nvSpPr>
        <p:spPr>
          <a:xfrm>
            <a:off x="272728" y="1261867"/>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41266" y="1411767"/>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 name="文本框 9"/>
          <p:cNvSpPr txBox="1"/>
          <p:nvPr/>
        </p:nvSpPr>
        <p:spPr>
          <a:xfrm>
            <a:off x="855462" y="772206"/>
            <a:ext cx="2592288"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静态信息收集</a:t>
            </a:r>
            <a:endParaRPr lang="zh-CN" altLang="en-US" sz="2000" b="1" dirty="0">
              <a:latin typeface="微软雅黑" panose="020B0503020204020204" pitchFamily="34" charset="-122"/>
              <a:ea typeface="微软雅黑" panose="020B0503020204020204" pitchFamily="34" charset="-122"/>
            </a:endParaRPr>
          </a:p>
        </p:txBody>
      </p:sp>
      <p:sp>
        <p:nvSpPr>
          <p:cNvPr id="261" name="文本框 260"/>
          <p:cNvSpPr txBox="1"/>
          <p:nvPr>
            <p:custDataLst>
              <p:tags r:id="rId1"/>
            </p:custDataLst>
          </p:nvPr>
        </p:nvSpPr>
        <p:spPr>
          <a:xfrm>
            <a:off x="2535362" y="233680"/>
            <a:ext cx="357080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三、探索目标职业的途径</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3"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7" y="1343445"/>
            <a:ext cx="7887855"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3.</a:t>
            </a:r>
            <a:r>
              <a:rPr lang="zh-CN" altLang="en-US" sz="1800" b="1" dirty="0">
                <a:latin typeface="微软雅黑" panose="020B0503020204020204" pitchFamily="34" charset="-122"/>
                <a:ea typeface="微软雅黑" panose="020B0503020204020204" pitchFamily="34" charset="-122"/>
              </a:rPr>
              <a:t>通过专业机构以及新闻媒介获得职业信息</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42747" y="1729916"/>
            <a:ext cx="7887855" cy="2619948"/>
          </a:xfrm>
          <a:prstGeom prst="rect">
            <a:avLst/>
          </a:prstGeom>
          <a:noFill/>
        </p:spPr>
        <p:txBody>
          <a:bodyPr wrap="square">
            <a:spAutoFit/>
          </a:bodyPr>
          <a:lstStyle/>
          <a:p>
            <a:pPr>
              <a:lnSpc>
                <a:spcPct val="150000"/>
              </a:lnSpc>
            </a:pPr>
            <a:r>
              <a:rPr lang="zh-CN" altLang="en-US" sz="1600" dirty="0"/>
              <a:t> </a:t>
            </a:r>
            <a:r>
              <a:rPr lang="zh-CN" altLang="en-US" sz="1600" b="1" dirty="0">
                <a:solidFill>
                  <a:schemeClr val="accent1"/>
                </a:solidFill>
              </a:rPr>
              <a:t>职业介绍所</a:t>
            </a:r>
            <a:r>
              <a:rPr lang="zh-CN" altLang="en-US" sz="1600" dirty="0"/>
              <a:t>和</a:t>
            </a:r>
            <a:r>
              <a:rPr lang="zh-CN" altLang="en-US" sz="1600" b="1" dirty="0">
                <a:solidFill>
                  <a:schemeClr val="accent2"/>
                </a:solidFill>
              </a:rPr>
              <a:t>人才交流中心</a:t>
            </a:r>
            <a:r>
              <a:rPr lang="zh-CN" altLang="en-US" sz="1600" dirty="0"/>
              <a:t>是从事职业介绍业务的专业机构，可以为求职者提供大量的职业信息和相关服务。</a:t>
            </a:r>
            <a:endParaRPr lang="en-US" altLang="zh-CN" sz="1600" dirty="0"/>
          </a:p>
          <a:p>
            <a:pPr>
              <a:lnSpc>
                <a:spcPct val="150000"/>
              </a:lnSpc>
            </a:pPr>
            <a:r>
              <a:rPr lang="zh-CN" altLang="en-US" sz="1600" dirty="0"/>
              <a:t>此外，电视、广播电台、报纸、杂志等新闻媒介都是获取职业信息的有效渠道。从这些渠道获取职业信息不仅节省时间、节约金钱，还可以享用到最广泛和最全面的信息服务。</a:t>
            </a:r>
            <a:endParaRPr lang="en-US" altLang="zh-CN" sz="1600" dirty="0"/>
          </a:p>
          <a:p>
            <a:pPr>
              <a:lnSpc>
                <a:spcPct val="150000"/>
              </a:lnSpc>
            </a:pPr>
            <a:r>
              <a:rPr lang="zh-CN" altLang="en-US" sz="1600" dirty="0"/>
              <a:t>然而，由于广告篇幅有限、信息不详细，求职者不能全面地了解用人单位，因此，还需要综合其他方面的信息来确认。</a:t>
            </a:r>
            <a:endParaRPr lang="zh-CN" altLang="en-US" sz="1400" dirty="0">
              <a:solidFill>
                <a:schemeClr val="accent1"/>
              </a:solidFill>
              <a:latin typeface="楷体" panose="02010609060101010101" pitchFamily="2" charset="-122"/>
              <a:ea typeface="楷体" panose="02010609060101010101" pitchFamily="2"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252314" y="1246809"/>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 name="任意多边形: 形状 14"/>
          <p:cNvSpPr/>
          <p:nvPr/>
        </p:nvSpPr>
        <p:spPr bwMode="auto">
          <a:xfrm>
            <a:off x="364834" y="1390084"/>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
        <p:nvSpPr>
          <p:cNvPr id="10" name="文本框 9"/>
          <p:cNvSpPr txBox="1"/>
          <p:nvPr/>
        </p:nvSpPr>
        <p:spPr>
          <a:xfrm>
            <a:off x="1116447" y="843961"/>
            <a:ext cx="2592288"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静态信息收集</a:t>
            </a:r>
            <a:endParaRPr lang="zh-CN" altLang="en-US" sz="2000" b="1" dirty="0">
              <a:latin typeface="微软雅黑" panose="020B0503020204020204" pitchFamily="34" charset="-122"/>
              <a:ea typeface="微软雅黑" panose="020B0503020204020204" pitchFamily="34" charset="-122"/>
            </a:endParaRPr>
          </a:p>
        </p:txBody>
      </p:sp>
      <p:sp>
        <p:nvSpPr>
          <p:cNvPr id="261" name="文本框 260"/>
          <p:cNvSpPr txBox="1"/>
          <p:nvPr>
            <p:custDataLst>
              <p:tags r:id="rId1"/>
            </p:custDataLst>
          </p:nvPr>
        </p:nvSpPr>
        <p:spPr>
          <a:xfrm>
            <a:off x="2535362" y="233680"/>
            <a:ext cx="357080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三、探索目标职业的途径</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randombar(horizontal)">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5"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00386" y="1569603"/>
            <a:ext cx="8511108"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4.</a:t>
            </a:r>
            <a:r>
              <a:rPr lang="zh-CN" altLang="en-US" sz="1800" b="1" dirty="0">
                <a:latin typeface="微软雅黑" panose="020B0503020204020204" pitchFamily="34" charset="-122"/>
                <a:ea typeface="微软雅黑" panose="020B0503020204020204" pitchFamily="34" charset="-122"/>
              </a:rPr>
              <a:t>通过学校就业指导部门、校友、亲朋好友等获得职业信息</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914398" y="1969713"/>
            <a:ext cx="7776864" cy="1896801"/>
          </a:xfrm>
          <a:prstGeom prst="rect">
            <a:avLst/>
          </a:prstGeom>
          <a:noFill/>
        </p:spPr>
        <p:txBody>
          <a:bodyPr wrap="square">
            <a:spAutoFit/>
          </a:bodyPr>
          <a:lstStyle/>
          <a:p>
            <a:pPr>
              <a:lnSpc>
                <a:spcPct val="150000"/>
              </a:lnSpc>
            </a:pPr>
            <a:r>
              <a:rPr lang="zh-CN" altLang="en-US" sz="1600" dirty="0"/>
              <a:t> 许多用人单位会选择直接到学校招聘毕业生，也有很多学校与用人单位建立长期稳定的就业联系，学校每年会向其推荐学生，用人单位也会从中择优录取一定数量的毕业生，而且</a:t>
            </a:r>
            <a:r>
              <a:rPr lang="zh-CN" altLang="en-US" sz="1600" b="1" dirty="0">
                <a:solidFill>
                  <a:schemeClr val="accent1"/>
                </a:solidFill>
              </a:rPr>
              <a:t>通过学校就业指导部门获得的职业信息，既全面具体，又准确可靠</a:t>
            </a:r>
            <a:r>
              <a:rPr lang="zh-CN" altLang="en-US" sz="1600" dirty="0"/>
              <a:t>。</a:t>
            </a:r>
            <a:endParaRPr lang="en-US" altLang="zh-CN" sz="1600" dirty="0"/>
          </a:p>
          <a:p>
            <a:pPr>
              <a:lnSpc>
                <a:spcPct val="150000"/>
              </a:lnSpc>
            </a:pPr>
            <a:r>
              <a:rPr lang="zh-CN" altLang="en-US" sz="1600" dirty="0"/>
              <a:t>此外，通过往届毕业的校友以及身边的亲朋好友得到的职业信息可作为上述渠道的有益补充。</a:t>
            </a:r>
            <a:endParaRPr lang="en-US" altLang="zh-CN" sz="1600" dirty="0"/>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252314" y="1478761"/>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2" name="任意多边形: 形状 11"/>
          <p:cNvSpPr/>
          <p:nvPr/>
        </p:nvSpPr>
        <p:spPr bwMode="auto">
          <a:xfrm>
            <a:off x="425027" y="1597189"/>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9" name="文本框 8"/>
          <p:cNvSpPr txBox="1"/>
          <p:nvPr/>
        </p:nvSpPr>
        <p:spPr>
          <a:xfrm>
            <a:off x="1044692" y="1059861"/>
            <a:ext cx="2592288"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静态信息收集</a:t>
            </a:r>
            <a:endParaRPr lang="zh-CN" altLang="en-US" sz="2000" b="1" dirty="0">
              <a:latin typeface="微软雅黑" panose="020B0503020204020204" pitchFamily="34" charset="-122"/>
              <a:ea typeface="微软雅黑" panose="020B0503020204020204" pitchFamily="34" charset="-122"/>
            </a:endParaRPr>
          </a:p>
        </p:txBody>
      </p:sp>
      <p:sp>
        <p:nvSpPr>
          <p:cNvPr id="261" name="文本框 260"/>
          <p:cNvSpPr txBox="1"/>
          <p:nvPr>
            <p:custDataLst>
              <p:tags r:id="rId1"/>
            </p:custDataLst>
          </p:nvPr>
        </p:nvSpPr>
        <p:spPr>
          <a:xfrm>
            <a:off x="2535362" y="233680"/>
            <a:ext cx="357080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三、探索目标职业的途径</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2"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34630" y="1060376"/>
            <a:ext cx="8314628" cy="3358612"/>
          </a:xfrm>
          <a:prstGeom prst="rect">
            <a:avLst/>
          </a:prstGeom>
          <a:noFill/>
        </p:spPr>
        <p:txBody>
          <a:bodyPr wrap="square">
            <a:spAutoFit/>
          </a:bodyPr>
          <a:lstStyle/>
          <a:p>
            <a:pPr>
              <a:lnSpc>
                <a:spcPct val="150000"/>
              </a:lnSpc>
            </a:pPr>
            <a:r>
              <a:rPr lang="zh-CN" altLang="en-US" sz="1600" dirty="0"/>
              <a:t>        大学生可以通过参加假期实习、社会实践、社团组织、生涯人物访谈等渠道获取职业信息。</a:t>
            </a:r>
            <a:r>
              <a:rPr lang="zh-CN" altLang="en-US" sz="1600" b="1" dirty="0">
                <a:solidFill>
                  <a:schemeClr val="accent1"/>
                </a:solidFill>
              </a:rPr>
              <a:t>知识来源于书本，能力来源于实践。</a:t>
            </a:r>
            <a:r>
              <a:rPr lang="zh-CN" altLang="en-US" sz="1600" dirty="0"/>
              <a:t>完善的知识结构已经不能满足用人单位对求职者的要求，他们更青睐能够充分地将知识和实际应用能力相结合的求职者。通过实习、社会实践，大学生既可以直接与用人单位接触，更清楚地了解用人单位有关需求情况，又能让用人单位更多地了解自己。</a:t>
            </a:r>
            <a:endParaRPr lang="en-US" altLang="zh-CN" sz="1600" dirty="0"/>
          </a:p>
          <a:p>
            <a:pPr>
              <a:lnSpc>
                <a:spcPct val="150000"/>
              </a:lnSpc>
            </a:pPr>
            <a:r>
              <a:rPr lang="zh-CN" altLang="en-US" sz="1600" dirty="0"/>
              <a:t>          通过与生涯人物进行面对面的接触，大学生可以从职场人士的现身说法和切身经验中获得大量的宝贵信息，这些信息具体、真实，能够帮助大学生丰富对目标专业和职业的了解，帮助他们获取最新的职业信息。生涯人物访谈让学生重新了解自己，促使他们对照职场要求、生活和实践，实现自我完善和自我提高。</a:t>
            </a:r>
            <a:endParaRPr lang="zh-CN" altLang="en-US" sz="1400" dirty="0">
              <a:latin typeface="楷体" panose="02010609060101010101" pitchFamily="2" charset="-122"/>
              <a:ea typeface="楷体" panose="02010609060101010101" pitchFamily="2" charset="-122"/>
            </a:endParaRPr>
          </a:p>
        </p:txBody>
      </p:sp>
      <p:sp>
        <p:nvSpPr>
          <p:cNvPr id="7" name="等腰三角形 6"/>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9" name="文本框 8"/>
          <p:cNvSpPr txBox="1"/>
          <p:nvPr/>
        </p:nvSpPr>
        <p:spPr>
          <a:xfrm>
            <a:off x="900547" y="720771"/>
            <a:ext cx="2592288"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动态信息收集</a:t>
            </a:r>
            <a:endParaRPr lang="zh-CN" altLang="en-US" sz="2000" b="1" dirty="0">
              <a:latin typeface="微软雅黑" panose="020B0503020204020204" pitchFamily="34" charset="-122"/>
              <a:ea typeface="微软雅黑" panose="020B0503020204020204" pitchFamily="34" charset="-122"/>
            </a:endParaRPr>
          </a:p>
        </p:txBody>
      </p:sp>
      <p:sp>
        <p:nvSpPr>
          <p:cNvPr id="261" name="文本框 260"/>
          <p:cNvSpPr txBox="1"/>
          <p:nvPr>
            <p:custDataLst>
              <p:tags r:id="rId1"/>
            </p:custDataLst>
          </p:nvPr>
        </p:nvSpPr>
        <p:spPr>
          <a:xfrm>
            <a:off x="2535362" y="233680"/>
            <a:ext cx="357080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三、探索目标职业的途径</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57289" y="824853"/>
            <a:ext cx="8640960" cy="3784600"/>
          </a:xfrm>
          <a:prstGeom prst="rect">
            <a:avLst/>
          </a:prstGeom>
          <a:noFill/>
        </p:spPr>
        <p:txBody>
          <a:bodyPr wrap="square">
            <a:spAutoFit/>
          </a:bodyPr>
          <a:lstStyle/>
          <a:p>
            <a:pPr algn="ctr"/>
            <a:r>
              <a:rPr lang="zh-CN" altLang="en-US" sz="1600" dirty="0"/>
              <a:t>      </a:t>
            </a:r>
            <a:r>
              <a:rPr lang="zh-CN" altLang="en-US" sz="1600" b="1" dirty="0">
                <a:latin typeface="微软雅黑" panose="020B0503020204020204" pitchFamily="34" charset="-122"/>
                <a:ea typeface="微软雅黑" panose="020B0503020204020204" pitchFamily="34" charset="-122"/>
                <a:sym typeface="+mn-ea"/>
              </a:rPr>
              <a:t>新行业造就新职业</a:t>
            </a:r>
            <a:endParaRPr lang="zh-CN" altLang="en-US" sz="1600" b="1" dirty="0">
              <a:latin typeface="微软雅黑" panose="020B0503020204020204" pitchFamily="34" charset="-122"/>
              <a:ea typeface="微软雅黑" panose="020B0503020204020204" pitchFamily="34" charset="-122"/>
              <a:sym typeface="+mn-ea"/>
            </a:endParaRPr>
          </a:p>
          <a:p>
            <a:r>
              <a:rPr lang="zh-CN" altLang="en-US" sz="1600" dirty="0"/>
              <a:t> 人社部近日发布的新职业大多来自目前比较新兴和热门的行业。既有现在流行的人工智能、大数据工程技术人员；也有人们不常听说的农业经理人、数字化管理师；还有与生活息息相关的职业，如城市轨道交通相关技术人员等。</a:t>
            </a:r>
            <a:endParaRPr lang="en-US" altLang="zh-CN" sz="1600" dirty="0"/>
          </a:p>
          <a:p>
            <a:r>
              <a:rPr lang="zh-CN" altLang="en-US" sz="1600" dirty="0"/>
              <a:t>        其中，人工智能工程技术人员、电子竞技员等是人们讨论的热门职业。其兴起与近年来人工智能行业的爆发和相应的“人才荒”有很大关系。清华大学中国科技政策研究中心发布的</a:t>
            </a:r>
            <a:r>
              <a:rPr lang="en-US" altLang="zh-CN" sz="1600" dirty="0"/>
              <a:t>《2018</a:t>
            </a:r>
            <a:r>
              <a:rPr lang="zh-CN" altLang="en-US" sz="1600" dirty="0"/>
              <a:t>中国人工智能发展报告</a:t>
            </a:r>
            <a:r>
              <a:rPr lang="en-US" altLang="zh-CN" sz="1600" dirty="0"/>
              <a:t>》</a:t>
            </a:r>
            <a:r>
              <a:rPr lang="zh-CN" altLang="en-US" sz="1600" dirty="0"/>
              <a:t>显示，截至</a:t>
            </a:r>
            <a:r>
              <a:rPr lang="en-US" altLang="zh-CN" sz="1600" dirty="0"/>
              <a:t>2018</a:t>
            </a:r>
            <a:r>
              <a:rPr lang="zh-CN" altLang="en-US" sz="1600" dirty="0"/>
              <a:t>年</a:t>
            </a:r>
            <a:r>
              <a:rPr lang="en-US" altLang="zh-CN" sz="1600" dirty="0"/>
              <a:t>6</a:t>
            </a:r>
            <a:r>
              <a:rPr lang="zh-CN" altLang="en-US" sz="1600" dirty="0"/>
              <a:t>月，中国人工智能企业数量已达</a:t>
            </a:r>
            <a:r>
              <a:rPr lang="en-US" altLang="zh-CN" sz="1600" dirty="0"/>
              <a:t>1011</a:t>
            </a:r>
            <a:r>
              <a:rPr lang="zh-CN" altLang="en-US" sz="1600" dirty="0"/>
              <a:t>家。数据预测，到</a:t>
            </a:r>
            <a:r>
              <a:rPr lang="en-US" altLang="zh-CN" sz="1600" dirty="0"/>
              <a:t>2020</a:t>
            </a:r>
            <a:r>
              <a:rPr lang="zh-CN" altLang="en-US" sz="1600" dirty="0"/>
              <a:t>年，中国人工智能核心产业规模将超过</a:t>
            </a:r>
            <a:r>
              <a:rPr lang="en-US" altLang="zh-CN" sz="1600" dirty="0"/>
              <a:t>1500</a:t>
            </a:r>
            <a:r>
              <a:rPr lang="zh-CN" altLang="en-US" sz="1600" dirty="0"/>
              <a:t>亿元，带动相关产业规模超过</a:t>
            </a:r>
            <a:r>
              <a:rPr lang="en-US" altLang="zh-CN" sz="1600" dirty="0"/>
              <a:t>1</a:t>
            </a:r>
            <a:r>
              <a:rPr lang="zh-CN" altLang="en-US" sz="1600" dirty="0"/>
              <a:t>万亿元。</a:t>
            </a:r>
            <a:r>
              <a:rPr lang="en-US" altLang="zh-CN" sz="1600" dirty="0"/>
              <a:t>《</a:t>
            </a:r>
            <a:r>
              <a:rPr lang="zh-CN" altLang="en-US" sz="1600" dirty="0"/>
              <a:t>全球人工智能领域人才报告</a:t>
            </a:r>
            <a:r>
              <a:rPr lang="en-US" altLang="zh-CN" sz="1600" dirty="0"/>
              <a:t>》</a:t>
            </a:r>
            <a:r>
              <a:rPr lang="zh-CN" altLang="en-US" sz="1600" dirty="0"/>
              <a:t>显示，截至</a:t>
            </a:r>
            <a:r>
              <a:rPr lang="en-US" altLang="zh-CN" sz="1600" dirty="0"/>
              <a:t>2017</a:t>
            </a:r>
            <a:r>
              <a:rPr lang="zh-CN" altLang="en-US" sz="1600" dirty="0"/>
              <a:t>年一季度，全球人工智能技术领域专业人才数量超过</a:t>
            </a:r>
            <a:r>
              <a:rPr lang="en-US" altLang="zh-CN" sz="1600" dirty="0"/>
              <a:t>190</a:t>
            </a:r>
            <a:r>
              <a:rPr lang="zh-CN" altLang="en-US" sz="1600" dirty="0"/>
              <a:t>万，远不能满足市场需求。据估计，中国人工智能学科人才需求的缺口每年接近百万。</a:t>
            </a:r>
            <a:endParaRPr lang="en-US" altLang="zh-CN" sz="1600" dirty="0"/>
          </a:p>
          <a:p>
            <a:r>
              <a:rPr lang="zh-CN" altLang="en-US" sz="1600" dirty="0"/>
              <a:t>         电子竞技员的出现与近年来电竞行业的发展关系密切。目前，中国电竞用户超过</a:t>
            </a:r>
            <a:r>
              <a:rPr lang="en-US" altLang="zh-CN" sz="1600" dirty="0"/>
              <a:t>2</a:t>
            </a:r>
            <a:r>
              <a:rPr lang="zh-CN" altLang="en-US" sz="1600" dirty="0"/>
              <a:t>亿，人才缺口限制电竞体育、文化、娱乐等产业价值的发挥。专家表示，随着电竞行业健康良性的发展，相关从业者正获得社会认可。专家表示，这些新职业将成为未来行业的一个趋势，促进相关产业、培训行业的发展，相关专业获得更多关注</a:t>
            </a:r>
            <a:endParaRPr lang="zh-CN" altLang="en-US" sz="14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0310" y="81217"/>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5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9" name="文本框 8"/>
          <p:cNvSpPr txBox="1"/>
          <p:nvPr/>
        </p:nvSpPr>
        <p:spPr>
          <a:xfrm>
            <a:off x="551185" y="28456"/>
            <a:ext cx="6912768" cy="460375"/>
          </a:xfrm>
          <a:prstGeom prst="rect">
            <a:avLst/>
          </a:prstGeom>
          <a:noFill/>
        </p:spPr>
        <p:txBody>
          <a:bodyPr wrap="square" rtlCol="0">
            <a:spAutoFit/>
          </a:bodyPr>
          <a:lstStyle/>
          <a:p>
            <a:r>
              <a:rPr lang="zh-CN" altLang="en-US" sz="2400" b="1" dirty="0">
                <a:solidFill>
                  <a:srgbClr val="00B050"/>
                </a:solidFill>
                <a:latin typeface="微软雅黑" panose="020B0503020204020204" pitchFamily="34" charset="-122"/>
                <a:ea typeface="微软雅黑" panose="020B0503020204020204" pitchFamily="34" charset="-122"/>
              </a:rPr>
              <a:t>拓展阅读</a:t>
            </a:r>
            <a:endParaRPr lang="zh-CN" altLang="en-US" sz="2400" b="1" dirty="0">
              <a:solidFill>
                <a:srgbClr val="00B05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3394" y="543215"/>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43" name="PA-A000320150714E26PPSH-4285"/>
          <p:cNvSpPr/>
          <p:nvPr>
            <p:custDataLst>
              <p:tags r:id="rId1"/>
            </p:custDataLst>
          </p:nvPr>
        </p:nvSpPr>
        <p:spPr bwMode="auto">
          <a:xfrm>
            <a:off x="218049" y="124275"/>
            <a:ext cx="394306" cy="360038"/>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5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cxnSp>
        <p:nvCxnSpPr>
          <p:cNvPr id="24" name="直接连接符 23"/>
          <p:cNvCxnSpPr/>
          <p:nvPr/>
        </p:nvCxnSpPr>
        <p:spPr>
          <a:xfrm>
            <a:off x="0" y="700336"/>
            <a:ext cx="9145588" cy="0"/>
          </a:xfrm>
          <a:prstGeom prst="line">
            <a:avLst/>
          </a:prstGeom>
          <a:ln w="28575"/>
        </p:spPr>
        <p:style>
          <a:lnRef idx="2">
            <a:schemeClr val="dk1"/>
          </a:lnRef>
          <a:fillRef idx="0">
            <a:schemeClr val="dk1"/>
          </a:fillRef>
          <a:effectRef idx="1">
            <a:schemeClr val="dk1"/>
          </a:effectRef>
          <a:fontRef idx="minor">
            <a:schemeClr val="tx1"/>
          </a:fontRef>
        </p:style>
      </p:cxnSp>
      <p:sp>
        <p:nvSpPr>
          <p:cNvPr id="36" name="文本框 35"/>
          <p:cNvSpPr txBox="1"/>
          <p:nvPr/>
        </p:nvSpPr>
        <p:spPr>
          <a:xfrm>
            <a:off x="692633" y="51977"/>
            <a:ext cx="7760321" cy="460375"/>
          </a:xfrm>
          <a:prstGeom prst="rect">
            <a:avLst/>
          </a:prstGeom>
          <a:noFill/>
        </p:spPr>
        <p:txBody>
          <a:bodyPr wrap="square" rtlCol="0">
            <a:spAutoFit/>
          </a:bodyPr>
          <a:lstStyle/>
          <a:p>
            <a:r>
              <a:rPr lang="zh-CN" altLang="en-US" sz="2400" b="1" dirty="0">
                <a:solidFill>
                  <a:srgbClr val="00B050"/>
                </a:solidFill>
                <a:latin typeface="微软雅黑" panose="020B0503020204020204" pitchFamily="34" charset="-122"/>
                <a:ea typeface="微软雅黑" panose="020B0503020204020204" pitchFamily="34" charset="-122"/>
              </a:rPr>
              <a:t>拓展阅读</a:t>
            </a:r>
            <a:endParaRPr lang="zh-CN" altLang="en-US" sz="2400" b="1" dirty="0">
              <a:solidFill>
                <a:srgbClr val="00B050"/>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324322" y="981352"/>
            <a:ext cx="8640960" cy="3291840"/>
          </a:xfrm>
          <a:prstGeom prst="rect">
            <a:avLst/>
          </a:prstGeom>
          <a:noFill/>
        </p:spPr>
        <p:txBody>
          <a:bodyPr wrap="square">
            <a:spAutoFit/>
          </a:bodyPr>
          <a:lstStyle/>
          <a:p>
            <a:pPr algn="ctr"/>
            <a:r>
              <a:rPr lang="zh-CN" altLang="en-US" sz="1600" dirty="0"/>
              <a:t>          </a:t>
            </a:r>
            <a:r>
              <a:rPr lang="zh-CN" altLang="en-US" sz="1600" b="1" dirty="0">
                <a:latin typeface="微软雅黑" panose="020B0503020204020204" pitchFamily="34" charset="-122"/>
                <a:ea typeface="微软雅黑" panose="020B0503020204020204" pitchFamily="34" charset="-122"/>
                <a:sym typeface="+mn-ea"/>
              </a:rPr>
              <a:t>技术推动职业兴替</a:t>
            </a:r>
            <a:endParaRPr lang="zh-CN" altLang="en-US" sz="1600" b="1" dirty="0">
              <a:latin typeface="微软雅黑" panose="020B0503020204020204" pitchFamily="34" charset="-122"/>
              <a:ea typeface="微软雅黑" panose="020B0503020204020204" pitchFamily="34" charset="-122"/>
              <a:sym typeface="+mn-ea"/>
            </a:endParaRPr>
          </a:p>
          <a:p>
            <a:r>
              <a:rPr lang="zh-CN" altLang="en-US" sz="1600" dirty="0"/>
              <a:t>一批新职业兴起，伴随着另一批旧职业退出历史舞台。铁路扳道工、弹棉花手艺人、寻呼转接员</a:t>
            </a:r>
            <a:r>
              <a:rPr lang="en-US" altLang="zh-CN" sz="1600" dirty="0"/>
              <a:t>……</a:t>
            </a:r>
            <a:r>
              <a:rPr lang="zh-CN" altLang="en-US" sz="1600" dirty="0"/>
              <a:t>根据</a:t>
            </a:r>
            <a:r>
              <a:rPr lang="en-US" altLang="zh-CN" sz="1600" dirty="0"/>
              <a:t>2015</a:t>
            </a:r>
            <a:r>
              <a:rPr lang="zh-CN" altLang="en-US" sz="1600" dirty="0"/>
              <a:t>年修订发布的</a:t>
            </a:r>
            <a:r>
              <a:rPr lang="en-US" altLang="zh-CN" sz="1600" dirty="0"/>
              <a:t>《</a:t>
            </a:r>
            <a:r>
              <a:rPr lang="zh-CN" altLang="en-US" sz="1600" dirty="0"/>
              <a:t>中华人民共和国职业分类大典</a:t>
            </a:r>
            <a:r>
              <a:rPr lang="en-US" altLang="zh-CN" sz="1600" dirty="0"/>
              <a:t>》</a:t>
            </a:r>
            <a:r>
              <a:rPr lang="zh-CN" altLang="en-US" sz="1600" dirty="0"/>
              <a:t>，有</a:t>
            </a:r>
            <a:r>
              <a:rPr lang="en-US" altLang="zh-CN" sz="1600" dirty="0"/>
              <a:t>205</a:t>
            </a:r>
            <a:r>
              <a:rPr lang="zh-CN" altLang="en-US" sz="1600" dirty="0"/>
              <a:t>个曾经耳熟能详的职业不再被收录其中。</a:t>
            </a:r>
            <a:endParaRPr lang="en-US" altLang="zh-CN" sz="1600" dirty="0"/>
          </a:p>
          <a:p>
            <a:r>
              <a:rPr lang="zh-CN" altLang="en-US" sz="1600" dirty="0"/>
              <a:t>          无人机驾驶员代替了很多传统行业操作员，其兴起体现技术革新助力传统产业转型。在地理测绘、物流配送、电力巡检等诸多领域，无人机驾驶员大显身手。以农药喷洒作业为例，作为一个拥有</a:t>
            </a:r>
            <a:r>
              <a:rPr lang="en-US" altLang="zh-CN" sz="1600" dirty="0"/>
              <a:t>18</a:t>
            </a:r>
            <a:r>
              <a:rPr lang="zh-CN" altLang="en-US" sz="1600" dirty="0"/>
              <a:t>亿亩基本农田的农业大国，中国每年为此耗费大量人力。借助无人机，不仅能节省大量人力成本、提升作业效率，还能降低农药浪费、减少对环境的污染。当然，这对相关操作者的专业素质提出很高的要求。</a:t>
            </a:r>
            <a:r>
              <a:rPr lang="en-US" altLang="zh-CN" sz="1600" dirty="0"/>
              <a:t>2018</a:t>
            </a:r>
            <a:r>
              <a:rPr lang="zh-CN" altLang="en-US" sz="1600" dirty="0"/>
              <a:t>年发布的</a:t>
            </a:r>
            <a:r>
              <a:rPr lang="en-US" altLang="zh-CN" sz="1600" dirty="0"/>
              <a:t>《</a:t>
            </a:r>
            <a:r>
              <a:rPr lang="zh-CN" altLang="en-US" sz="1600" dirty="0"/>
              <a:t>无人驾驶航空器飞行管理暂行条例</a:t>
            </a:r>
            <a:r>
              <a:rPr lang="en-US" altLang="zh-CN" sz="1600" dirty="0"/>
              <a:t>(</a:t>
            </a:r>
            <a:r>
              <a:rPr lang="zh-CN" altLang="en-US" sz="1600" dirty="0"/>
              <a:t>征求意见稿</a:t>
            </a:r>
            <a:r>
              <a:rPr lang="en-US" altLang="zh-CN" sz="1600" dirty="0"/>
              <a:t>)》</a:t>
            </a:r>
            <a:r>
              <a:rPr lang="zh-CN" altLang="en-US" sz="1600" dirty="0"/>
              <a:t>明确规定，个人或者组织进行植保无人机作业时必须持有无人机安全操作执照。</a:t>
            </a:r>
            <a:endParaRPr lang="en-US" altLang="zh-CN" sz="1600" dirty="0"/>
          </a:p>
          <a:p>
            <a:r>
              <a:rPr lang="zh-CN" altLang="en-US" sz="1600" dirty="0"/>
              <a:t>           此次发布的新职业中，新增母婴护理员、蜂产品品评员、酒体设计师等与人们生活需求相关的工种。“人们对美好生活的追求反映在职业领域，传统的‘专业技术人员’‘社会生产服务和生活服务人员’呈现越来越细分化发展的趋势。”</a:t>
            </a:r>
            <a:endParaRPr lang="zh-CN" altLang="en-US" sz="1400" dirty="0">
              <a:latin typeface="楷体" panose="02010609060101010101" pitchFamily="2" charset="-122"/>
              <a:ea typeface="楷体" panose="0201060906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5333788" cy="737235"/>
          </a:xfrm>
          <a:prstGeom prst="rect">
            <a:avLst/>
          </a:prstGeom>
          <a:noFill/>
        </p:spPr>
        <p:txBody>
          <a:bodyPr wrap="square" rtlCol="0">
            <a:spAutoFit/>
          </a:bodyPr>
          <a:p>
            <a:r>
              <a:rPr lang="zh-CN" altLang="en-US" sz="2100" b="1">
                <a:hlinkClick r:id="rId2" tooltip="" action="ppaction://hlinkfile"/>
              </a:rPr>
              <a:t>东湖评论：思政课教师要善用鲜活素材培育时代新人</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700586" y="2049196"/>
            <a:ext cx="2447995" cy="523348"/>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走进职业世界</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01</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3" y="0"/>
            <a:ext cx="9138701" cy="5145088"/>
          </a:xfrm>
          <a:prstGeom prst="rect">
            <a:avLst/>
          </a:prstGeom>
        </p:spPr>
      </p:pic>
      <p:sp>
        <p:nvSpPr>
          <p:cNvPr id="26" name="矩形 25"/>
          <p:cNvSpPr/>
          <p:nvPr/>
        </p:nvSpPr>
        <p:spPr>
          <a:xfrm>
            <a:off x="2700586" y="1996480"/>
            <a:ext cx="2592011" cy="954364"/>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新时代职业发展的趋势</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05</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34630" y="969906"/>
            <a:ext cx="8530652" cy="2619948"/>
          </a:xfrm>
          <a:prstGeom prst="rect">
            <a:avLst/>
          </a:prstGeom>
          <a:noFill/>
        </p:spPr>
        <p:txBody>
          <a:bodyPr wrap="square">
            <a:spAutoFit/>
          </a:bodyPr>
          <a:lstStyle/>
          <a:p>
            <a:pPr>
              <a:lnSpc>
                <a:spcPct val="150000"/>
              </a:lnSpc>
            </a:pPr>
            <a:r>
              <a:rPr lang="zh-CN" altLang="en-US" sz="1600" dirty="0"/>
              <a:t>    科技进步给职业发展带来巨大冲击。现代科技的发展带来了新技术、新产品、新工艺，这些新技术和新工艺的研究、开发、应用必然导致部分职业的新旧更替。例如，电子计算机技术的发展使得诸如电报发报、电话接线、机械打字等传统职业逐渐走入末路，但电子通信、网络服务、电子保安、计算机制造、调试、维修、设计、培训等新职业一个个破土而出。</a:t>
            </a:r>
            <a:endParaRPr lang="en-US" altLang="zh-CN" sz="1600" dirty="0"/>
          </a:p>
          <a:p>
            <a:pPr>
              <a:lnSpc>
                <a:spcPct val="150000"/>
              </a:lnSpc>
            </a:pPr>
            <a:r>
              <a:rPr lang="en-US" altLang="zh-CN" sz="1600" dirty="0"/>
              <a:t>    </a:t>
            </a:r>
            <a:r>
              <a:rPr lang="zh-CN" altLang="en-US" sz="1600" dirty="0"/>
              <a:t>科技发展使职业发展越来越呈现出这样的特点，即脑力劳动职业发展速度越来越快，体力劳动职业将越来越少；经济部门和服务性行业的职业越来越多，行政管理等行业的需求越来越少；等等。</a:t>
            </a:r>
            <a:endParaRPr lang="zh-CN" altLang="en-US" sz="1600" dirty="0">
              <a:latin typeface="楷体" panose="02010609060101010101" pitchFamily="2" charset="-122"/>
              <a:ea typeface="楷体" panose="02010609060101010101" pitchFamily="2" charset="-122"/>
            </a:endParaRPr>
          </a:p>
        </p:txBody>
      </p:sp>
      <p:sp>
        <p:nvSpPr>
          <p:cNvPr id="7" name="等腰三角形 6"/>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8" name="文本框 7"/>
          <p:cNvSpPr txBox="1"/>
          <p:nvPr/>
        </p:nvSpPr>
        <p:spPr>
          <a:xfrm>
            <a:off x="2484562" y="259126"/>
            <a:ext cx="360040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一、未来职业的发展特点</a:t>
            </a:r>
            <a:endParaRPr lang="zh-CN" altLang="en-US" sz="24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556570" y="3654303"/>
            <a:ext cx="4593100" cy="369332"/>
          </a:xfrm>
          <a:prstGeom prst="rect">
            <a:avLst/>
          </a:prstGeom>
          <a:noFill/>
        </p:spPr>
        <p:txBody>
          <a:bodyPr wrap="square">
            <a:spAutoFit/>
          </a:bodyPr>
          <a:lstStyle/>
          <a:p>
            <a:r>
              <a:rPr lang="zh-CN" altLang="en-US" sz="1800" u="sng" dirty="0"/>
              <a:t>未来职业发展逐步呈现出以下特点。</a:t>
            </a:r>
            <a:endParaRPr lang="zh-CN" altLang="en-US" u="sng" dirty="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34630" y="2651326"/>
            <a:ext cx="8352928" cy="1927451"/>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2.</a:t>
            </a:r>
            <a:r>
              <a:rPr lang="zh-CN" altLang="en-US" b="1" dirty="0">
                <a:solidFill>
                  <a:schemeClr val="accent2"/>
                </a:solidFill>
                <a:latin typeface="微软雅黑" panose="020B0503020204020204" pitchFamily="34" charset="-122"/>
                <a:ea typeface="微软雅黑" panose="020B0503020204020204" pitchFamily="34" charset="-122"/>
              </a:rPr>
              <a:t>职业素质要求不断更新和提升，竞争增强</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随着社会进步及新技术与新设备的出现，部分职业或职位对就业者的要求逐渐从单一型向复合型人才方面发展。用人单位选择劳动者的实质是选择劳动力，劳动力水平决定了择业者与用人单位的最终关系。</a:t>
            </a:r>
            <a:endParaRPr lang="en-US" altLang="zh-CN" sz="1600" dirty="0"/>
          </a:p>
          <a:p>
            <a:pPr>
              <a:lnSpc>
                <a:spcPct val="150000"/>
              </a:lnSpc>
            </a:pPr>
            <a:r>
              <a:rPr lang="zh-CN" altLang="en-US" sz="1600" dirty="0"/>
              <a:t>那些信息灵、能力强、素质高的求职者往往能得到一个比较理想的职业岗位。</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434630" y="1071379"/>
            <a:ext cx="7954588" cy="1569660"/>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1.</a:t>
            </a:r>
            <a:r>
              <a:rPr lang="zh-CN" altLang="en-US" b="1" dirty="0">
                <a:solidFill>
                  <a:schemeClr val="accent1"/>
                </a:solidFill>
                <a:latin typeface="微软雅黑" panose="020B0503020204020204" pitchFamily="34" charset="-122"/>
                <a:ea typeface="微软雅黑" panose="020B0503020204020204" pitchFamily="34" charset="-122"/>
              </a:rPr>
              <a:t>职业教育的技术含量增大，体力劳动逐渐脑力化</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随着高等教育水平的不断提升，科学技术的不断发展，各种就业岗位需要更多受过良好教育、掌握最新技术的劳动者，单纯的体力劳动或机械操作职业将明显减少，脑力工作将逐渐增加，呈现体力劳动脑力化的倾向。</a:t>
            </a:r>
            <a:endParaRPr lang="zh-CN" altLang="en-US" sz="1600" b="1"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2484562" y="259126"/>
            <a:ext cx="360040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一、未来职业的发展特点</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52584" y="2737332"/>
            <a:ext cx="8352928" cy="1558119"/>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4.</a:t>
            </a:r>
            <a:r>
              <a:rPr lang="zh-CN" altLang="en-US" b="1" dirty="0">
                <a:solidFill>
                  <a:schemeClr val="accent2"/>
                </a:solidFill>
                <a:latin typeface="微软雅黑" panose="020B0503020204020204" pitchFamily="34" charset="-122"/>
                <a:ea typeface="微软雅黑" panose="020B0503020204020204" pitchFamily="34" charset="-122"/>
              </a:rPr>
              <a:t>职业要求由单一技能向跨专业、复合型转化</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随着人们对人才观念的转变，以及职业自身对从业人员要求的提高，用人单位在择人时已经不再单纯地以学历和专业对口为选择标准，而以基础应用技能和操作能力为标准，更加倾向于选择复合型人才。</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452584" y="1004835"/>
            <a:ext cx="8296674" cy="1569660"/>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3.</a:t>
            </a:r>
            <a:r>
              <a:rPr lang="zh-CN" altLang="en-US" b="1" dirty="0">
                <a:solidFill>
                  <a:schemeClr val="accent1"/>
                </a:solidFill>
                <a:latin typeface="微软雅黑" panose="020B0503020204020204" pitchFamily="34" charset="-122"/>
                <a:ea typeface="微软雅黑" panose="020B0503020204020204" pitchFamily="34" charset="-122"/>
              </a:rPr>
              <a:t>职业选择多样性，工作方式多样化，永久性职业减少</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市场经济条件下的劳动就业，能够提供多种类型的劳动岗位。从劳动力市场的宗旨来说，它应为所有进入市场的用人主体提供劳动资源。</a:t>
            </a:r>
            <a:endParaRPr lang="en-US" altLang="zh-CN" sz="1600" dirty="0"/>
          </a:p>
          <a:p>
            <a:pPr>
              <a:lnSpc>
                <a:spcPct val="150000"/>
              </a:lnSpc>
            </a:pPr>
            <a:r>
              <a:rPr lang="zh-CN" altLang="en-US" sz="1600" dirty="0"/>
              <a:t>同时社会分工的不断精细化，推动了人们工作理念和工作方式的更新。</a:t>
            </a:r>
            <a:endParaRPr lang="zh-CN" altLang="en-US" sz="1600" b="1"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2484562" y="259126"/>
            <a:ext cx="360040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一、未来职业的发展特点</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684362" y="1743570"/>
            <a:ext cx="8280920" cy="773289"/>
          </a:xfrm>
          <a:prstGeom prst="rect">
            <a:avLst/>
          </a:prstGeom>
          <a:noFill/>
        </p:spPr>
        <p:txBody>
          <a:bodyPr wrap="square">
            <a:spAutoFit/>
          </a:bodyPr>
          <a:lstStyle/>
          <a:p>
            <a:pPr>
              <a:lnSpc>
                <a:spcPct val="150000"/>
              </a:lnSpc>
            </a:pPr>
            <a:r>
              <a:rPr lang="zh-CN" altLang="en-US" sz="1600" dirty="0"/>
              <a:t>传统工艺型职业在科技含量上相对滞后，在技术更新速度方面比较缓慢，而生产力发展的关键之一就是增加职业岗位的科技含量，改善劳动组织和生产手段，提高劳动生产率。</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684362" y="1365409"/>
            <a:ext cx="7954588" cy="369332"/>
          </a:xfrm>
          <a:prstGeom prst="rect">
            <a:avLst/>
          </a:prstGeom>
          <a:noFill/>
        </p:spPr>
        <p:txBody>
          <a:bodyPr wrap="square">
            <a:spAutoFit/>
          </a:bodyPr>
          <a:lstStyle/>
          <a:p>
            <a:r>
              <a:rPr lang="en-US" altLang="zh-CN" b="1" dirty="0">
                <a:solidFill>
                  <a:schemeClr val="accent1"/>
                </a:solidFill>
                <a:latin typeface="微软雅黑" panose="020B0503020204020204" pitchFamily="34" charset="-122"/>
                <a:ea typeface="微软雅黑" panose="020B0503020204020204" pitchFamily="34" charset="-122"/>
              </a:rPr>
              <a:t>5.</a:t>
            </a:r>
            <a:r>
              <a:rPr lang="zh-CN" altLang="en-US" b="1" dirty="0">
                <a:solidFill>
                  <a:schemeClr val="accent1"/>
                </a:solidFill>
                <a:latin typeface="微软雅黑" panose="020B0503020204020204" pitchFamily="34" charset="-122"/>
                <a:ea typeface="微软雅黑" panose="020B0503020204020204" pitchFamily="34" charset="-122"/>
              </a:rPr>
              <a:t>职业由传统工艺型向信息化、智能型和知识创新型转化</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2484562" y="259126"/>
            <a:ext cx="360040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一、未来职业的发展特点</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9" name="文本框 8"/>
          <p:cNvSpPr txBox="1"/>
          <p:nvPr/>
        </p:nvSpPr>
        <p:spPr>
          <a:xfrm>
            <a:off x="642074" y="782389"/>
            <a:ext cx="7502456" cy="4192058"/>
          </a:xfrm>
          <a:prstGeom prst="rect">
            <a:avLst/>
          </a:prstGeom>
          <a:noFill/>
        </p:spPr>
        <p:txBody>
          <a:bodyPr wrap="square">
            <a:noAutofit/>
          </a:bodyPr>
          <a:lstStyle/>
          <a:p>
            <a:pPr algn="l">
              <a:lnSpc>
                <a:spcPct val="150000"/>
              </a:lnSpc>
            </a:pPr>
            <a:r>
              <a:rPr lang="zh-CN" altLang="en-US" sz="1600" dirty="0">
                <a:latin typeface="楷体" panose="02010609060101010101" pitchFamily="2" charset="-122"/>
                <a:ea typeface="楷体" panose="02010609060101010101" pitchFamily="2" charset="-122"/>
                <a:sym typeface="+mn-ea"/>
              </a:rPr>
              <a:t>思考一下大学生活结束后你的择业趋势，回答下列问题。</a:t>
            </a:r>
            <a:endParaRPr lang="zh-CN" altLang="en-US" sz="1600" dirty="0">
              <a:latin typeface="楷体" panose="02010609060101010101" pitchFamily="2" charset="-122"/>
              <a:ea typeface="楷体" panose="02010609060101010101" pitchFamily="2" charset="-122"/>
              <a:sym typeface="+mn-ea"/>
            </a:endParaRPr>
          </a:p>
          <a:p>
            <a:pPr algn="l">
              <a:lnSpc>
                <a:spcPct val="150000"/>
              </a:lnSpc>
            </a:pPr>
            <a:r>
              <a:rPr lang="zh-CN" altLang="en-US" sz="1600" dirty="0">
                <a:latin typeface="楷体" panose="02010609060101010101" pitchFamily="2" charset="-122"/>
                <a:ea typeface="楷体" panose="02010609060101010101" pitchFamily="2" charset="-122"/>
                <a:sym typeface="+mn-ea"/>
              </a:rPr>
              <a:t>1. 你会选择哪个行业？说出理由。 </a:t>
            </a:r>
            <a:endParaRPr lang="zh-CN" altLang="en-US" sz="1600" dirty="0">
              <a:latin typeface="楷体" panose="02010609060101010101" pitchFamily="2" charset="-122"/>
              <a:ea typeface="楷体" panose="02010609060101010101" pitchFamily="2" charset="-122"/>
              <a:sym typeface="+mn-ea"/>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r>
              <a:rPr lang="zh-CN" altLang="en-US" sz="1600" dirty="0">
                <a:latin typeface="楷体" panose="02010609060101010101" pitchFamily="2" charset="-122"/>
                <a:ea typeface="楷体" panose="02010609060101010101" pitchFamily="2" charset="-122"/>
                <a:sym typeface="+mn-ea"/>
              </a:rPr>
              <a:t>2. 你会到哪个城市发展？ </a:t>
            </a:r>
            <a:endParaRPr lang="zh-CN" altLang="en-US" sz="1600" dirty="0">
              <a:latin typeface="楷体" panose="02010609060101010101" pitchFamily="2" charset="-122"/>
              <a:ea typeface="楷体" panose="02010609060101010101" pitchFamily="2" charset="-122"/>
              <a:sym typeface="+mn-ea"/>
            </a:endParaRPr>
          </a:p>
          <a:p>
            <a:pPr algn="l">
              <a:lnSpc>
                <a:spcPct val="150000"/>
              </a:lnSpc>
            </a:pPr>
            <a:r>
              <a:rPr lang="zh-CN" altLang="en-US" sz="1600" dirty="0">
                <a:latin typeface="楷体" panose="02010609060101010101" pitchFamily="2" charset="-122"/>
                <a:ea typeface="楷体" panose="02010609060101010101" pitchFamily="2" charset="-122"/>
                <a:sym typeface="+mn-ea"/>
              </a:rPr>
              <a:t>城市的优势：</a:t>
            </a:r>
            <a:r>
              <a:rPr lang="en-US" altLang="zh-CN" sz="1600" dirty="0">
                <a:latin typeface="楷体" panose="02010609060101010101" pitchFamily="2" charset="-122"/>
                <a:ea typeface="楷体" panose="02010609060101010101" pitchFamily="2" charset="-122"/>
                <a:sym typeface="+mn-ea"/>
              </a:rPr>
              <a:t>_____________________________________________________</a:t>
            </a:r>
            <a:endParaRPr lang="zh-CN" altLang="en-US" sz="1600" dirty="0">
              <a:latin typeface="楷体" panose="02010609060101010101" pitchFamily="2" charset="-122"/>
              <a:ea typeface="楷体" panose="02010609060101010101" pitchFamily="2" charset="-122"/>
              <a:sym typeface="+mn-ea"/>
            </a:endParaRPr>
          </a:p>
          <a:p>
            <a:pPr algn="l">
              <a:lnSpc>
                <a:spcPct val="150000"/>
              </a:lnSpc>
            </a:pPr>
            <a:r>
              <a:rPr lang="zh-CN" altLang="en-US" sz="1600" dirty="0">
                <a:latin typeface="楷体" panose="02010609060101010101" pitchFamily="2" charset="-122"/>
                <a:ea typeface="楷体" panose="02010609060101010101" pitchFamily="2" charset="-122"/>
                <a:sym typeface="+mn-ea"/>
              </a:rPr>
              <a:t>城市的不足：</a:t>
            </a:r>
            <a:r>
              <a:rPr lang="en-US" altLang="zh-CN" sz="1600" dirty="0">
                <a:latin typeface="楷体" panose="02010609060101010101" pitchFamily="2" charset="-122"/>
                <a:ea typeface="楷体" panose="02010609060101010101" pitchFamily="2" charset="-122"/>
                <a:sym typeface="+mn-ea"/>
              </a:rPr>
              <a:t>_____________________________________________________</a:t>
            </a:r>
            <a:endParaRPr lang="zh-CN" altLang="en-US" sz="1600" dirty="0">
              <a:latin typeface="楷体" panose="02010609060101010101" pitchFamily="2" charset="-122"/>
              <a:ea typeface="楷体" panose="02010609060101010101" pitchFamily="2" charset="-122"/>
              <a:sym typeface="+mn-ea"/>
            </a:endParaRPr>
          </a:p>
          <a:p>
            <a:pPr algn="l">
              <a:lnSpc>
                <a:spcPct val="150000"/>
              </a:lnSpc>
            </a:pPr>
            <a:r>
              <a:rPr lang="zh-CN" altLang="en-US" sz="1600" dirty="0">
                <a:latin typeface="楷体" panose="02010609060101010101" pitchFamily="2" charset="-122"/>
                <a:ea typeface="楷体" panose="02010609060101010101" pitchFamily="2" charset="-122"/>
                <a:sym typeface="+mn-ea"/>
              </a:rPr>
              <a:t>3. 你的工作是什么？工作内容是什么？</a:t>
            </a: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zh-CN" altLang="en-US" sz="16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4178" y="94590"/>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175" y="39012"/>
            <a:ext cx="6912022" cy="46037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课堂活动</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94" y="556538"/>
            <a:ext cx="9144600" cy="0"/>
          </a:xfrm>
          <a:prstGeom prst="line">
            <a:avLst/>
          </a:prstGeom>
          <a:ln w="9525" cap="flat" cmpd="sng" algn="ctr">
            <a:solidFill>
              <a:srgbClr val="C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8"/>
          <p:cNvGrpSpPr/>
          <p:nvPr/>
        </p:nvGrpSpPr>
        <p:grpSpPr>
          <a:xfrm>
            <a:off x="1" y="1771227"/>
            <a:ext cx="1020437" cy="902694"/>
            <a:chOff x="533400" y="1426519"/>
            <a:chExt cx="1181100" cy="1044819"/>
          </a:xfrm>
          <a:solidFill>
            <a:schemeClr val="accent2"/>
          </a:solidFill>
        </p:grpSpPr>
        <p:sp>
          <p:nvSpPr>
            <p:cNvPr id="3" name="Freeform 4"/>
            <p:cNvSpPr/>
            <p:nvPr/>
          </p:nvSpPr>
          <p:spPr bwMode="auto">
            <a:xfrm>
              <a:off x="533400" y="1426519"/>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4" name="Freeform 8"/>
            <p:cNvSpPr/>
            <p:nvPr/>
          </p:nvSpPr>
          <p:spPr bwMode="auto">
            <a:xfrm rot="16200000" flipH="1">
              <a:off x="1192090" y="1948929"/>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grpSp>
      <p:grpSp>
        <p:nvGrpSpPr>
          <p:cNvPr id="5" name="Group 59"/>
          <p:cNvGrpSpPr/>
          <p:nvPr/>
        </p:nvGrpSpPr>
        <p:grpSpPr>
          <a:xfrm>
            <a:off x="1020437" y="2399188"/>
            <a:ext cx="1020437" cy="902694"/>
            <a:chOff x="1714500" y="2153350"/>
            <a:chExt cx="1181100" cy="1044819"/>
          </a:xfrm>
          <a:solidFill>
            <a:schemeClr val="accent3">
              <a:lumMod val="50000"/>
              <a:lumOff val="50000"/>
            </a:schemeClr>
          </a:solidFill>
        </p:grpSpPr>
        <p:sp>
          <p:nvSpPr>
            <p:cNvPr id="6" name="Freeform 9"/>
            <p:cNvSpPr/>
            <p:nvPr/>
          </p:nvSpPr>
          <p:spPr bwMode="auto">
            <a:xfrm>
              <a:off x="1714500" y="2153350"/>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7" name="Freeform 10"/>
            <p:cNvSpPr/>
            <p:nvPr/>
          </p:nvSpPr>
          <p:spPr bwMode="auto">
            <a:xfrm rot="16200000" flipH="1">
              <a:off x="2373190" y="2675760"/>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grpSp>
      <p:sp>
        <p:nvSpPr>
          <p:cNvPr id="9" name="Freeform 11"/>
          <p:cNvSpPr/>
          <p:nvPr/>
        </p:nvSpPr>
        <p:spPr bwMode="auto">
          <a:xfrm>
            <a:off x="2040874" y="3027149"/>
            <a:ext cx="1020437" cy="274734"/>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0" name="Freeform 12"/>
          <p:cNvSpPr/>
          <p:nvPr/>
        </p:nvSpPr>
        <p:spPr bwMode="auto">
          <a:xfrm rot="16200000" flipH="1">
            <a:off x="2609965" y="3478496"/>
            <a:ext cx="627962" cy="274733"/>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lumMod val="75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2" name="Freeform 13"/>
          <p:cNvSpPr/>
          <p:nvPr/>
        </p:nvSpPr>
        <p:spPr bwMode="auto">
          <a:xfrm>
            <a:off x="3061309" y="3655109"/>
            <a:ext cx="1020437" cy="274734"/>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lumMod val="50000"/>
              <a:lumOff val="50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3" name="Freeform 14"/>
          <p:cNvSpPr/>
          <p:nvPr/>
        </p:nvSpPr>
        <p:spPr bwMode="auto">
          <a:xfrm rot="16200000" flipH="1">
            <a:off x="3630400" y="4106457"/>
            <a:ext cx="627962" cy="274733"/>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4">
              <a:lumMod val="75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4" name="Rectangle 18"/>
          <p:cNvSpPr/>
          <p:nvPr/>
        </p:nvSpPr>
        <p:spPr bwMode="auto">
          <a:xfrm>
            <a:off x="4081745" y="4283068"/>
            <a:ext cx="1053354" cy="274734"/>
          </a:xfrm>
          <a:prstGeom prst="rect">
            <a:avLst/>
          </a:prstGeom>
          <a:solidFill>
            <a:schemeClr val="accent5"/>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5" name="Freeform 245"/>
          <p:cNvSpPr/>
          <p:nvPr/>
        </p:nvSpPr>
        <p:spPr bwMode="auto">
          <a:xfrm>
            <a:off x="4378003" y="3845981"/>
            <a:ext cx="351573" cy="351573"/>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accent5"/>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6" name="Freeform 63"/>
          <p:cNvSpPr>
            <a:spLocks noEditPoints="1"/>
          </p:cNvSpPr>
          <p:nvPr/>
        </p:nvSpPr>
        <p:spPr bwMode="auto">
          <a:xfrm>
            <a:off x="1213963" y="2033313"/>
            <a:ext cx="398985" cy="290385"/>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accent2"/>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7" name="Freeform 103"/>
          <p:cNvSpPr>
            <a:spLocks noEditPoints="1"/>
          </p:cNvSpPr>
          <p:nvPr/>
        </p:nvSpPr>
        <p:spPr bwMode="auto">
          <a:xfrm>
            <a:off x="286578" y="1310385"/>
            <a:ext cx="265584" cy="391077"/>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accent1"/>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8" name="Freeform 56"/>
          <p:cNvSpPr>
            <a:spLocks noEditPoints="1"/>
          </p:cNvSpPr>
          <p:nvPr/>
        </p:nvSpPr>
        <p:spPr bwMode="auto">
          <a:xfrm>
            <a:off x="2208382" y="2574799"/>
            <a:ext cx="413609" cy="413609"/>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accent3"/>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9" name="Freeform 66"/>
          <p:cNvSpPr>
            <a:spLocks noEditPoints="1"/>
          </p:cNvSpPr>
          <p:nvPr/>
        </p:nvSpPr>
        <p:spPr bwMode="auto">
          <a:xfrm>
            <a:off x="3258509" y="3270325"/>
            <a:ext cx="401019" cy="311047"/>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accent4"/>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cxnSp>
        <p:nvCxnSpPr>
          <p:cNvPr id="20" name="Straight Connector 30"/>
          <p:cNvCxnSpPr/>
          <p:nvPr/>
        </p:nvCxnSpPr>
        <p:spPr>
          <a:xfrm>
            <a:off x="957798" y="1770541"/>
            <a:ext cx="1086272" cy="1372"/>
          </a:xfrm>
          <a:prstGeom prst="line">
            <a:avLst/>
          </a:prstGeom>
          <a:ln w="19050" cap="rnd">
            <a:solidFill>
              <a:schemeClr val="accent1"/>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39"/>
          <p:cNvCxnSpPr/>
          <p:nvPr/>
        </p:nvCxnSpPr>
        <p:spPr>
          <a:xfrm>
            <a:off x="1977591" y="2394383"/>
            <a:ext cx="1086272" cy="1372"/>
          </a:xfrm>
          <a:prstGeom prst="line">
            <a:avLst/>
          </a:prstGeom>
          <a:ln w="19050" cap="rnd">
            <a:solidFill>
              <a:schemeClr val="accent2"/>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40"/>
          <p:cNvCxnSpPr/>
          <p:nvPr/>
        </p:nvCxnSpPr>
        <p:spPr>
          <a:xfrm>
            <a:off x="3016493" y="3104196"/>
            <a:ext cx="1086272" cy="1372"/>
          </a:xfrm>
          <a:prstGeom prst="line">
            <a:avLst/>
          </a:prstGeom>
          <a:ln w="19050" cap="rnd">
            <a:solidFill>
              <a:schemeClr val="accent3"/>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41"/>
          <p:cNvCxnSpPr/>
          <p:nvPr/>
        </p:nvCxnSpPr>
        <p:spPr>
          <a:xfrm>
            <a:off x="4037591" y="3741149"/>
            <a:ext cx="1086272" cy="1372"/>
          </a:xfrm>
          <a:prstGeom prst="line">
            <a:avLst/>
          </a:prstGeom>
          <a:ln w="19050" cap="rnd">
            <a:solidFill>
              <a:schemeClr val="accent4"/>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33" name="išľíďè"/>
          <p:cNvSpPr/>
          <p:nvPr/>
        </p:nvSpPr>
        <p:spPr bwMode="auto">
          <a:xfrm>
            <a:off x="2073502" y="1666381"/>
            <a:ext cx="6058042" cy="504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前沿基础理论突破，专用芯片研发，深度学习框架等开源算法平台构建，学习推理与决策、图像图形、语音视频、自然语言识别处理等领域创新。</a:t>
            </a:r>
            <a:endParaRPr lang="en-US" altLang="zh-CN" sz="1400" dirty="0"/>
          </a:p>
        </p:txBody>
      </p:sp>
      <p:sp>
        <p:nvSpPr>
          <p:cNvPr id="39" name="iSlíďè"/>
          <p:cNvSpPr txBox="1"/>
          <p:nvPr/>
        </p:nvSpPr>
        <p:spPr bwMode="auto">
          <a:xfrm>
            <a:off x="2040874" y="1374201"/>
            <a:ext cx="1647158" cy="30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新一代人工智能</a:t>
            </a:r>
            <a:endParaRPr lang="en-US" altLang="zh-CN" sz="1600" b="1" dirty="0">
              <a:solidFill>
                <a:schemeClr val="accent1"/>
              </a:solidFill>
              <a:latin typeface="微软雅黑" panose="020B0503020204020204" pitchFamily="34" charset="-122"/>
              <a:ea typeface="微软雅黑" panose="020B0503020204020204" pitchFamily="34" charset="-122"/>
            </a:endParaRPr>
          </a:p>
        </p:txBody>
      </p:sp>
      <p:sp>
        <p:nvSpPr>
          <p:cNvPr id="40" name="išľíďè"/>
          <p:cNvSpPr/>
          <p:nvPr/>
        </p:nvSpPr>
        <p:spPr bwMode="auto">
          <a:xfrm>
            <a:off x="3061309" y="2389783"/>
            <a:ext cx="5171064" cy="47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域、城际、自由空间量子通信技术研发，通用量子计算原型机和实用化量子模拟机研制，量子精密测量技术突破。</a:t>
            </a:r>
            <a:endParaRPr lang="en-US" altLang="zh-CN" sz="1400" dirty="0"/>
          </a:p>
        </p:txBody>
      </p:sp>
      <p:sp>
        <p:nvSpPr>
          <p:cNvPr id="41" name="iSlíďè"/>
          <p:cNvSpPr txBox="1"/>
          <p:nvPr/>
        </p:nvSpPr>
        <p:spPr bwMode="auto">
          <a:xfrm>
            <a:off x="3064332" y="2131638"/>
            <a:ext cx="1647158" cy="30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r>
              <a:rPr lang="en-US" altLang="zh-CN" sz="1600" b="1" dirty="0">
                <a:solidFill>
                  <a:schemeClr val="accent2"/>
                </a:solidFill>
                <a:latin typeface="微软雅黑" panose="020B0503020204020204" pitchFamily="34" charset="-122"/>
                <a:ea typeface="微软雅黑" panose="020B0503020204020204" pitchFamily="34" charset="-122"/>
                <a:cs typeface="+mn-ea"/>
              </a:rPr>
              <a:t>(2)</a:t>
            </a:r>
            <a:r>
              <a:rPr lang="zh-CN" altLang="en-US" sz="1600" b="1" dirty="0">
                <a:solidFill>
                  <a:schemeClr val="accent2"/>
                </a:solidFill>
                <a:latin typeface="微软雅黑" panose="020B0503020204020204" pitchFamily="34" charset="-122"/>
                <a:ea typeface="微软雅黑" panose="020B0503020204020204" pitchFamily="34" charset="-122"/>
                <a:cs typeface="+mn-ea"/>
              </a:rPr>
              <a:t>量子信息</a:t>
            </a:r>
            <a:endParaRPr lang="en-US" altLang="zh-CN" sz="1600" b="1" dirty="0">
              <a:solidFill>
                <a:schemeClr val="accent2"/>
              </a:solidFill>
              <a:latin typeface="微软雅黑" panose="020B0503020204020204" pitchFamily="34" charset="-122"/>
              <a:ea typeface="微软雅黑" panose="020B0503020204020204" pitchFamily="34" charset="-122"/>
              <a:cs typeface="+mn-ea"/>
            </a:endParaRPr>
          </a:p>
        </p:txBody>
      </p:sp>
      <p:sp>
        <p:nvSpPr>
          <p:cNvPr id="42" name="išľíďè"/>
          <p:cNvSpPr/>
          <p:nvPr/>
        </p:nvSpPr>
        <p:spPr bwMode="auto">
          <a:xfrm>
            <a:off x="4140746" y="3110313"/>
            <a:ext cx="4752528" cy="423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集成电路设计工具、重点装备和高纯靶材等关键材料研发，先进存储技术升级，碳化硅、氮化镓等宽禁带半导体发展。  </a:t>
            </a:r>
            <a:endParaRPr lang="en-US" altLang="zh-CN" sz="1400" dirty="0">
              <a:latin typeface="楷体" panose="02010609060101010101" pitchFamily="2" charset="-122"/>
              <a:ea typeface="楷体" panose="02010609060101010101" pitchFamily="2" charset="-122"/>
            </a:endParaRPr>
          </a:p>
        </p:txBody>
      </p:sp>
      <p:sp>
        <p:nvSpPr>
          <p:cNvPr id="43" name="iSlíďè"/>
          <p:cNvSpPr txBox="1"/>
          <p:nvPr/>
        </p:nvSpPr>
        <p:spPr bwMode="auto">
          <a:xfrm>
            <a:off x="4140746" y="2846867"/>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集成电路</a:t>
            </a:r>
            <a:endParaRPr lang="en-US" altLang="zh-CN" sz="1600" b="1" dirty="0">
              <a:solidFill>
                <a:schemeClr val="accent1"/>
              </a:solidFill>
              <a:latin typeface="微软雅黑" panose="020B0503020204020204" pitchFamily="34" charset="-122"/>
              <a:ea typeface="微软雅黑" panose="020B0503020204020204" pitchFamily="34" charset="-122"/>
            </a:endParaRPr>
          </a:p>
        </p:txBody>
      </p:sp>
      <p:sp>
        <p:nvSpPr>
          <p:cNvPr id="44" name="išľíďè"/>
          <p:cNvSpPr/>
          <p:nvPr/>
        </p:nvSpPr>
        <p:spPr bwMode="auto">
          <a:xfrm>
            <a:off x="5173519" y="3783140"/>
            <a:ext cx="3693137" cy="953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脑认知原理解析，脑介观神经联接图谱绘制，脑重大疾病机理与干预研究，儿童青少年脑智发育，类脑计算与脑机融合技术研发。</a:t>
            </a:r>
            <a:endParaRPr lang="en-US" altLang="zh-CN" sz="1400" dirty="0"/>
          </a:p>
        </p:txBody>
      </p:sp>
      <p:sp>
        <p:nvSpPr>
          <p:cNvPr id="45" name="iSlíďè"/>
          <p:cNvSpPr txBox="1"/>
          <p:nvPr/>
        </p:nvSpPr>
        <p:spPr bwMode="auto">
          <a:xfrm>
            <a:off x="5135099" y="3537315"/>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 (4)</a:t>
            </a:r>
            <a:r>
              <a:rPr lang="zh-CN" altLang="en-US" sz="1600" b="1" dirty="0">
                <a:solidFill>
                  <a:schemeClr val="accent2"/>
                </a:solidFill>
                <a:latin typeface="微软雅黑" panose="020B0503020204020204" pitchFamily="34" charset="-122"/>
                <a:ea typeface="微软雅黑" panose="020B0503020204020204" pitchFamily="34" charset="-122"/>
                <a:cs typeface="+mn-ea"/>
              </a:rPr>
              <a:t>脑科学与类脑研究</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35" name="文本框 34"/>
          <p:cNvSpPr txBox="1"/>
          <p:nvPr/>
        </p:nvSpPr>
        <p:spPr>
          <a:xfrm>
            <a:off x="2621991" y="286698"/>
            <a:ext cx="403244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二、未来发展较好的职业</a:t>
            </a:r>
            <a:endParaRPr lang="zh-CN" altLang="en-US" sz="2400" b="1" dirty="0">
              <a:latin typeface="微软雅黑" panose="020B0503020204020204" pitchFamily="34" charset="-122"/>
              <a:ea typeface="微软雅黑" panose="020B0503020204020204" pitchFamily="34" charset="-122"/>
            </a:endParaRPr>
          </a:p>
        </p:txBody>
      </p:sp>
      <p:sp>
        <p:nvSpPr>
          <p:cNvPr id="36" name="等腰三角形 35"/>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2" name="文本框 31"/>
          <p:cNvSpPr txBox="1"/>
          <p:nvPr/>
        </p:nvSpPr>
        <p:spPr>
          <a:xfrm>
            <a:off x="1044723" y="888771"/>
            <a:ext cx="2028345" cy="398780"/>
          </a:xfrm>
          <a:prstGeom prst="rect">
            <a:avLst/>
          </a:prstGeom>
          <a:noFill/>
        </p:spPr>
        <p:txBody>
          <a:bodyPr wrap="square">
            <a:spAutoFit/>
          </a:bodyPr>
          <a:lstStyle/>
          <a:p>
            <a:pPr algn="l"/>
            <a:r>
              <a:rPr lang="en-US" altLang="zh-CN" sz="2000" b="1" dirty="0">
                <a:latin typeface="微软雅黑" panose="020B0503020204020204" pitchFamily="34" charset="-122"/>
                <a:ea typeface="微软雅黑" panose="020B0503020204020204" pitchFamily="34" charset="-122"/>
              </a:rPr>
              <a:t>1.</a:t>
            </a:r>
            <a:r>
              <a:rPr lang="zh-CN" altLang="en-US" sz="2000" b="1" dirty="0">
                <a:latin typeface="微软雅黑" panose="020B0503020204020204" pitchFamily="34" charset="-122"/>
                <a:ea typeface="微软雅黑" panose="020B0503020204020204" pitchFamily="34" charset="-122"/>
              </a:rPr>
              <a:t>科技前沿领域</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wipe(down)">
                                      <p:cBhvr>
                                        <p:cTn id="10" dur="500"/>
                                        <p:tgtEl>
                                          <p:spTgt spid="3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down)">
                                      <p:cBhvr>
                                        <p:cTn id="13" dur="500"/>
                                        <p:tgtEl>
                                          <p:spTgt spid="4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down)">
                                      <p:cBhvr>
                                        <p:cTn id="16" dur="500"/>
                                        <p:tgtEl>
                                          <p:spTgt spid="40"/>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down)">
                                      <p:cBhvr>
                                        <p:cTn id="22" dur="500"/>
                                        <p:tgtEl>
                                          <p:spTgt spid="42"/>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wipe(down)">
                                      <p:cBhvr>
                                        <p:cTn id="25" dur="500"/>
                                        <p:tgtEl>
                                          <p:spTgt spid="45"/>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wipe(down)">
                                      <p:cBhvr>
                                        <p:cTn id="2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9" grpId="0"/>
      <p:bldP spid="40" grpId="0"/>
      <p:bldP spid="41" grpId="0"/>
      <p:bldP spid="42" grpId="0"/>
      <p:bldP spid="43" grpId="0"/>
      <p:bldP spid="44" grpId="0"/>
      <p:bldP spid="45"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8"/>
          <p:cNvGrpSpPr/>
          <p:nvPr/>
        </p:nvGrpSpPr>
        <p:grpSpPr>
          <a:xfrm>
            <a:off x="-13007" y="1984806"/>
            <a:ext cx="1020437" cy="902694"/>
            <a:chOff x="533400" y="1426519"/>
            <a:chExt cx="1181100" cy="1044819"/>
          </a:xfrm>
          <a:solidFill>
            <a:schemeClr val="accent2"/>
          </a:solidFill>
        </p:grpSpPr>
        <p:sp>
          <p:nvSpPr>
            <p:cNvPr id="3" name="Freeform 4"/>
            <p:cNvSpPr/>
            <p:nvPr/>
          </p:nvSpPr>
          <p:spPr bwMode="auto">
            <a:xfrm>
              <a:off x="533400" y="1426519"/>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4" name="Freeform 8"/>
            <p:cNvSpPr/>
            <p:nvPr/>
          </p:nvSpPr>
          <p:spPr bwMode="auto">
            <a:xfrm rot="16200000" flipH="1">
              <a:off x="1192090" y="1948929"/>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grpSp>
      <p:grpSp>
        <p:nvGrpSpPr>
          <p:cNvPr id="5" name="Group 59"/>
          <p:cNvGrpSpPr/>
          <p:nvPr/>
        </p:nvGrpSpPr>
        <p:grpSpPr>
          <a:xfrm>
            <a:off x="1007429" y="2612767"/>
            <a:ext cx="1020437" cy="902694"/>
            <a:chOff x="1714500" y="2153350"/>
            <a:chExt cx="1181100" cy="1044819"/>
          </a:xfrm>
          <a:solidFill>
            <a:schemeClr val="accent3">
              <a:lumMod val="50000"/>
              <a:lumOff val="50000"/>
            </a:schemeClr>
          </a:solidFill>
        </p:grpSpPr>
        <p:sp>
          <p:nvSpPr>
            <p:cNvPr id="6" name="Freeform 9"/>
            <p:cNvSpPr/>
            <p:nvPr/>
          </p:nvSpPr>
          <p:spPr bwMode="auto">
            <a:xfrm>
              <a:off x="1714500" y="2153350"/>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7" name="Freeform 10"/>
            <p:cNvSpPr/>
            <p:nvPr/>
          </p:nvSpPr>
          <p:spPr bwMode="auto">
            <a:xfrm rot="16200000" flipH="1">
              <a:off x="2373190" y="2675760"/>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grpSp>
      <p:sp>
        <p:nvSpPr>
          <p:cNvPr id="9" name="Freeform 11"/>
          <p:cNvSpPr/>
          <p:nvPr/>
        </p:nvSpPr>
        <p:spPr bwMode="auto">
          <a:xfrm>
            <a:off x="2027866" y="3240728"/>
            <a:ext cx="1020437" cy="274734"/>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0" name="Freeform 12"/>
          <p:cNvSpPr/>
          <p:nvPr/>
        </p:nvSpPr>
        <p:spPr bwMode="auto">
          <a:xfrm rot="16200000" flipH="1">
            <a:off x="2596957" y="3692075"/>
            <a:ext cx="627962" cy="274733"/>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lumMod val="75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2" name="Freeform 13"/>
          <p:cNvSpPr/>
          <p:nvPr/>
        </p:nvSpPr>
        <p:spPr bwMode="auto">
          <a:xfrm>
            <a:off x="3048301" y="3868688"/>
            <a:ext cx="1020437" cy="274734"/>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lumMod val="50000"/>
              <a:lumOff val="50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6" name="Freeform 63"/>
          <p:cNvSpPr>
            <a:spLocks noEditPoints="1"/>
          </p:cNvSpPr>
          <p:nvPr/>
        </p:nvSpPr>
        <p:spPr bwMode="auto">
          <a:xfrm>
            <a:off x="1200955" y="2246892"/>
            <a:ext cx="398985" cy="290385"/>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accent2"/>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7" name="Freeform 103"/>
          <p:cNvSpPr>
            <a:spLocks noEditPoints="1"/>
          </p:cNvSpPr>
          <p:nvPr/>
        </p:nvSpPr>
        <p:spPr bwMode="auto">
          <a:xfrm>
            <a:off x="273570" y="1523964"/>
            <a:ext cx="265584" cy="391077"/>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accent1"/>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8" name="Freeform 56"/>
          <p:cNvSpPr>
            <a:spLocks noEditPoints="1"/>
          </p:cNvSpPr>
          <p:nvPr/>
        </p:nvSpPr>
        <p:spPr bwMode="auto">
          <a:xfrm>
            <a:off x="2195374" y="2788378"/>
            <a:ext cx="413609" cy="413609"/>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accent3"/>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9" name="Freeform 66"/>
          <p:cNvSpPr>
            <a:spLocks noEditPoints="1"/>
          </p:cNvSpPr>
          <p:nvPr/>
        </p:nvSpPr>
        <p:spPr bwMode="auto">
          <a:xfrm>
            <a:off x="3245501" y="3483904"/>
            <a:ext cx="401019" cy="311047"/>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accent4"/>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cxnSp>
        <p:nvCxnSpPr>
          <p:cNvPr id="20" name="Straight Connector 30"/>
          <p:cNvCxnSpPr/>
          <p:nvPr/>
        </p:nvCxnSpPr>
        <p:spPr>
          <a:xfrm>
            <a:off x="944790" y="1984120"/>
            <a:ext cx="1086272" cy="1372"/>
          </a:xfrm>
          <a:prstGeom prst="line">
            <a:avLst/>
          </a:prstGeom>
          <a:ln w="19050" cap="rnd">
            <a:solidFill>
              <a:schemeClr val="accent1"/>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39"/>
          <p:cNvCxnSpPr/>
          <p:nvPr/>
        </p:nvCxnSpPr>
        <p:spPr>
          <a:xfrm>
            <a:off x="1964583" y="2607962"/>
            <a:ext cx="1086272" cy="1372"/>
          </a:xfrm>
          <a:prstGeom prst="line">
            <a:avLst/>
          </a:prstGeom>
          <a:ln w="19050" cap="rnd">
            <a:solidFill>
              <a:schemeClr val="accent2"/>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40"/>
          <p:cNvCxnSpPr/>
          <p:nvPr/>
        </p:nvCxnSpPr>
        <p:spPr>
          <a:xfrm>
            <a:off x="3003485" y="3317775"/>
            <a:ext cx="1086272" cy="1372"/>
          </a:xfrm>
          <a:prstGeom prst="line">
            <a:avLst/>
          </a:prstGeom>
          <a:ln w="19050" cap="rnd">
            <a:solidFill>
              <a:schemeClr val="accent3"/>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33" name="išľíďè"/>
          <p:cNvSpPr/>
          <p:nvPr/>
        </p:nvSpPr>
        <p:spPr bwMode="auto">
          <a:xfrm>
            <a:off x="2027866" y="1872431"/>
            <a:ext cx="6870956" cy="470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基因组学研究应用，遗传细胞和遗传育种、创新疫苗、体外诊断、抗体药物等研发，农作物、畜禽水产、农业微生物等重大新品种创制，生物安全关键技术研究。</a:t>
            </a:r>
            <a:endParaRPr lang="en-US" altLang="zh-CN" sz="1400" dirty="0"/>
          </a:p>
        </p:txBody>
      </p:sp>
      <p:sp>
        <p:nvSpPr>
          <p:cNvPr id="39" name="iSlíďè"/>
          <p:cNvSpPr txBox="1"/>
          <p:nvPr/>
        </p:nvSpPr>
        <p:spPr bwMode="auto">
          <a:xfrm>
            <a:off x="1983829" y="1587887"/>
            <a:ext cx="1647158" cy="30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1"/>
                </a:solidFill>
                <a:latin typeface="微软雅黑" panose="020B0503020204020204" pitchFamily="34" charset="-122"/>
                <a:ea typeface="微软雅黑" panose="020B0503020204020204" pitchFamily="34" charset="-122"/>
              </a:rPr>
              <a:t> (5)</a:t>
            </a:r>
            <a:r>
              <a:rPr lang="zh-CN" altLang="en-US" sz="1600" b="1" dirty="0">
                <a:solidFill>
                  <a:schemeClr val="accent1"/>
                </a:solidFill>
                <a:latin typeface="微软雅黑" panose="020B0503020204020204" pitchFamily="34" charset="-122"/>
                <a:ea typeface="微软雅黑" panose="020B0503020204020204" pitchFamily="34" charset="-122"/>
              </a:rPr>
              <a:t>基因与生物技术</a:t>
            </a:r>
            <a:endParaRPr lang="zh-CN" altLang="en-US" sz="1600" b="1" dirty="0">
              <a:solidFill>
                <a:schemeClr val="accent1"/>
              </a:solidFill>
              <a:latin typeface="微软雅黑" panose="020B0503020204020204" pitchFamily="34" charset="-122"/>
              <a:ea typeface="微软雅黑" panose="020B0503020204020204" pitchFamily="34" charset="-122"/>
              <a:sym typeface="+mn-lt"/>
            </a:endParaRPr>
          </a:p>
        </p:txBody>
      </p:sp>
      <p:sp>
        <p:nvSpPr>
          <p:cNvPr id="40" name="išľíďè"/>
          <p:cNvSpPr/>
          <p:nvPr/>
        </p:nvSpPr>
        <p:spPr bwMode="auto">
          <a:xfrm>
            <a:off x="3048863" y="2617448"/>
            <a:ext cx="5171064" cy="47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癌症和心脑血管、呼吸、代谢性疾病等发病机制基础研究，新型治疗等前沿技术研发，重大慢性非传染性疾病防治关键技术研究。</a:t>
            </a:r>
            <a:endParaRPr lang="en-US" altLang="zh-CN" sz="1400" dirty="0">
              <a:latin typeface="楷体" panose="02010609060101010101" pitchFamily="2" charset="-122"/>
              <a:ea typeface="楷体" panose="02010609060101010101" pitchFamily="2" charset="-122"/>
            </a:endParaRPr>
          </a:p>
        </p:txBody>
      </p:sp>
      <p:sp>
        <p:nvSpPr>
          <p:cNvPr id="41" name="iSlíďè"/>
          <p:cNvSpPr txBox="1"/>
          <p:nvPr/>
        </p:nvSpPr>
        <p:spPr bwMode="auto">
          <a:xfrm>
            <a:off x="3006825" y="2345461"/>
            <a:ext cx="1647158" cy="30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rPr>
              <a:t>(6)</a:t>
            </a:r>
            <a:r>
              <a:rPr lang="zh-CN" altLang="en-US" sz="1600" b="1" dirty="0">
                <a:solidFill>
                  <a:schemeClr val="accent2"/>
                </a:solidFill>
                <a:latin typeface="微软雅黑" panose="020B0503020204020204" pitchFamily="34" charset="-122"/>
                <a:ea typeface="微软雅黑" panose="020B0503020204020204" pitchFamily="34" charset="-122"/>
              </a:rPr>
              <a:t>临床医学与健康</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42" name="išľíďè"/>
          <p:cNvSpPr/>
          <p:nvPr/>
        </p:nvSpPr>
        <p:spPr bwMode="auto">
          <a:xfrm>
            <a:off x="4093808" y="3317775"/>
            <a:ext cx="4752528" cy="423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t>宇宙起源与演化、透视地球等基础科学研究，火星环绕、小行星巡视等星际探测，深海运维保障和装备实验船、极地立体观坚持平台和重型破冰船等研制，探月工程四期、蛟龙探海二期、雪龙探极二期建设。</a:t>
            </a:r>
            <a:endParaRPr lang="zh-CN" altLang="en-US" sz="1400" dirty="0">
              <a:solidFill>
                <a:srgbClr val="F8F8F8">
                  <a:lumMod val="10000"/>
                </a:srgbClr>
              </a:solidFill>
              <a:cs typeface="+mn-ea"/>
              <a:sym typeface="+mn-lt"/>
            </a:endParaRPr>
          </a:p>
        </p:txBody>
      </p:sp>
      <p:sp>
        <p:nvSpPr>
          <p:cNvPr id="43" name="iSlíďè"/>
          <p:cNvSpPr txBox="1"/>
          <p:nvPr/>
        </p:nvSpPr>
        <p:spPr bwMode="auto">
          <a:xfrm>
            <a:off x="4089757" y="3042611"/>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1"/>
                </a:solidFill>
                <a:latin typeface="微软雅黑" panose="020B0503020204020204" pitchFamily="34" charset="-122"/>
                <a:ea typeface="微软雅黑" panose="020B0503020204020204" pitchFamily="34" charset="-122"/>
              </a:rPr>
              <a:t>(7)</a:t>
            </a:r>
            <a:r>
              <a:rPr lang="zh-CN" altLang="en-US" sz="1600" b="1" dirty="0">
                <a:solidFill>
                  <a:schemeClr val="accent1"/>
                </a:solidFill>
                <a:latin typeface="微软雅黑" panose="020B0503020204020204" pitchFamily="34" charset="-122"/>
                <a:ea typeface="微软雅黑" panose="020B0503020204020204" pitchFamily="34" charset="-122"/>
              </a:rPr>
              <a:t>深空深地深海和极地探测</a:t>
            </a:r>
            <a:endParaRPr lang="zh-CN" altLang="en-US" sz="1600" b="1" dirty="0">
              <a:solidFill>
                <a:schemeClr val="accent1"/>
              </a:solidFill>
              <a:latin typeface="微软雅黑" panose="020B0503020204020204" pitchFamily="34" charset="-122"/>
              <a:ea typeface="微软雅黑" panose="020B0503020204020204" pitchFamily="34" charset="-122"/>
              <a:sym typeface="+mn-lt"/>
            </a:endParaRPr>
          </a:p>
        </p:txBody>
      </p:sp>
      <p:sp>
        <p:nvSpPr>
          <p:cNvPr id="36" name="等腰三角形 35"/>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7" name="文本框 26"/>
          <p:cNvSpPr txBox="1"/>
          <p:nvPr/>
        </p:nvSpPr>
        <p:spPr>
          <a:xfrm>
            <a:off x="2608983" y="270017"/>
            <a:ext cx="403244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二、未来发展较好的职业</a:t>
            </a:r>
            <a:endParaRPr lang="zh-CN" altLang="en-US" sz="2400" b="1" dirty="0">
              <a:latin typeface="微软雅黑" panose="020B0503020204020204" pitchFamily="34" charset="-122"/>
              <a:ea typeface="微软雅黑" panose="020B0503020204020204" pitchFamily="34" charset="-122"/>
            </a:endParaRPr>
          </a:p>
        </p:txBody>
      </p:sp>
      <p:sp>
        <p:nvSpPr>
          <p:cNvPr id="28" name="文本框 27"/>
          <p:cNvSpPr txBox="1"/>
          <p:nvPr/>
        </p:nvSpPr>
        <p:spPr>
          <a:xfrm>
            <a:off x="3306593" y="705891"/>
            <a:ext cx="2028345" cy="400110"/>
          </a:xfrm>
          <a:prstGeom prst="rect">
            <a:avLst/>
          </a:prstGeom>
          <a:noFill/>
        </p:spPr>
        <p:txBody>
          <a:bodyPr wrap="square">
            <a:spAutoFit/>
          </a:bodyPr>
          <a:lstStyle/>
          <a:p>
            <a:r>
              <a:rPr lang="en-US" altLang="zh-CN" sz="2000" u="sng" dirty="0">
                <a:latin typeface="微软雅黑" panose="020B0503020204020204" pitchFamily="34" charset="-122"/>
                <a:ea typeface="微软雅黑" panose="020B0503020204020204" pitchFamily="34" charset="-122"/>
              </a:rPr>
              <a:t>1.</a:t>
            </a:r>
            <a:r>
              <a:rPr lang="zh-CN" altLang="en-US" sz="2000" u="sng" dirty="0">
                <a:latin typeface="微软雅黑" panose="020B0503020204020204" pitchFamily="34" charset="-122"/>
                <a:ea typeface="微软雅黑" panose="020B0503020204020204" pitchFamily="34" charset="-122"/>
              </a:rPr>
              <a:t>科技前沿领域</a:t>
            </a:r>
            <a:endParaRPr lang="zh-CN" altLang="en-US" sz="2000" u="sng"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wipe(down)">
                                      <p:cBhvr>
                                        <p:cTn id="10" dur="500"/>
                                        <p:tgtEl>
                                          <p:spTgt spid="3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down)">
                                      <p:cBhvr>
                                        <p:cTn id="13" dur="500"/>
                                        <p:tgtEl>
                                          <p:spTgt spid="4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down)">
                                      <p:cBhvr>
                                        <p:cTn id="16" dur="500"/>
                                        <p:tgtEl>
                                          <p:spTgt spid="40"/>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down)">
                                      <p:cBhvr>
                                        <p:cTn id="2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9" grpId="0"/>
      <p:bldP spid="40" grpId="0"/>
      <p:bldP spid="41" grpId="0"/>
      <p:bldP spid="42" grpId="0"/>
      <p:bldP spid="43"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96330" y="1276400"/>
            <a:ext cx="8352928" cy="3081613"/>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(1)</a:t>
            </a:r>
            <a:r>
              <a:rPr lang="zh-CN" altLang="en-US" b="1" dirty="0">
                <a:solidFill>
                  <a:schemeClr val="accent1"/>
                </a:solidFill>
                <a:latin typeface="微软雅黑" panose="020B0503020204020204" pitchFamily="34" charset="-122"/>
                <a:ea typeface="微软雅黑" panose="020B0503020204020204" pitchFamily="34" charset="-122"/>
              </a:rPr>
              <a:t>新支柱</a:t>
            </a:r>
            <a:endParaRPr lang="en-US" altLang="zh-CN" b="1" dirty="0"/>
          </a:p>
          <a:p>
            <a:pPr>
              <a:lnSpc>
                <a:spcPct val="150000"/>
              </a:lnSpc>
            </a:pPr>
            <a:r>
              <a:rPr lang="zh-CN" altLang="en-US" dirty="0"/>
              <a:t>  </a:t>
            </a:r>
            <a:r>
              <a:rPr lang="zh-CN" altLang="en-US" sz="1600" b="1" dirty="0"/>
              <a:t>①</a:t>
            </a:r>
            <a:r>
              <a:rPr lang="zh-CN" altLang="en-US" sz="1600" dirty="0"/>
              <a:t>聚焦新一代信息技术、生物技术、新能源、新材料、高端装备、新能源汽车、  绿色环保以及航空航天、海洋装备等战略性新兴产业。</a:t>
            </a:r>
            <a:endParaRPr lang="en-US" altLang="zh-CN" sz="1600" dirty="0"/>
          </a:p>
          <a:p>
            <a:pPr>
              <a:lnSpc>
                <a:spcPct val="150000"/>
              </a:lnSpc>
            </a:pPr>
            <a:r>
              <a:rPr lang="zh-CN" altLang="en-US" sz="1600" dirty="0"/>
              <a:t>  </a:t>
            </a:r>
            <a:r>
              <a:rPr lang="zh-CN" altLang="en-US" sz="1600" b="1" dirty="0"/>
              <a:t>②</a:t>
            </a:r>
            <a:r>
              <a:rPr lang="zh-CN" altLang="en-US" sz="1600" dirty="0"/>
              <a:t>加快发展生物医药、生物育种、生物材料、生物能源等产业。</a:t>
            </a:r>
            <a:endParaRPr lang="en-US" altLang="zh-CN" sz="1600" dirty="0"/>
          </a:p>
          <a:p>
            <a:pPr>
              <a:lnSpc>
                <a:spcPct val="150000"/>
              </a:lnSpc>
            </a:pPr>
            <a:r>
              <a:rPr lang="zh-CN" altLang="en-US" sz="1600" dirty="0"/>
              <a:t>  </a:t>
            </a:r>
            <a:r>
              <a:rPr lang="zh-CN" altLang="en-US" sz="1600" b="1" dirty="0"/>
              <a:t>③</a:t>
            </a:r>
            <a:r>
              <a:rPr lang="zh-CN" altLang="en-US" sz="1600" dirty="0"/>
              <a:t>深化北斗系统推广应用，推动北斗产业高质量发展。</a:t>
            </a:r>
            <a:endParaRPr lang="en-US" altLang="zh-CN" sz="1600"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未来产业</a:t>
            </a:r>
            <a:endParaRPr lang="en-US" altLang="zh-CN" b="1" dirty="0">
              <a:solidFill>
                <a:schemeClr val="accent2"/>
              </a:solidFill>
            </a:endParaRPr>
          </a:p>
          <a:p>
            <a:pPr>
              <a:lnSpc>
                <a:spcPct val="150000"/>
              </a:lnSpc>
            </a:pPr>
            <a:r>
              <a:rPr lang="zh-CN" altLang="en-US" sz="1600" dirty="0"/>
              <a:t>在类脑智能、量子信息、基因技术、未来网络、深海空天开发、氢能与储能等前沿科技和产业变革领域，组织实施未来产业孵化与加速计划，谋划布局一批未来产业。</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540693" y="877726"/>
            <a:ext cx="2304256" cy="398780"/>
          </a:xfrm>
          <a:prstGeom prst="rect">
            <a:avLst/>
          </a:prstGeom>
          <a:noFill/>
        </p:spPr>
        <p:txBody>
          <a:bodyPr wrap="square">
            <a:spAutoFit/>
          </a:bodyPr>
          <a:lstStyle/>
          <a:p>
            <a:pPr algn="l"/>
            <a:r>
              <a:rPr lang="en-US" altLang="zh-CN" sz="2000" b="1" dirty="0">
                <a:latin typeface="微软雅黑" panose="020B0503020204020204" pitchFamily="34" charset="-122"/>
                <a:ea typeface="微软雅黑" panose="020B0503020204020204" pitchFamily="34" charset="-122"/>
              </a:rPr>
              <a:t>2. </a:t>
            </a:r>
            <a:r>
              <a:rPr lang="zh-CN" altLang="en-US" sz="2000" b="1" dirty="0">
                <a:latin typeface="微软雅黑" panose="020B0503020204020204" pitchFamily="34" charset="-122"/>
                <a:ea typeface="微软雅黑" panose="020B0503020204020204" pitchFamily="34" charset="-122"/>
              </a:rPr>
              <a:t>战略性新兴产业</a:t>
            </a:r>
            <a:endParaRPr lang="zh-CN" altLang="en-US" sz="20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 name="文本框 12"/>
          <p:cNvSpPr txBox="1"/>
          <p:nvPr/>
        </p:nvSpPr>
        <p:spPr>
          <a:xfrm>
            <a:off x="2520566" y="261121"/>
            <a:ext cx="360040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二、未来发展较好的职业</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dirty="0"/>
          </a:p>
        </p:txBody>
      </p:sp>
      <p:grpSp>
        <p:nvGrpSpPr>
          <p:cNvPr id="7" name="千图设计师MC：ID 29795607库_组合 1"/>
          <p:cNvGrpSpPr/>
          <p:nvPr>
            <p:custDataLst>
              <p:tags r:id="rId1"/>
            </p:custDataLst>
          </p:nvPr>
        </p:nvGrpSpPr>
        <p:grpSpPr>
          <a:xfrm>
            <a:off x="218361" y="1132384"/>
            <a:ext cx="4030530" cy="3760629"/>
            <a:chOff x="1196556" y="1095341"/>
            <a:chExt cx="5373107" cy="5013302"/>
          </a:xfrm>
        </p:grpSpPr>
        <p:sp>
          <p:nvSpPr>
            <p:cNvPr id="8" name="Freeform: Shape 5"/>
            <p:cNvSpPr/>
            <p:nvPr/>
          </p:nvSpPr>
          <p:spPr bwMode="auto">
            <a:xfrm>
              <a:off x="2779703" y="5386364"/>
              <a:ext cx="2257452" cy="634326"/>
            </a:xfrm>
            <a:custGeom>
              <a:avLst/>
              <a:gdLst/>
              <a:ahLst/>
              <a:cxnLst>
                <a:cxn ang="0">
                  <a:pos x="563" y="65"/>
                </a:cxn>
                <a:cxn ang="0">
                  <a:pos x="563" y="0"/>
                </a:cxn>
                <a:cxn ang="0">
                  <a:pos x="281" y="0"/>
                </a:cxn>
                <a:cxn ang="0">
                  <a:pos x="281" y="102"/>
                </a:cxn>
                <a:cxn ang="0">
                  <a:pos x="0" y="102"/>
                </a:cxn>
                <a:cxn ang="0">
                  <a:pos x="0" y="238"/>
                </a:cxn>
                <a:cxn ang="0">
                  <a:pos x="281" y="238"/>
                </a:cxn>
                <a:cxn ang="0">
                  <a:pos x="563" y="238"/>
                </a:cxn>
                <a:cxn ang="0">
                  <a:pos x="847" y="238"/>
                </a:cxn>
                <a:cxn ang="0">
                  <a:pos x="847" y="65"/>
                </a:cxn>
                <a:cxn ang="0">
                  <a:pos x="563" y="65"/>
                </a:cxn>
              </a:cxnLst>
              <a:rect l="0" t="0" r="r" b="b"/>
              <a:pathLst>
                <a:path w="847" h="238">
                  <a:moveTo>
                    <a:pt x="563" y="65"/>
                  </a:moveTo>
                  <a:lnTo>
                    <a:pt x="563" y="0"/>
                  </a:lnTo>
                  <a:lnTo>
                    <a:pt x="281" y="0"/>
                  </a:lnTo>
                  <a:lnTo>
                    <a:pt x="281" y="102"/>
                  </a:lnTo>
                  <a:lnTo>
                    <a:pt x="0" y="102"/>
                  </a:lnTo>
                  <a:lnTo>
                    <a:pt x="0" y="238"/>
                  </a:lnTo>
                  <a:lnTo>
                    <a:pt x="281" y="238"/>
                  </a:lnTo>
                  <a:lnTo>
                    <a:pt x="563" y="238"/>
                  </a:lnTo>
                  <a:lnTo>
                    <a:pt x="847" y="238"/>
                  </a:lnTo>
                  <a:lnTo>
                    <a:pt x="847" y="65"/>
                  </a:lnTo>
                  <a:lnTo>
                    <a:pt x="563" y="65"/>
                  </a:lnTo>
                  <a:close/>
                </a:path>
              </a:pathLst>
            </a:custGeom>
            <a:solidFill>
              <a:srgbClr val="000000"/>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0" name="Rectangle 6"/>
            <p:cNvSpPr/>
            <p:nvPr/>
          </p:nvSpPr>
          <p:spPr bwMode="auto">
            <a:xfrm>
              <a:off x="2161370" y="5610244"/>
              <a:ext cx="1151380" cy="498399"/>
            </a:xfrm>
            <a:prstGeom prst="rect">
              <a:avLst/>
            </a:prstGeom>
            <a:solidFill>
              <a:schemeClr val="accent1"/>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1" name="Rectangle 7"/>
            <p:cNvSpPr/>
            <p:nvPr/>
          </p:nvSpPr>
          <p:spPr bwMode="auto">
            <a:xfrm>
              <a:off x="3304755" y="5221120"/>
              <a:ext cx="1146050" cy="887522"/>
            </a:xfrm>
            <a:prstGeom prst="rect">
              <a:avLst/>
            </a:prstGeom>
            <a:solidFill>
              <a:schemeClr val="accent2"/>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2" name="Rectangle 8"/>
            <p:cNvSpPr/>
            <p:nvPr/>
          </p:nvSpPr>
          <p:spPr bwMode="auto">
            <a:xfrm>
              <a:off x="4450803" y="5471652"/>
              <a:ext cx="1143384" cy="636990"/>
            </a:xfrm>
            <a:prstGeom prst="rect">
              <a:avLst/>
            </a:prstGeom>
            <a:solidFill>
              <a:schemeClr val="accent3"/>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3" name="Oval 9"/>
            <p:cNvSpPr/>
            <p:nvPr/>
          </p:nvSpPr>
          <p:spPr bwMode="auto">
            <a:xfrm>
              <a:off x="5354317" y="1817619"/>
              <a:ext cx="1215346" cy="1202020"/>
            </a:xfrm>
            <a:prstGeom prst="ellipse">
              <a:avLst/>
            </a:prstGeom>
            <a:solidFill>
              <a:schemeClr val="accent3"/>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4" name="Freeform: Shape 10"/>
            <p:cNvSpPr/>
            <p:nvPr/>
          </p:nvSpPr>
          <p:spPr bwMode="auto">
            <a:xfrm>
              <a:off x="5253039" y="2473266"/>
              <a:ext cx="642321" cy="644986"/>
            </a:xfrm>
            <a:custGeom>
              <a:avLst/>
              <a:gdLst/>
              <a:ahLst/>
              <a:cxnLst>
                <a:cxn ang="0">
                  <a:pos x="167" y="60"/>
                </a:cxn>
                <a:cxn ang="0">
                  <a:pos x="158" y="55"/>
                </a:cxn>
                <a:cxn ang="0">
                  <a:pos x="150" y="41"/>
                </a:cxn>
                <a:cxn ang="0">
                  <a:pos x="132" y="21"/>
                </a:cxn>
                <a:cxn ang="0">
                  <a:pos x="120" y="15"/>
                </a:cxn>
                <a:cxn ang="0">
                  <a:pos x="114" y="4"/>
                </a:cxn>
                <a:cxn ang="0">
                  <a:pos x="104" y="7"/>
                </a:cxn>
                <a:cxn ang="0">
                  <a:pos x="2" y="173"/>
                </a:cxn>
                <a:cxn ang="0">
                  <a:pos x="2" y="184"/>
                </a:cxn>
                <a:cxn ang="0">
                  <a:pos x="3" y="184"/>
                </a:cxn>
                <a:cxn ang="0">
                  <a:pos x="3" y="187"/>
                </a:cxn>
                <a:cxn ang="0">
                  <a:pos x="14" y="187"/>
                </a:cxn>
                <a:cxn ang="0">
                  <a:pos x="165" y="72"/>
                </a:cxn>
                <a:cxn ang="0">
                  <a:pos x="167" y="60"/>
                </a:cxn>
              </a:cxnLst>
              <a:rect l="0" t="0" r="r" b="b"/>
              <a:pathLst>
                <a:path w="171" h="189">
                  <a:moveTo>
                    <a:pt x="167" y="60"/>
                  </a:moveTo>
                  <a:cubicBezTo>
                    <a:pt x="165" y="55"/>
                    <a:pt x="161" y="53"/>
                    <a:pt x="158" y="55"/>
                  </a:cubicBezTo>
                  <a:cubicBezTo>
                    <a:pt x="156" y="49"/>
                    <a:pt x="154" y="45"/>
                    <a:pt x="150" y="41"/>
                  </a:cubicBezTo>
                  <a:cubicBezTo>
                    <a:pt x="132" y="21"/>
                    <a:pt x="132" y="21"/>
                    <a:pt x="132" y="21"/>
                  </a:cubicBezTo>
                  <a:cubicBezTo>
                    <a:pt x="129" y="16"/>
                    <a:pt x="125" y="15"/>
                    <a:pt x="120" y="15"/>
                  </a:cubicBezTo>
                  <a:cubicBezTo>
                    <a:pt x="121" y="11"/>
                    <a:pt x="120" y="7"/>
                    <a:pt x="114" y="4"/>
                  </a:cubicBezTo>
                  <a:cubicBezTo>
                    <a:pt x="112" y="0"/>
                    <a:pt x="105" y="2"/>
                    <a:pt x="104" y="7"/>
                  </a:cubicBezTo>
                  <a:cubicBezTo>
                    <a:pt x="2" y="173"/>
                    <a:pt x="2" y="173"/>
                    <a:pt x="2" y="173"/>
                  </a:cubicBezTo>
                  <a:cubicBezTo>
                    <a:pt x="0" y="177"/>
                    <a:pt x="0" y="180"/>
                    <a:pt x="2" y="184"/>
                  </a:cubicBezTo>
                  <a:cubicBezTo>
                    <a:pt x="3" y="184"/>
                    <a:pt x="3" y="184"/>
                    <a:pt x="3" y="184"/>
                  </a:cubicBezTo>
                  <a:cubicBezTo>
                    <a:pt x="3" y="187"/>
                    <a:pt x="3" y="187"/>
                    <a:pt x="3" y="187"/>
                  </a:cubicBezTo>
                  <a:cubicBezTo>
                    <a:pt x="7" y="189"/>
                    <a:pt x="11" y="189"/>
                    <a:pt x="14" y="187"/>
                  </a:cubicBezTo>
                  <a:cubicBezTo>
                    <a:pt x="165" y="72"/>
                    <a:pt x="165" y="72"/>
                    <a:pt x="165" y="72"/>
                  </a:cubicBezTo>
                  <a:cubicBezTo>
                    <a:pt x="169" y="70"/>
                    <a:pt x="171" y="63"/>
                    <a:pt x="167" y="60"/>
                  </a:cubicBezTo>
                  <a:close/>
                </a:path>
              </a:pathLst>
            </a:custGeom>
            <a:solidFill>
              <a:schemeClr val="accent3"/>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5" name="Freeform: Shape 11"/>
            <p:cNvSpPr/>
            <p:nvPr/>
          </p:nvSpPr>
          <p:spPr bwMode="auto">
            <a:xfrm>
              <a:off x="2526507" y="4341594"/>
              <a:ext cx="418442" cy="413111"/>
            </a:xfrm>
            <a:custGeom>
              <a:avLst/>
              <a:gdLst/>
              <a:ahLst/>
              <a:cxnLst>
                <a:cxn ang="0">
                  <a:pos x="55" y="121"/>
                </a:cxn>
                <a:cxn ang="0">
                  <a:pos x="111" y="61"/>
                </a:cxn>
                <a:cxn ang="0">
                  <a:pos x="55" y="0"/>
                </a:cxn>
                <a:cxn ang="0">
                  <a:pos x="0" y="61"/>
                </a:cxn>
                <a:cxn ang="0">
                  <a:pos x="55" y="121"/>
                </a:cxn>
              </a:cxnLst>
              <a:rect l="0" t="0" r="r" b="b"/>
              <a:pathLst>
                <a:path w="111" h="121">
                  <a:moveTo>
                    <a:pt x="55" y="121"/>
                  </a:moveTo>
                  <a:cubicBezTo>
                    <a:pt x="87" y="121"/>
                    <a:pt x="111" y="95"/>
                    <a:pt x="111" y="61"/>
                  </a:cubicBezTo>
                  <a:cubicBezTo>
                    <a:pt x="111" y="29"/>
                    <a:pt x="87" y="0"/>
                    <a:pt x="55" y="0"/>
                  </a:cubicBezTo>
                  <a:cubicBezTo>
                    <a:pt x="25" y="0"/>
                    <a:pt x="0" y="29"/>
                    <a:pt x="0" y="61"/>
                  </a:cubicBezTo>
                  <a:cubicBezTo>
                    <a:pt x="0" y="95"/>
                    <a:pt x="25" y="121"/>
                    <a:pt x="55" y="121"/>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7" name="Freeform: Shape 12"/>
            <p:cNvSpPr/>
            <p:nvPr/>
          </p:nvSpPr>
          <p:spPr bwMode="auto">
            <a:xfrm>
              <a:off x="2880983" y="5391695"/>
              <a:ext cx="213218" cy="554369"/>
            </a:xfrm>
            <a:custGeom>
              <a:avLst/>
              <a:gdLst/>
              <a:ahLst/>
              <a:cxnLst>
                <a:cxn ang="0">
                  <a:pos x="31" y="18"/>
                </a:cxn>
                <a:cxn ang="0">
                  <a:pos x="15" y="0"/>
                </a:cxn>
                <a:cxn ang="0">
                  <a:pos x="0" y="26"/>
                </a:cxn>
                <a:cxn ang="0">
                  <a:pos x="0" y="135"/>
                </a:cxn>
                <a:cxn ang="0">
                  <a:pos x="26" y="162"/>
                </a:cxn>
                <a:cxn ang="0">
                  <a:pos x="33" y="162"/>
                </a:cxn>
                <a:cxn ang="0">
                  <a:pos x="57" y="135"/>
                </a:cxn>
                <a:cxn ang="0">
                  <a:pos x="57" y="26"/>
                </a:cxn>
                <a:cxn ang="0">
                  <a:pos x="57" y="18"/>
                </a:cxn>
                <a:cxn ang="0">
                  <a:pos x="31" y="18"/>
                </a:cxn>
              </a:cxnLst>
              <a:rect l="0" t="0" r="r" b="b"/>
              <a:pathLst>
                <a:path w="57" h="162">
                  <a:moveTo>
                    <a:pt x="31" y="18"/>
                  </a:moveTo>
                  <a:cubicBezTo>
                    <a:pt x="24" y="15"/>
                    <a:pt x="19" y="8"/>
                    <a:pt x="15" y="0"/>
                  </a:cubicBezTo>
                  <a:cubicBezTo>
                    <a:pt x="5" y="4"/>
                    <a:pt x="0" y="15"/>
                    <a:pt x="0" y="26"/>
                  </a:cubicBezTo>
                  <a:cubicBezTo>
                    <a:pt x="0" y="135"/>
                    <a:pt x="0" y="135"/>
                    <a:pt x="0" y="135"/>
                  </a:cubicBezTo>
                  <a:cubicBezTo>
                    <a:pt x="0" y="149"/>
                    <a:pt x="11" y="162"/>
                    <a:pt x="26" y="162"/>
                  </a:cubicBezTo>
                  <a:cubicBezTo>
                    <a:pt x="33" y="162"/>
                    <a:pt x="33" y="162"/>
                    <a:pt x="33" y="162"/>
                  </a:cubicBezTo>
                  <a:cubicBezTo>
                    <a:pt x="47" y="162"/>
                    <a:pt x="57" y="149"/>
                    <a:pt x="57" y="135"/>
                  </a:cubicBezTo>
                  <a:cubicBezTo>
                    <a:pt x="57" y="26"/>
                    <a:pt x="57" y="26"/>
                    <a:pt x="57" y="26"/>
                  </a:cubicBezTo>
                  <a:cubicBezTo>
                    <a:pt x="57" y="25"/>
                    <a:pt x="57" y="23"/>
                    <a:pt x="57" y="18"/>
                  </a:cubicBezTo>
                  <a:cubicBezTo>
                    <a:pt x="49" y="23"/>
                    <a:pt x="40" y="23"/>
                    <a:pt x="31" y="18"/>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8" name="Freeform: Shape 13"/>
            <p:cNvSpPr/>
            <p:nvPr/>
          </p:nvSpPr>
          <p:spPr bwMode="auto">
            <a:xfrm>
              <a:off x="2355931" y="5405021"/>
              <a:ext cx="223879" cy="541042"/>
            </a:xfrm>
            <a:custGeom>
              <a:avLst/>
              <a:gdLst/>
              <a:ahLst/>
              <a:cxnLst>
                <a:cxn ang="0">
                  <a:pos x="48" y="0"/>
                </a:cxn>
                <a:cxn ang="0">
                  <a:pos x="33" y="16"/>
                </a:cxn>
                <a:cxn ang="0">
                  <a:pos x="2" y="14"/>
                </a:cxn>
                <a:cxn ang="0">
                  <a:pos x="0" y="22"/>
                </a:cxn>
                <a:cxn ang="0">
                  <a:pos x="0" y="131"/>
                </a:cxn>
                <a:cxn ang="0">
                  <a:pos x="26" y="158"/>
                </a:cxn>
                <a:cxn ang="0">
                  <a:pos x="33" y="158"/>
                </a:cxn>
                <a:cxn ang="0">
                  <a:pos x="59" y="131"/>
                </a:cxn>
                <a:cxn ang="0">
                  <a:pos x="59" y="22"/>
                </a:cxn>
                <a:cxn ang="0">
                  <a:pos x="48" y="0"/>
                </a:cxn>
              </a:cxnLst>
              <a:rect l="0" t="0" r="r" b="b"/>
              <a:pathLst>
                <a:path w="59" h="158">
                  <a:moveTo>
                    <a:pt x="48" y="0"/>
                  </a:moveTo>
                  <a:cubicBezTo>
                    <a:pt x="45" y="6"/>
                    <a:pt x="41" y="12"/>
                    <a:pt x="33" y="16"/>
                  </a:cubicBezTo>
                  <a:cubicBezTo>
                    <a:pt x="22" y="21"/>
                    <a:pt x="10" y="21"/>
                    <a:pt x="2" y="14"/>
                  </a:cubicBezTo>
                  <a:cubicBezTo>
                    <a:pt x="0" y="16"/>
                    <a:pt x="0" y="19"/>
                    <a:pt x="0" y="22"/>
                  </a:cubicBezTo>
                  <a:cubicBezTo>
                    <a:pt x="0" y="131"/>
                    <a:pt x="0" y="131"/>
                    <a:pt x="0" y="131"/>
                  </a:cubicBezTo>
                  <a:cubicBezTo>
                    <a:pt x="0" y="145"/>
                    <a:pt x="10" y="158"/>
                    <a:pt x="26" y="158"/>
                  </a:cubicBezTo>
                  <a:cubicBezTo>
                    <a:pt x="33" y="158"/>
                    <a:pt x="33" y="158"/>
                    <a:pt x="33" y="158"/>
                  </a:cubicBezTo>
                  <a:cubicBezTo>
                    <a:pt x="48" y="158"/>
                    <a:pt x="59" y="145"/>
                    <a:pt x="59" y="131"/>
                  </a:cubicBezTo>
                  <a:cubicBezTo>
                    <a:pt x="59" y="22"/>
                    <a:pt x="59" y="22"/>
                    <a:pt x="59" y="22"/>
                  </a:cubicBezTo>
                  <a:cubicBezTo>
                    <a:pt x="59" y="14"/>
                    <a:pt x="56" y="6"/>
                    <a:pt x="48" y="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9" name="Freeform: Shape 14"/>
            <p:cNvSpPr/>
            <p:nvPr/>
          </p:nvSpPr>
          <p:spPr bwMode="auto">
            <a:xfrm>
              <a:off x="2188022" y="4549482"/>
              <a:ext cx="1098076" cy="1036775"/>
            </a:xfrm>
            <a:custGeom>
              <a:avLst/>
              <a:gdLst/>
              <a:ahLst/>
              <a:cxnLst>
                <a:cxn ang="0">
                  <a:pos x="289" y="130"/>
                </a:cxn>
                <a:cxn ang="0">
                  <a:pos x="264" y="69"/>
                </a:cxn>
                <a:cxn ang="0">
                  <a:pos x="241" y="16"/>
                </a:cxn>
                <a:cxn ang="0">
                  <a:pos x="217" y="0"/>
                </a:cxn>
                <a:cxn ang="0">
                  <a:pos x="211" y="0"/>
                </a:cxn>
                <a:cxn ang="0">
                  <a:pos x="145" y="73"/>
                </a:cxn>
                <a:cxn ang="0">
                  <a:pos x="78" y="0"/>
                </a:cxn>
                <a:cxn ang="0">
                  <a:pos x="73" y="0"/>
                </a:cxn>
                <a:cxn ang="0">
                  <a:pos x="49" y="16"/>
                </a:cxn>
                <a:cxn ang="0">
                  <a:pos x="28" y="69"/>
                </a:cxn>
                <a:cxn ang="0">
                  <a:pos x="2" y="130"/>
                </a:cxn>
                <a:cxn ang="0">
                  <a:pos x="0" y="140"/>
                </a:cxn>
                <a:cxn ang="0">
                  <a:pos x="2" y="151"/>
                </a:cxn>
                <a:cxn ang="0">
                  <a:pos x="42" y="239"/>
                </a:cxn>
                <a:cxn ang="0">
                  <a:pos x="73" y="251"/>
                </a:cxn>
                <a:cxn ang="0">
                  <a:pos x="82" y="216"/>
                </a:cxn>
                <a:cxn ang="0">
                  <a:pos x="49" y="140"/>
                </a:cxn>
                <a:cxn ang="0">
                  <a:pos x="55" y="124"/>
                </a:cxn>
                <a:cxn ang="0">
                  <a:pos x="73" y="83"/>
                </a:cxn>
                <a:cxn ang="0">
                  <a:pos x="73" y="162"/>
                </a:cxn>
                <a:cxn ang="0">
                  <a:pos x="95" y="214"/>
                </a:cxn>
                <a:cxn ang="0">
                  <a:pos x="99" y="237"/>
                </a:cxn>
                <a:cxn ang="0">
                  <a:pos x="117" y="272"/>
                </a:cxn>
                <a:cxn ang="0">
                  <a:pos x="117" y="304"/>
                </a:cxn>
                <a:cxn ang="0">
                  <a:pos x="169" y="304"/>
                </a:cxn>
                <a:cxn ang="0">
                  <a:pos x="169" y="272"/>
                </a:cxn>
                <a:cxn ang="0">
                  <a:pos x="195" y="235"/>
                </a:cxn>
                <a:cxn ang="0">
                  <a:pos x="199" y="212"/>
                </a:cxn>
                <a:cxn ang="0">
                  <a:pos x="217" y="168"/>
                </a:cxn>
                <a:cxn ang="0">
                  <a:pos x="217" y="81"/>
                </a:cxn>
                <a:cxn ang="0">
                  <a:pos x="236" y="126"/>
                </a:cxn>
                <a:cxn ang="0">
                  <a:pos x="241" y="140"/>
                </a:cxn>
                <a:cxn ang="0">
                  <a:pos x="208" y="216"/>
                </a:cxn>
                <a:cxn ang="0">
                  <a:pos x="220" y="251"/>
                </a:cxn>
                <a:cxn ang="0">
                  <a:pos x="251" y="239"/>
                </a:cxn>
                <a:cxn ang="0">
                  <a:pos x="289" y="151"/>
                </a:cxn>
                <a:cxn ang="0">
                  <a:pos x="289" y="140"/>
                </a:cxn>
                <a:cxn ang="0">
                  <a:pos x="289" y="130"/>
                </a:cxn>
              </a:cxnLst>
              <a:rect l="0" t="0" r="r" b="b"/>
              <a:pathLst>
                <a:path w="292" h="304">
                  <a:moveTo>
                    <a:pt x="289" y="130"/>
                  </a:moveTo>
                  <a:cubicBezTo>
                    <a:pt x="264" y="69"/>
                    <a:pt x="264" y="69"/>
                    <a:pt x="264" y="69"/>
                  </a:cubicBezTo>
                  <a:cubicBezTo>
                    <a:pt x="241" y="16"/>
                    <a:pt x="241" y="16"/>
                    <a:pt x="241" y="16"/>
                  </a:cubicBezTo>
                  <a:cubicBezTo>
                    <a:pt x="238" y="7"/>
                    <a:pt x="229" y="0"/>
                    <a:pt x="217" y="0"/>
                  </a:cubicBezTo>
                  <a:cubicBezTo>
                    <a:pt x="211" y="0"/>
                    <a:pt x="211" y="0"/>
                    <a:pt x="211" y="0"/>
                  </a:cubicBezTo>
                  <a:cubicBezTo>
                    <a:pt x="211" y="40"/>
                    <a:pt x="183" y="73"/>
                    <a:pt x="145" y="73"/>
                  </a:cubicBezTo>
                  <a:cubicBezTo>
                    <a:pt x="108" y="73"/>
                    <a:pt x="78" y="40"/>
                    <a:pt x="78" y="0"/>
                  </a:cubicBezTo>
                  <a:cubicBezTo>
                    <a:pt x="73" y="0"/>
                    <a:pt x="73" y="0"/>
                    <a:pt x="73" y="0"/>
                  </a:cubicBezTo>
                  <a:cubicBezTo>
                    <a:pt x="64" y="0"/>
                    <a:pt x="55" y="7"/>
                    <a:pt x="49" y="16"/>
                  </a:cubicBezTo>
                  <a:cubicBezTo>
                    <a:pt x="28" y="69"/>
                    <a:pt x="28" y="69"/>
                    <a:pt x="28" y="69"/>
                  </a:cubicBezTo>
                  <a:cubicBezTo>
                    <a:pt x="2" y="130"/>
                    <a:pt x="2" y="130"/>
                    <a:pt x="2" y="130"/>
                  </a:cubicBezTo>
                  <a:cubicBezTo>
                    <a:pt x="0" y="134"/>
                    <a:pt x="0" y="138"/>
                    <a:pt x="0" y="140"/>
                  </a:cubicBezTo>
                  <a:cubicBezTo>
                    <a:pt x="0" y="144"/>
                    <a:pt x="0" y="147"/>
                    <a:pt x="2" y="151"/>
                  </a:cubicBezTo>
                  <a:cubicBezTo>
                    <a:pt x="42" y="239"/>
                    <a:pt x="42" y="239"/>
                    <a:pt x="42" y="239"/>
                  </a:cubicBezTo>
                  <a:cubicBezTo>
                    <a:pt x="47" y="251"/>
                    <a:pt x="59" y="257"/>
                    <a:pt x="73" y="251"/>
                  </a:cubicBezTo>
                  <a:cubicBezTo>
                    <a:pt x="83" y="245"/>
                    <a:pt x="90" y="231"/>
                    <a:pt x="82" y="216"/>
                  </a:cubicBezTo>
                  <a:cubicBezTo>
                    <a:pt x="49" y="140"/>
                    <a:pt x="49" y="140"/>
                    <a:pt x="49" y="140"/>
                  </a:cubicBezTo>
                  <a:cubicBezTo>
                    <a:pt x="55" y="124"/>
                    <a:pt x="55" y="124"/>
                    <a:pt x="55" y="124"/>
                  </a:cubicBezTo>
                  <a:cubicBezTo>
                    <a:pt x="73" y="83"/>
                    <a:pt x="73" y="83"/>
                    <a:pt x="73" y="83"/>
                  </a:cubicBezTo>
                  <a:cubicBezTo>
                    <a:pt x="73" y="162"/>
                    <a:pt x="73" y="162"/>
                    <a:pt x="73" y="162"/>
                  </a:cubicBezTo>
                  <a:cubicBezTo>
                    <a:pt x="95" y="214"/>
                    <a:pt x="95" y="214"/>
                    <a:pt x="95" y="214"/>
                  </a:cubicBezTo>
                  <a:cubicBezTo>
                    <a:pt x="99" y="223"/>
                    <a:pt x="99" y="229"/>
                    <a:pt x="99" y="237"/>
                  </a:cubicBezTo>
                  <a:cubicBezTo>
                    <a:pt x="109" y="242"/>
                    <a:pt x="117" y="257"/>
                    <a:pt x="117" y="272"/>
                  </a:cubicBezTo>
                  <a:cubicBezTo>
                    <a:pt x="117" y="304"/>
                    <a:pt x="117" y="304"/>
                    <a:pt x="117" y="304"/>
                  </a:cubicBezTo>
                  <a:cubicBezTo>
                    <a:pt x="169" y="304"/>
                    <a:pt x="169" y="304"/>
                    <a:pt x="169" y="304"/>
                  </a:cubicBezTo>
                  <a:cubicBezTo>
                    <a:pt x="169" y="272"/>
                    <a:pt x="169" y="272"/>
                    <a:pt x="169" y="272"/>
                  </a:cubicBezTo>
                  <a:cubicBezTo>
                    <a:pt x="169" y="255"/>
                    <a:pt x="180" y="239"/>
                    <a:pt x="195" y="235"/>
                  </a:cubicBezTo>
                  <a:cubicBezTo>
                    <a:pt x="195" y="227"/>
                    <a:pt x="195" y="221"/>
                    <a:pt x="199" y="212"/>
                  </a:cubicBezTo>
                  <a:cubicBezTo>
                    <a:pt x="217" y="168"/>
                    <a:pt x="217" y="168"/>
                    <a:pt x="217" y="168"/>
                  </a:cubicBezTo>
                  <a:cubicBezTo>
                    <a:pt x="217" y="81"/>
                    <a:pt x="217" y="81"/>
                    <a:pt x="217" y="81"/>
                  </a:cubicBezTo>
                  <a:cubicBezTo>
                    <a:pt x="236" y="126"/>
                    <a:pt x="236" y="126"/>
                    <a:pt x="236" y="126"/>
                  </a:cubicBezTo>
                  <a:cubicBezTo>
                    <a:pt x="241" y="140"/>
                    <a:pt x="241" y="140"/>
                    <a:pt x="241" y="140"/>
                  </a:cubicBezTo>
                  <a:cubicBezTo>
                    <a:pt x="208" y="216"/>
                    <a:pt x="208" y="216"/>
                    <a:pt x="208" y="216"/>
                  </a:cubicBezTo>
                  <a:cubicBezTo>
                    <a:pt x="203" y="231"/>
                    <a:pt x="208" y="245"/>
                    <a:pt x="220" y="251"/>
                  </a:cubicBezTo>
                  <a:cubicBezTo>
                    <a:pt x="231" y="257"/>
                    <a:pt x="245" y="251"/>
                    <a:pt x="251" y="239"/>
                  </a:cubicBezTo>
                  <a:cubicBezTo>
                    <a:pt x="289" y="151"/>
                    <a:pt x="289" y="151"/>
                    <a:pt x="289" y="151"/>
                  </a:cubicBezTo>
                  <a:cubicBezTo>
                    <a:pt x="289" y="147"/>
                    <a:pt x="292" y="144"/>
                    <a:pt x="289" y="140"/>
                  </a:cubicBezTo>
                  <a:cubicBezTo>
                    <a:pt x="292" y="138"/>
                    <a:pt x="289" y="134"/>
                    <a:pt x="289" y="13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0" name="Freeform: Shape 15"/>
            <p:cNvSpPr/>
            <p:nvPr/>
          </p:nvSpPr>
          <p:spPr bwMode="auto">
            <a:xfrm>
              <a:off x="3328742" y="2603862"/>
              <a:ext cx="1122063" cy="2593271"/>
            </a:xfrm>
            <a:custGeom>
              <a:avLst/>
              <a:gdLst/>
              <a:ahLst/>
              <a:cxnLst>
                <a:cxn ang="0">
                  <a:pos x="276" y="0"/>
                </a:cxn>
                <a:cxn ang="0">
                  <a:pos x="253" y="25"/>
                </a:cxn>
                <a:cxn ang="0">
                  <a:pos x="253" y="114"/>
                </a:cxn>
                <a:cxn ang="0">
                  <a:pos x="193" y="205"/>
                </a:cxn>
                <a:cxn ang="0">
                  <a:pos x="106" y="205"/>
                </a:cxn>
                <a:cxn ang="0">
                  <a:pos x="48" y="117"/>
                </a:cxn>
                <a:cxn ang="0">
                  <a:pos x="48" y="25"/>
                </a:cxn>
                <a:cxn ang="0">
                  <a:pos x="24" y="0"/>
                </a:cxn>
                <a:cxn ang="0">
                  <a:pos x="0" y="25"/>
                </a:cxn>
                <a:cxn ang="0">
                  <a:pos x="0" y="122"/>
                </a:cxn>
                <a:cxn ang="0">
                  <a:pos x="0" y="124"/>
                </a:cxn>
                <a:cxn ang="0">
                  <a:pos x="2" y="132"/>
                </a:cxn>
                <a:cxn ang="0">
                  <a:pos x="2" y="135"/>
                </a:cxn>
                <a:cxn ang="0">
                  <a:pos x="5" y="139"/>
                </a:cxn>
                <a:cxn ang="0">
                  <a:pos x="72" y="243"/>
                </a:cxn>
                <a:cxn ang="0">
                  <a:pos x="77" y="248"/>
                </a:cxn>
                <a:cxn ang="0">
                  <a:pos x="77" y="503"/>
                </a:cxn>
                <a:cxn ang="0">
                  <a:pos x="77" y="511"/>
                </a:cxn>
                <a:cxn ang="0">
                  <a:pos x="77" y="614"/>
                </a:cxn>
                <a:cxn ang="0">
                  <a:pos x="78" y="618"/>
                </a:cxn>
                <a:cxn ang="0">
                  <a:pos x="77" y="622"/>
                </a:cxn>
                <a:cxn ang="0">
                  <a:pos x="77" y="732"/>
                </a:cxn>
                <a:cxn ang="0">
                  <a:pos x="102" y="760"/>
                </a:cxn>
                <a:cxn ang="0">
                  <a:pos x="110" y="760"/>
                </a:cxn>
                <a:cxn ang="0">
                  <a:pos x="136" y="732"/>
                </a:cxn>
                <a:cxn ang="0">
                  <a:pos x="136" y="622"/>
                </a:cxn>
                <a:cxn ang="0">
                  <a:pos x="136" y="618"/>
                </a:cxn>
                <a:cxn ang="0">
                  <a:pos x="136" y="614"/>
                </a:cxn>
                <a:cxn ang="0">
                  <a:pos x="136" y="511"/>
                </a:cxn>
                <a:cxn ang="0">
                  <a:pos x="166" y="511"/>
                </a:cxn>
                <a:cxn ang="0">
                  <a:pos x="166" y="614"/>
                </a:cxn>
                <a:cxn ang="0">
                  <a:pos x="166" y="618"/>
                </a:cxn>
                <a:cxn ang="0">
                  <a:pos x="166" y="622"/>
                </a:cxn>
                <a:cxn ang="0">
                  <a:pos x="166" y="732"/>
                </a:cxn>
                <a:cxn ang="0">
                  <a:pos x="191" y="760"/>
                </a:cxn>
                <a:cxn ang="0">
                  <a:pos x="198" y="760"/>
                </a:cxn>
                <a:cxn ang="0">
                  <a:pos x="224" y="732"/>
                </a:cxn>
                <a:cxn ang="0">
                  <a:pos x="224" y="622"/>
                </a:cxn>
                <a:cxn ang="0">
                  <a:pos x="224" y="618"/>
                </a:cxn>
                <a:cxn ang="0">
                  <a:pos x="224" y="614"/>
                </a:cxn>
                <a:cxn ang="0">
                  <a:pos x="224" y="511"/>
                </a:cxn>
                <a:cxn ang="0">
                  <a:pos x="224" y="503"/>
                </a:cxn>
                <a:cxn ang="0">
                  <a:pos x="224" y="243"/>
                </a:cxn>
                <a:cxn ang="0">
                  <a:pos x="228" y="243"/>
                </a:cxn>
                <a:cxn ang="0">
                  <a:pos x="295" y="139"/>
                </a:cxn>
                <a:cxn ang="0">
                  <a:pos x="297" y="132"/>
                </a:cxn>
                <a:cxn ang="0">
                  <a:pos x="298" y="124"/>
                </a:cxn>
                <a:cxn ang="0">
                  <a:pos x="298" y="122"/>
                </a:cxn>
                <a:cxn ang="0">
                  <a:pos x="298" y="25"/>
                </a:cxn>
                <a:cxn ang="0">
                  <a:pos x="276" y="0"/>
                </a:cxn>
              </a:cxnLst>
              <a:rect l="0" t="0" r="r" b="b"/>
              <a:pathLst>
                <a:path w="298" h="760">
                  <a:moveTo>
                    <a:pt x="276" y="0"/>
                  </a:moveTo>
                  <a:cubicBezTo>
                    <a:pt x="264" y="0"/>
                    <a:pt x="253" y="11"/>
                    <a:pt x="253" y="25"/>
                  </a:cubicBezTo>
                  <a:cubicBezTo>
                    <a:pt x="253" y="114"/>
                    <a:pt x="253" y="114"/>
                    <a:pt x="253" y="114"/>
                  </a:cubicBezTo>
                  <a:cubicBezTo>
                    <a:pt x="193" y="205"/>
                    <a:pt x="193" y="205"/>
                    <a:pt x="193" y="205"/>
                  </a:cubicBezTo>
                  <a:cubicBezTo>
                    <a:pt x="106" y="205"/>
                    <a:pt x="106" y="205"/>
                    <a:pt x="106" y="205"/>
                  </a:cubicBezTo>
                  <a:cubicBezTo>
                    <a:pt x="48" y="117"/>
                    <a:pt x="48" y="117"/>
                    <a:pt x="48" y="117"/>
                  </a:cubicBezTo>
                  <a:cubicBezTo>
                    <a:pt x="48" y="25"/>
                    <a:pt x="48" y="25"/>
                    <a:pt x="48" y="25"/>
                  </a:cubicBezTo>
                  <a:cubicBezTo>
                    <a:pt x="48" y="11"/>
                    <a:pt x="37" y="0"/>
                    <a:pt x="24" y="0"/>
                  </a:cubicBezTo>
                  <a:cubicBezTo>
                    <a:pt x="11" y="0"/>
                    <a:pt x="0" y="11"/>
                    <a:pt x="0" y="25"/>
                  </a:cubicBezTo>
                  <a:cubicBezTo>
                    <a:pt x="0" y="122"/>
                    <a:pt x="0" y="122"/>
                    <a:pt x="0" y="122"/>
                  </a:cubicBezTo>
                  <a:cubicBezTo>
                    <a:pt x="0" y="124"/>
                    <a:pt x="0" y="124"/>
                    <a:pt x="0" y="124"/>
                  </a:cubicBezTo>
                  <a:cubicBezTo>
                    <a:pt x="0" y="128"/>
                    <a:pt x="2" y="130"/>
                    <a:pt x="2" y="132"/>
                  </a:cubicBezTo>
                  <a:cubicBezTo>
                    <a:pt x="2" y="132"/>
                    <a:pt x="2" y="132"/>
                    <a:pt x="2" y="135"/>
                  </a:cubicBezTo>
                  <a:cubicBezTo>
                    <a:pt x="3" y="136"/>
                    <a:pt x="3" y="136"/>
                    <a:pt x="5" y="139"/>
                  </a:cubicBezTo>
                  <a:cubicBezTo>
                    <a:pt x="72" y="243"/>
                    <a:pt x="72" y="243"/>
                    <a:pt x="72" y="243"/>
                  </a:cubicBezTo>
                  <a:cubicBezTo>
                    <a:pt x="72" y="243"/>
                    <a:pt x="74" y="246"/>
                    <a:pt x="77" y="248"/>
                  </a:cubicBezTo>
                  <a:cubicBezTo>
                    <a:pt x="77" y="503"/>
                    <a:pt x="77" y="503"/>
                    <a:pt x="77" y="503"/>
                  </a:cubicBezTo>
                  <a:cubicBezTo>
                    <a:pt x="77" y="511"/>
                    <a:pt x="77" y="511"/>
                    <a:pt x="77" y="511"/>
                  </a:cubicBezTo>
                  <a:cubicBezTo>
                    <a:pt x="77" y="614"/>
                    <a:pt x="77" y="614"/>
                    <a:pt x="77" y="614"/>
                  </a:cubicBezTo>
                  <a:cubicBezTo>
                    <a:pt x="77" y="617"/>
                    <a:pt x="78" y="617"/>
                    <a:pt x="78" y="618"/>
                  </a:cubicBezTo>
                  <a:cubicBezTo>
                    <a:pt x="77" y="622"/>
                    <a:pt x="77" y="622"/>
                    <a:pt x="77" y="622"/>
                  </a:cubicBezTo>
                  <a:cubicBezTo>
                    <a:pt x="77" y="732"/>
                    <a:pt x="77" y="732"/>
                    <a:pt x="77" y="732"/>
                  </a:cubicBezTo>
                  <a:cubicBezTo>
                    <a:pt x="77" y="749"/>
                    <a:pt x="90" y="760"/>
                    <a:pt x="102" y="760"/>
                  </a:cubicBezTo>
                  <a:cubicBezTo>
                    <a:pt x="110" y="760"/>
                    <a:pt x="110" y="760"/>
                    <a:pt x="110" y="760"/>
                  </a:cubicBezTo>
                  <a:cubicBezTo>
                    <a:pt x="124" y="760"/>
                    <a:pt x="136" y="749"/>
                    <a:pt x="136" y="732"/>
                  </a:cubicBezTo>
                  <a:cubicBezTo>
                    <a:pt x="136" y="622"/>
                    <a:pt x="136" y="622"/>
                    <a:pt x="136" y="622"/>
                  </a:cubicBezTo>
                  <a:cubicBezTo>
                    <a:pt x="136" y="618"/>
                    <a:pt x="136" y="618"/>
                    <a:pt x="136" y="618"/>
                  </a:cubicBezTo>
                  <a:cubicBezTo>
                    <a:pt x="136" y="617"/>
                    <a:pt x="136" y="617"/>
                    <a:pt x="136" y="614"/>
                  </a:cubicBezTo>
                  <a:cubicBezTo>
                    <a:pt x="136" y="511"/>
                    <a:pt x="136" y="511"/>
                    <a:pt x="136" y="511"/>
                  </a:cubicBezTo>
                  <a:cubicBezTo>
                    <a:pt x="166" y="511"/>
                    <a:pt x="166" y="511"/>
                    <a:pt x="166" y="511"/>
                  </a:cubicBezTo>
                  <a:cubicBezTo>
                    <a:pt x="166" y="614"/>
                    <a:pt x="166" y="614"/>
                    <a:pt x="166" y="614"/>
                  </a:cubicBezTo>
                  <a:cubicBezTo>
                    <a:pt x="166" y="617"/>
                    <a:pt x="166" y="617"/>
                    <a:pt x="166" y="618"/>
                  </a:cubicBezTo>
                  <a:cubicBezTo>
                    <a:pt x="166" y="622"/>
                    <a:pt x="166" y="622"/>
                    <a:pt x="166" y="622"/>
                  </a:cubicBezTo>
                  <a:cubicBezTo>
                    <a:pt x="166" y="732"/>
                    <a:pt x="166" y="732"/>
                    <a:pt x="166" y="732"/>
                  </a:cubicBezTo>
                  <a:cubicBezTo>
                    <a:pt x="166" y="749"/>
                    <a:pt x="177" y="760"/>
                    <a:pt x="191" y="760"/>
                  </a:cubicBezTo>
                  <a:cubicBezTo>
                    <a:pt x="198" y="760"/>
                    <a:pt x="198" y="760"/>
                    <a:pt x="198" y="760"/>
                  </a:cubicBezTo>
                  <a:cubicBezTo>
                    <a:pt x="214" y="760"/>
                    <a:pt x="224" y="749"/>
                    <a:pt x="224" y="732"/>
                  </a:cubicBezTo>
                  <a:cubicBezTo>
                    <a:pt x="224" y="622"/>
                    <a:pt x="224" y="622"/>
                    <a:pt x="224" y="622"/>
                  </a:cubicBezTo>
                  <a:cubicBezTo>
                    <a:pt x="224" y="618"/>
                    <a:pt x="224" y="618"/>
                    <a:pt x="224" y="618"/>
                  </a:cubicBezTo>
                  <a:cubicBezTo>
                    <a:pt x="224" y="617"/>
                    <a:pt x="224" y="617"/>
                    <a:pt x="224" y="614"/>
                  </a:cubicBezTo>
                  <a:cubicBezTo>
                    <a:pt x="224" y="511"/>
                    <a:pt x="224" y="511"/>
                    <a:pt x="224" y="511"/>
                  </a:cubicBezTo>
                  <a:cubicBezTo>
                    <a:pt x="224" y="503"/>
                    <a:pt x="224" y="503"/>
                    <a:pt x="224" y="503"/>
                  </a:cubicBezTo>
                  <a:cubicBezTo>
                    <a:pt x="224" y="243"/>
                    <a:pt x="224" y="243"/>
                    <a:pt x="224" y="243"/>
                  </a:cubicBezTo>
                  <a:cubicBezTo>
                    <a:pt x="227" y="243"/>
                    <a:pt x="227" y="243"/>
                    <a:pt x="228" y="243"/>
                  </a:cubicBezTo>
                  <a:cubicBezTo>
                    <a:pt x="295" y="139"/>
                    <a:pt x="295" y="139"/>
                    <a:pt x="295" y="139"/>
                  </a:cubicBezTo>
                  <a:cubicBezTo>
                    <a:pt x="295" y="136"/>
                    <a:pt x="297" y="135"/>
                    <a:pt x="297" y="132"/>
                  </a:cubicBezTo>
                  <a:cubicBezTo>
                    <a:pt x="298" y="128"/>
                    <a:pt x="298" y="126"/>
                    <a:pt x="298" y="124"/>
                  </a:cubicBezTo>
                  <a:cubicBezTo>
                    <a:pt x="298" y="122"/>
                    <a:pt x="298" y="122"/>
                    <a:pt x="298" y="122"/>
                  </a:cubicBezTo>
                  <a:cubicBezTo>
                    <a:pt x="298" y="25"/>
                    <a:pt x="298" y="25"/>
                    <a:pt x="298" y="25"/>
                  </a:cubicBezTo>
                  <a:cubicBezTo>
                    <a:pt x="298" y="11"/>
                    <a:pt x="290" y="0"/>
                    <a:pt x="276" y="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1" name="Oval 16"/>
            <p:cNvSpPr/>
            <p:nvPr/>
          </p:nvSpPr>
          <p:spPr bwMode="auto">
            <a:xfrm>
              <a:off x="3685882" y="2825077"/>
              <a:ext cx="421106" cy="415776"/>
            </a:xfrm>
            <a:prstGeom prst="ellipse">
              <a:avLst/>
            </a:pr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2" name="Freeform: Shape 17"/>
            <p:cNvSpPr/>
            <p:nvPr/>
          </p:nvSpPr>
          <p:spPr bwMode="auto">
            <a:xfrm>
              <a:off x="4349525" y="3539358"/>
              <a:ext cx="1268650" cy="1886984"/>
            </a:xfrm>
            <a:custGeom>
              <a:avLst/>
              <a:gdLst/>
              <a:ahLst/>
              <a:cxnLst>
                <a:cxn ang="0">
                  <a:pos x="333" y="115"/>
                </a:cxn>
                <a:cxn ang="0">
                  <a:pos x="331" y="112"/>
                </a:cxn>
                <a:cxn ang="0">
                  <a:pos x="242" y="2"/>
                </a:cxn>
                <a:cxn ang="0">
                  <a:pos x="96" y="0"/>
                </a:cxn>
                <a:cxn ang="0">
                  <a:pos x="73" y="11"/>
                </a:cxn>
                <a:cxn ang="0">
                  <a:pos x="4" y="114"/>
                </a:cxn>
                <a:cxn ang="0">
                  <a:pos x="2" y="118"/>
                </a:cxn>
                <a:cxn ang="0">
                  <a:pos x="0" y="128"/>
                </a:cxn>
                <a:cxn ang="0">
                  <a:pos x="2" y="138"/>
                </a:cxn>
                <a:cxn ang="0">
                  <a:pos x="8" y="149"/>
                </a:cxn>
                <a:cxn ang="0">
                  <a:pos x="11" y="150"/>
                </a:cxn>
                <a:cxn ang="0">
                  <a:pos x="119" y="192"/>
                </a:cxn>
                <a:cxn ang="0">
                  <a:pos x="58" y="123"/>
                </a:cxn>
                <a:cxn ang="0">
                  <a:pos x="96" y="128"/>
                </a:cxn>
                <a:cxn ang="0">
                  <a:pos x="131" y="201"/>
                </a:cxn>
                <a:cxn ang="0">
                  <a:pos x="96" y="219"/>
                </a:cxn>
                <a:cxn ang="0">
                  <a:pos x="96" y="305"/>
                </a:cxn>
                <a:cxn ang="0">
                  <a:pos x="96" y="411"/>
                </a:cxn>
                <a:cxn ang="0">
                  <a:pos x="96" y="525"/>
                </a:cxn>
                <a:cxn ang="0">
                  <a:pos x="127" y="553"/>
                </a:cxn>
                <a:cxn ang="0">
                  <a:pos x="155" y="416"/>
                </a:cxn>
                <a:cxn ang="0">
                  <a:pos x="155" y="408"/>
                </a:cxn>
                <a:cxn ang="0">
                  <a:pos x="183" y="305"/>
                </a:cxn>
                <a:cxn ang="0">
                  <a:pos x="183" y="411"/>
                </a:cxn>
                <a:cxn ang="0">
                  <a:pos x="183" y="525"/>
                </a:cxn>
                <a:cxn ang="0">
                  <a:pos x="216" y="553"/>
                </a:cxn>
                <a:cxn ang="0">
                  <a:pos x="242" y="416"/>
                </a:cxn>
                <a:cxn ang="0">
                  <a:pos x="242" y="408"/>
                </a:cxn>
                <a:cxn ang="0">
                  <a:pos x="242" y="296"/>
                </a:cxn>
                <a:cxn ang="0">
                  <a:pos x="234" y="219"/>
                </a:cxn>
                <a:cxn ang="0">
                  <a:pos x="216" y="144"/>
                </a:cxn>
                <a:cxn ang="0">
                  <a:pos x="242" y="69"/>
                </a:cxn>
                <a:cxn ang="0">
                  <a:pos x="224" y="156"/>
                </a:cxn>
                <a:cxn ang="0">
                  <a:pos x="247" y="201"/>
                </a:cxn>
                <a:cxn ang="0">
                  <a:pos x="325" y="149"/>
                </a:cxn>
                <a:cxn ang="0">
                  <a:pos x="333" y="142"/>
                </a:cxn>
                <a:cxn ang="0">
                  <a:pos x="335" y="132"/>
                </a:cxn>
                <a:cxn ang="0">
                  <a:pos x="335" y="124"/>
                </a:cxn>
              </a:cxnLst>
              <a:rect l="0" t="0" r="r" b="b"/>
              <a:pathLst>
                <a:path w="337" h="553">
                  <a:moveTo>
                    <a:pt x="333" y="118"/>
                  </a:moveTo>
                  <a:cubicBezTo>
                    <a:pt x="333" y="115"/>
                    <a:pt x="333" y="115"/>
                    <a:pt x="333" y="115"/>
                  </a:cubicBezTo>
                  <a:cubicBezTo>
                    <a:pt x="333" y="115"/>
                    <a:pt x="333" y="115"/>
                    <a:pt x="331" y="114"/>
                  </a:cubicBezTo>
                  <a:cubicBezTo>
                    <a:pt x="331" y="114"/>
                    <a:pt x="331" y="114"/>
                    <a:pt x="331" y="112"/>
                  </a:cubicBezTo>
                  <a:cubicBezTo>
                    <a:pt x="262" y="11"/>
                    <a:pt x="262" y="11"/>
                    <a:pt x="262" y="11"/>
                  </a:cubicBezTo>
                  <a:cubicBezTo>
                    <a:pt x="256" y="4"/>
                    <a:pt x="249" y="0"/>
                    <a:pt x="242" y="2"/>
                  </a:cubicBezTo>
                  <a:cubicBezTo>
                    <a:pt x="242" y="0"/>
                    <a:pt x="242" y="0"/>
                    <a:pt x="242" y="0"/>
                  </a:cubicBezTo>
                  <a:cubicBezTo>
                    <a:pt x="96" y="0"/>
                    <a:pt x="96" y="0"/>
                    <a:pt x="96" y="0"/>
                  </a:cubicBezTo>
                  <a:cubicBezTo>
                    <a:pt x="96" y="2"/>
                    <a:pt x="96" y="2"/>
                    <a:pt x="96" y="2"/>
                  </a:cubicBezTo>
                  <a:cubicBezTo>
                    <a:pt x="85" y="0"/>
                    <a:pt x="78" y="4"/>
                    <a:pt x="73" y="11"/>
                  </a:cubicBezTo>
                  <a:cubicBezTo>
                    <a:pt x="4" y="112"/>
                    <a:pt x="4" y="112"/>
                    <a:pt x="4" y="112"/>
                  </a:cubicBezTo>
                  <a:cubicBezTo>
                    <a:pt x="4" y="114"/>
                    <a:pt x="4" y="114"/>
                    <a:pt x="4" y="114"/>
                  </a:cubicBezTo>
                  <a:cubicBezTo>
                    <a:pt x="2" y="114"/>
                    <a:pt x="2" y="114"/>
                    <a:pt x="2" y="114"/>
                  </a:cubicBezTo>
                  <a:cubicBezTo>
                    <a:pt x="2" y="115"/>
                    <a:pt x="2" y="115"/>
                    <a:pt x="2" y="118"/>
                  </a:cubicBezTo>
                  <a:cubicBezTo>
                    <a:pt x="2" y="120"/>
                    <a:pt x="0" y="123"/>
                    <a:pt x="0" y="124"/>
                  </a:cubicBezTo>
                  <a:cubicBezTo>
                    <a:pt x="0" y="124"/>
                    <a:pt x="0" y="125"/>
                    <a:pt x="0" y="128"/>
                  </a:cubicBezTo>
                  <a:cubicBezTo>
                    <a:pt x="0" y="129"/>
                    <a:pt x="0" y="132"/>
                    <a:pt x="0" y="132"/>
                  </a:cubicBezTo>
                  <a:cubicBezTo>
                    <a:pt x="0" y="136"/>
                    <a:pt x="2" y="136"/>
                    <a:pt x="2" y="138"/>
                  </a:cubicBezTo>
                  <a:cubicBezTo>
                    <a:pt x="2" y="139"/>
                    <a:pt x="2" y="139"/>
                    <a:pt x="2" y="142"/>
                  </a:cubicBezTo>
                  <a:cubicBezTo>
                    <a:pt x="4" y="144"/>
                    <a:pt x="5" y="146"/>
                    <a:pt x="8" y="149"/>
                  </a:cubicBezTo>
                  <a:cubicBezTo>
                    <a:pt x="10" y="149"/>
                    <a:pt x="10" y="149"/>
                    <a:pt x="10" y="149"/>
                  </a:cubicBezTo>
                  <a:cubicBezTo>
                    <a:pt x="10" y="149"/>
                    <a:pt x="10" y="150"/>
                    <a:pt x="11" y="150"/>
                  </a:cubicBezTo>
                  <a:cubicBezTo>
                    <a:pt x="87" y="201"/>
                    <a:pt x="87" y="201"/>
                    <a:pt x="87" y="201"/>
                  </a:cubicBezTo>
                  <a:cubicBezTo>
                    <a:pt x="98" y="209"/>
                    <a:pt x="113" y="204"/>
                    <a:pt x="119" y="192"/>
                  </a:cubicBezTo>
                  <a:cubicBezTo>
                    <a:pt x="127" y="180"/>
                    <a:pt x="122" y="165"/>
                    <a:pt x="112" y="156"/>
                  </a:cubicBezTo>
                  <a:cubicBezTo>
                    <a:pt x="58" y="123"/>
                    <a:pt x="58" y="123"/>
                    <a:pt x="58" y="123"/>
                  </a:cubicBezTo>
                  <a:cubicBezTo>
                    <a:pt x="96" y="68"/>
                    <a:pt x="96" y="68"/>
                    <a:pt x="96" y="68"/>
                  </a:cubicBezTo>
                  <a:cubicBezTo>
                    <a:pt x="96" y="128"/>
                    <a:pt x="96" y="128"/>
                    <a:pt x="96" y="128"/>
                  </a:cubicBezTo>
                  <a:cubicBezTo>
                    <a:pt x="119" y="144"/>
                    <a:pt x="119" y="144"/>
                    <a:pt x="119" y="144"/>
                  </a:cubicBezTo>
                  <a:cubicBezTo>
                    <a:pt x="138" y="156"/>
                    <a:pt x="143" y="180"/>
                    <a:pt x="131" y="201"/>
                  </a:cubicBezTo>
                  <a:cubicBezTo>
                    <a:pt x="124" y="214"/>
                    <a:pt x="113" y="219"/>
                    <a:pt x="100" y="219"/>
                  </a:cubicBezTo>
                  <a:cubicBezTo>
                    <a:pt x="98" y="219"/>
                    <a:pt x="97" y="219"/>
                    <a:pt x="96" y="219"/>
                  </a:cubicBezTo>
                  <a:cubicBezTo>
                    <a:pt x="96" y="296"/>
                    <a:pt x="96" y="296"/>
                    <a:pt x="96" y="296"/>
                  </a:cubicBezTo>
                  <a:cubicBezTo>
                    <a:pt x="96" y="305"/>
                    <a:pt x="96" y="305"/>
                    <a:pt x="96" y="305"/>
                  </a:cubicBezTo>
                  <a:cubicBezTo>
                    <a:pt x="96" y="408"/>
                    <a:pt x="96" y="408"/>
                    <a:pt x="96" y="408"/>
                  </a:cubicBezTo>
                  <a:cubicBezTo>
                    <a:pt x="96" y="408"/>
                    <a:pt x="96" y="409"/>
                    <a:pt x="96" y="411"/>
                  </a:cubicBezTo>
                  <a:cubicBezTo>
                    <a:pt x="96" y="411"/>
                    <a:pt x="96" y="413"/>
                    <a:pt x="96" y="416"/>
                  </a:cubicBezTo>
                  <a:cubicBezTo>
                    <a:pt x="96" y="525"/>
                    <a:pt x="96" y="525"/>
                    <a:pt x="96" y="525"/>
                  </a:cubicBezTo>
                  <a:cubicBezTo>
                    <a:pt x="96" y="541"/>
                    <a:pt x="106" y="553"/>
                    <a:pt x="119" y="553"/>
                  </a:cubicBezTo>
                  <a:cubicBezTo>
                    <a:pt x="127" y="553"/>
                    <a:pt x="127" y="553"/>
                    <a:pt x="127" y="553"/>
                  </a:cubicBezTo>
                  <a:cubicBezTo>
                    <a:pt x="142" y="553"/>
                    <a:pt x="155" y="541"/>
                    <a:pt x="155" y="525"/>
                  </a:cubicBezTo>
                  <a:cubicBezTo>
                    <a:pt x="155" y="416"/>
                    <a:pt x="155" y="416"/>
                    <a:pt x="155" y="416"/>
                  </a:cubicBezTo>
                  <a:cubicBezTo>
                    <a:pt x="155" y="413"/>
                    <a:pt x="153" y="411"/>
                    <a:pt x="153" y="411"/>
                  </a:cubicBezTo>
                  <a:cubicBezTo>
                    <a:pt x="153" y="409"/>
                    <a:pt x="155" y="408"/>
                    <a:pt x="155" y="408"/>
                  </a:cubicBezTo>
                  <a:cubicBezTo>
                    <a:pt x="155" y="305"/>
                    <a:pt x="155" y="305"/>
                    <a:pt x="155" y="305"/>
                  </a:cubicBezTo>
                  <a:cubicBezTo>
                    <a:pt x="183" y="305"/>
                    <a:pt x="183" y="305"/>
                    <a:pt x="183" y="305"/>
                  </a:cubicBezTo>
                  <a:cubicBezTo>
                    <a:pt x="183" y="408"/>
                    <a:pt x="183" y="408"/>
                    <a:pt x="183" y="408"/>
                  </a:cubicBezTo>
                  <a:cubicBezTo>
                    <a:pt x="183" y="408"/>
                    <a:pt x="183" y="409"/>
                    <a:pt x="183" y="411"/>
                  </a:cubicBezTo>
                  <a:cubicBezTo>
                    <a:pt x="183" y="411"/>
                    <a:pt x="183" y="413"/>
                    <a:pt x="183" y="416"/>
                  </a:cubicBezTo>
                  <a:cubicBezTo>
                    <a:pt x="183" y="525"/>
                    <a:pt x="183" y="525"/>
                    <a:pt x="183" y="525"/>
                  </a:cubicBezTo>
                  <a:cubicBezTo>
                    <a:pt x="183" y="541"/>
                    <a:pt x="196" y="553"/>
                    <a:pt x="208" y="553"/>
                  </a:cubicBezTo>
                  <a:cubicBezTo>
                    <a:pt x="216" y="553"/>
                    <a:pt x="216" y="553"/>
                    <a:pt x="216" y="553"/>
                  </a:cubicBezTo>
                  <a:cubicBezTo>
                    <a:pt x="230" y="553"/>
                    <a:pt x="242" y="541"/>
                    <a:pt x="242" y="525"/>
                  </a:cubicBezTo>
                  <a:cubicBezTo>
                    <a:pt x="242" y="416"/>
                    <a:pt x="242" y="416"/>
                    <a:pt x="242" y="416"/>
                  </a:cubicBezTo>
                  <a:cubicBezTo>
                    <a:pt x="242" y="413"/>
                    <a:pt x="242" y="411"/>
                    <a:pt x="242" y="411"/>
                  </a:cubicBezTo>
                  <a:cubicBezTo>
                    <a:pt x="242" y="409"/>
                    <a:pt x="242" y="408"/>
                    <a:pt x="242" y="408"/>
                  </a:cubicBezTo>
                  <a:cubicBezTo>
                    <a:pt x="242" y="305"/>
                    <a:pt x="242" y="305"/>
                    <a:pt x="242" y="305"/>
                  </a:cubicBezTo>
                  <a:cubicBezTo>
                    <a:pt x="242" y="296"/>
                    <a:pt x="242" y="296"/>
                    <a:pt x="242" y="296"/>
                  </a:cubicBezTo>
                  <a:cubicBezTo>
                    <a:pt x="242" y="219"/>
                    <a:pt x="242" y="219"/>
                    <a:pt x="242" y="219"/>
                  </a:cubicBezTo>
                  <a:cubicBezTo>
                    <a:pt x="240" y="219"/>
                    <a:pt x="238" y="219"/>
                    <a:pt x="234" y="219"/>
                  </a:cubicBezTo>
                  <a:cubicBezTo>
                    <a:pt x="221" y="219"/>
                    <a:pt x="209" y="214"/>
                    <a:pt x="203" y="201"/>
                  </a:cubicBezTo>
                  <a:cubicBezTo>
                    <a:pt x="193" y="180"/>
                    <a:pt x="199" y="156"/>
                    <a:pt x="216" y="144"/>
                  </a:cubicBezTo>
                  <a:cubicBezTo>
                    <a:pt x="242" y="125"/>
                    <a:pt x="242" y="125"/>
                    <a:pt x="242" y="125"/>
                  </a:cubicBezTo>
                  <a:cubicBezTo>
                    <a:pt x="242" y="69"/>
                    <a:pt x="242" y="69"/>
                    <a:pt x="242" y="69"/>
                  </a:cubicBezTo>
                  <a:cubicBezTo>
                    <a:pt x="277" y="123"/>
                    <a:pt x="277" y="123"/>
                    <a:pt x="277" y="123"/>
                  </a:cubicBezTo>
                  <a:cubicBezTo>
                    <a:pt x="224" y="156"/>
                    <a:pt x="224" y="156"/>
                    <a:pt x="224" y="156"/>
                  </a:cubicBezTo>
                  <a:cubicBezTo>
                    <a:pt x="212" y="165"/>
                    <a:pt x="208" y="180"/>
                    <a:pt x="216" y="192"/>
                  </a:cubicBezTo>
                  <a:cubicBezTo>
                    <a:pt x="221" y="204"/>
                    <a:pt x="236" y="209"/>
                    <a:pt x="247" y="201"/>
                  </a:cubicBezTo>
                  <a:cubicBezTo>
                    <a:pt x="323" y="150"/>
                    <a:pt x="323" y="150"/>
                    <a:pt x="323" y="150"/>
                  </a:cubicBezTo>
                  <a:cubicBezTo>
                    <a:pt x="325" y="150"/>
                    <a:pt x="325" y="149"/>
                    <a:pt x="325" y="149"/>
                  </a:cubicBezTo>
                  <a:cubicBezTo>
                    <a:pt x="327" y="149"/>
                    <a:pt x="327" y="149"/>
                    <a:pt x="327" y="149"/>
                  </a:cubicBezTo>
                  <a:cubicBezTo>
                    <a:pt x="329" y="146"/>
                    <a:pt x="331" y="144"/>
                    <a:pt x="333" y="142"/>
                  </a:cubicBezTo>
                  <a:cubicBezTo>
                    <a:pt x="333" y="139"/>
                    <a:pt x="333" y="139"/>
                    <a:pt x="333" y="139"/>
                  </a:cubicBezTo>
                  <a:cubicBezTo>
                    <a:pt x="335" y="138"/>
                    <a:pt x="335" y="136"/>
                    <a:pt x="335" y="132"/>
                  </a:cubicBezTo>
                  <a:cubicBezTo>
                    <a:pt x="337" y="132"/>
                    <a:pt x="335" y="129"/>
                    <a:pt x="335" y="128"/>
                  </a:cubicBezTo>
                  <a:cubicBezTo>
                    <a:pt x="335" y="125"/>
                    <a:pt x="337" y="125"/>
                    <a:pt x="335" y="124"/>
                  </a:cubicBezTo>
                  <a:cubicBezTo>
                    <a:pt x="335" y="123"/>
                    <a:pt x="335" y="120"/>
                    <a:pt x="333" y="118"/>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3" name="Freeform: Shape 18"/>
            <p:cNvSpPr/>
            <p:nvPr/>
          </p:nvSpPr>
          <p:spPr bwMode="auto">
            <a:xfrm>
              <a:off x="4770631" y="3046291"/>
              <a:ext cx="426437" cy="426438"/>
            </a:xfrm>
            <a:custGeom>
              <a:avLst/>
              <a:gdLst/>
              <a:ahLst/>
              <a:cxnLst>
                <a:cxn ang="0">
                  <a:pos x="55" y="125"/>
                </a:cxn>
                <a:cxn ang="0">
                  <a:pos x="113" y="62"/>
                </a:cxn>
                <a:cxn ang="0">
                  <a:pos x="55" y="0"/>
                </a:cxn>
                <a:cxn ang="0">
                  <a:pos x="0" y="62"/>
                </a:cxn>
                <a:cxn ang="0">
                  <a:pos x="55" y="125"/>
                </a:cxn>
              </a:cxnLst>
              <a:rect l="0" t="0" r="r" b="b"/>
              <a:pathLst>
                <a:path w="113" h="125">
                  <a:moveTo>
                    <a:pt x="55" y="125"/>
                  </a:moveTo>
                  <a:cubicBezTo>
                    <a:pt x="87" y="125"/>
                    <a:pt x="113" y="96"/>
                    <a:pt x="113" y="62"/>
                  </a:cubicBezTo>
                  <a:cubicBezTo>
                    <a:pt x="113" y="29"/>
                    <a:pt x="87" y="0"/>
                    <a:pt x="55" y="0"/>
                  </a:cubicBezTo>
                  <a:cubicBezTo>
                    <a:pt x="26" y="0"/>
                    <a:pt x="0" y="29"/>
                    <a:pt x="0" y="62"/>
                  </a:cubicBezTo>
                  <a:cubicBezTo>
                    <a:pt x="0" y="96"/>
                    <a:pt x="26" y="125"/>
                    <a:pt x="55" y="125"/>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5" name="Oval 19"/>
            <p:cNvSpPr/>
            <p:nvPr/>
          </p:nvSpPr>
          <p:spPr bwMode="auto">
            <a:xfrm>
              <a:off x="1196556" y="3003647"/>
              <a:ext cx="1223341" cy="1207350"/>
            </a:xfrm>
            <a:prstGeom prst="ellipse">
              <a:avLst/>
            </a:prstGeom>
            <a:solidFill>
              <a:schemeClr val="accent1"/>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6" name="Freeform: Shape 20"/>
            <p:cNvSpPr/>
            <p:nvPr/>
          </p:nvSpPr>
          <p:spPr bwMode="auto">
            <a:xfrm>
              <a:off x="1878855" y="3664625"/>
              <a:ext cx="647651" cy="644986"/>
            </a:xfrm>
            <a:custGeom>
              <a:avLst/>
              <a:gdLst/>
              <a:ahLst/>
              <a:cxnLst>
                <a:cxn ang="0">
                  <a:pos x="4" y="56"/>
                </a:cxn>
                <a:cxn ang="0">
                  <a:pos x="13" y="53"/>
                </a:cxn>
                <a:cxn ang="0">
                  <a:pos x="19" y="40"/>
                </a:cxn>
                <a:cxn ang="0">
                  <a:pos x="39" y="20"/>
                </a:cxn>
                <a:cxn ang="0">
                  <a:pos x="51" y="11"/>
                </a:cxn>
                <a:cxn ang="0">
                  <a:pos x="55" y="2"/>
                </a:cxn>
                <a:cxn ang="0">
                  <a:pos x="67" y="6"/>
                </a:cxn>
                <a:cxn ang="0">
                  <a:pos x="168" y="172"/>
                </a:cxn>
                <a:cxn ang="0">
                  <a:pos x="168" y="182"/>
                </a:cxn>
                <a:cxn ang="0">
                  <a:pos x="168" y="185"/>
                </a:cxn>
                <a:cxn ang="0">
                  <a:pos x="165" y="187"/>
                </a:cxn>
                <a:cxn ang="0">
                  <a:pos x="156" y="187"/>
                </a:cxn>
                <a:cxn ang="0">
                  <a:pos x="7" y="70"/>
                </a:cxn>
                <a:cxn ang="0">
                  <a:pos x="4" y="56"/>
                </a:cxn>
              </a:cxnLst>
              <a:rect l="0" t="0" r="r" b="b"/>
              <a:pathLst>
                <a:path w="172" h="189">
                  <a:moveTo>
                    <a:pt x="4" y="56"/>
                  </a:moveTo>
                  <a:cubicBezTo>
                    <a:pt x="7" y="54"/>
                    <a:pt x="9" y="53"/>
                    <a:pt x="13" y="53"/>
                  </a:cubicBezTo>
                  <a:cubicBezTo>
                    <a:pt x="13" y="48"/>
                    <a:pt x="15" y="45"/>
                    <a:pt x="19" y="40"/>
                  </a:cubicBezTo>
                  <a:cubicBezTo>
                    <a:pt x="39" y="20"/>
                    <a:pt x="39" y="20"/>
                    <a:pt x="39" y="20"/>
                  </a:cubicBezTo>
                  <a:cubicBezTo>
                    <a:pt x="44" y="15"/>
                    <a:pt x="47" y="14"/>
                    <a:pt x="51" y="11"/>
                  </a:cubicBezTo>
                  <a:cubicBezTo>
                    <a:pt x="51" y="8"/>
                    <a:pt x="53" y="4"/>
                    <a:pt x="55" y="2"/>
                  </a:cubicBezTo>
                  <a:cubicBezTo>
                    <a:pt x="58" y="0"/>
                    <a:pt x="63" y="0"/>
                    <a:pt x="67" y="6"/>
                  </a:cubicBezTo>
                  <a:cubicBezTo>
                    <a:pt x="168" y="172"/>
                    <a:pt x="168" y="172"/>
                    <a:pt x="168" y="172"/>
                  </a:cubicBezTo>
                  <a:cubicBezTo>
                    <a:pt x="172" y="177"/>
                    <a:pt x="172" y="180"/>
                    <a:pt x="168" y="182"/>
                  </a:cubicBezTo>
                  <a:cubicBezTo>
                    <a:pt x="168" y="185"/>
                    <a:pt x="168" y="185"/>
                    <a:pt x="168" y="185"/>
                  </a:cubicBezTo>
                  <a:cubicBezTo>
                    <a:pt x="168" y="185"/>
                    <a:pt x="165" y="185"/>
                    <a:pt x="165" y="187"/>
                  </a:cubicBezTo>
                  <a:cubicBezTo>
                    <a:pt x="162" y="189"/>
                    <a:pt x="158" y="189"/>
                    <a:pt x="156" y="187"/>
                  </a:cubicBezTo>
                  <a:cubicBezTo>
                    <a:pt x="7" y="70"/>
                    <a:pt x="7" y="70"/>
                    <a:pt x="7" y="70"/>
                  </a:cubicBezTo>
                  <a:cubicBezTo>
                    <a:pt x="3" y="66"/>
                    <a:pt x="0" y="61"/>
                    <a:pt x="4" y="56"/>
                  </a:cubicBezTo>
                  <a:close/>
                </a:path>
              </a:pathLst>
            </a:custGeom>
            <a:solidFill>
              <a:schemeClr val="accent1"/>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7" name="Freeform: Shape 21"/>
            <p:cNvSpPr/>
            <p:nvPr/>
          </p:nvSpPr>
          <p:spPr bwMode="auto">
            <a:xfrm>
              <a:off x="3259445" y="1095341"/>
              <a:ext cx="1340611" cy="1327286"/>
            </a:xfrm>
            <a:custGeom>
              <a:avLst/>
              <a:gdLst/>
              <a:ahLst/>
              <a:cxnLst>
                <a:cxn ang="0">
                  <a:pos x="293" y="69"/>
                </a:cxn>
                <a:cxn ang="0">
                  <a:pos x="289" y="320"/>
                </a:cxn>
                <a:cxn ang="0">
                  <a:pos x="60" y="318"/>
                </a:cxn>
                <a:cxn ang="0">
                  <a:pos x="64" y="68"/>
                </a:cxn>
                <a:cxn ang="0">
                  <a:pos x="293" y="69"/>
                </a:cxn>
              </a:cxnLst>
              <a:rect l="0" t="0" r="r" b="b"/>
              <a:pathLst>
                <a:path w="356" h="389">
                  <a:moveTo>
                    <a:pt x="293" y="69"/>
                  </a:moveTo>
                  <a:cubicBezTo>
                    <a:pt x="356" y="142"/>
                    <a:pt x="354" y="253"/>
                    <a:pt x="289" y="320"/>
                  </a:cubicBezTo>
                  <a:cubicBezTo>
                    <a:pt x="226" y="389"/>
                    <a:pt x="124" y="386"/>
                    <a:pt x="60" y="318"/>
                  </a:cubicBezTo>
                  <a:cubicBezTo>
                    <a:pt x="0" y="248"/>
                    <a:pt x="0" y="135"/>
                    <a:pt x="64" y="68"/>
                  </a:cubicBezTo>
                  <a:cubicBezTo>
                    <a:pt x="128" y="0"/>
                    <a:pt x="230" y="1"/>
                    <a:pt x="293" y="69"/>
                  </a:cubicBezTo>
                  <a:close/>
                </a:path>
              </a:pathLst>
            </a:custGeom>
            <a:solidFill>
              <a:schemeClr val="accent2"/>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8" name="Freeform: Shape 22"/>
            <p:cNvSpPr/>
            <p:nvPr/>
          </p:nvSpPr>
          <p:spPr bwMode="auto">
            <a:xfrm>
              <a:off x="3741852" y="1988193"/>
              <a:ext cx="333154" cy="740934"/>
            </a:xfrm>
            <a:custGeom>
              <a:avLst/>
              <a:gdLst/>
              <a:ahLst/>
              <a:cxnLst>
                <a:cxn ang="0">
                  <a:pos x="81" y="2"/>
                </a:cxn>
                <a:cxn ang="0">
                  <a:pos x="70" y="6"/>
                </a:cxn>
                <a:cxn ang="0">
                  <a:pos x="57" y="2"/>
                </a:cxn>
                <a:cxn ang="0">
                  <a:pos x="31" y="2"/>
                </a:cxn>
                <a:cxn ang="0">
                  <a:pos x="18" y="6"/>
                </a:cxn>
                <a:cxn ang="0">
                  <a:pos x="9" y="2"/>
                </a:cxn>
                <a:cxn ang="0">
                  <a:pos x="1" y="13"/>
                </a:cxn>
                <a:cxn ang="0">
                  <a:pos x="35" y="209"/>
                </a:cxn>
                <a:cxn ang="0">
                  <a:pos x="42" y="217"/>
                </a:cxn>
                <a:cxn ang="0">
                  <a:pos x="43" y="217"/>
                </a:cxn>
                <a:cxn ang="0">
                  <a:pos x="46" y="217"/>
                </a:cxn>
                <a:cxn ang="0">
                  <a:pos x="54" y="209"/>
                </a:cxn>
                <a:cxn ang="0">
                  <a:pos x="87" y="13"/>
                </a:cxn>
                <a:cxn ang="0">
                  <a:pos x="81" y="2"/>
                </a:cxn>
              </a:cxnLst>
              <a:rect l="0" t="0" r="r" b="b"/>
              <a:pathLst>
                <a:path w="88" h="217">
                  <a:moveTo>
                    <a:pt x="81" y="2"/>
                  </a:moveTo>
                  <a:cubicBezTo>
                    <a:pt x="78" y="0"/>
                    <a:pt x="73" y="2"/>
                    <a:pt x="70" y="6"/>
                  </a:cubicBezTo>
                  <a:cubicBezTo>
                    <a:pt x="67" y="5"/>
                    <a:pt x="62" y="2"/>
                    <a:pt x="57" y="2"/>
                  </a:cubicBezTo>
                  <a:cubicBezTo>
                    <a:pt x="31" y="2"/>
                    <a:pt x="31" y="2"/>
                    <a:pt x="31" y="2"/>
                  </a:cubicBezTo>
                  <a:cubicBezTo>
                    <a:pt x="26" y="2"/>
                    <a:pt x="22" y="5"/>
                    <a:pt x="18" y="6"/>
                  </a:cubicBezTo>
                  <a:cubicBezTo>
                    <a:pt x="16" y="2"/>
                    <a:pt x="12" y="0"/>
                    <a:pt x="9" y="2"/>
                  </a:cubicBezTo>
                  <a:cubicBezTo>
                    <a:pt x="4" y="2"/>
                    <a:pt x="0" y="9"/>
                    <a:pt x="1" y="13"/>
                  </a:cubicBezTo>
                  <a:cubicBezTo>
                    <a:pt x="35" y="209"/>
                    <a:pt x="35" y="209"/>
                    <a:pt x="35" y="209"/>
                  </a:cubicBezTo>
                  <a:cubicBezTo>
                    <a:pt x="36" y="214"/>
                    <a:pt x="38" y="217"/>
                    <a:pt x="42" y="217"/>
                  </a:cubicBezTo>
                  <a:cubicBezTo>
                    <a:pt x="43" y="217"/>
                    <a:pt x="43" y="217"/>
                    <a:pt x="43" y="217"/>
                  </a:cubicBezTo>
                  <a:cubicBezTo>
                    <a:pt x="46" y="217"/>
                    <a:pt x="46" y="217"/>
                    <a:pt x="46" y="217"/>
                  </a:cubicBezTo>
                  <a:cubicBezTo>
                    <a:pt x="50" y="217"/>
                    <a:pt x="54" y="214"/>
                    <a:pt x="54" y="209"/>
                  </a:cubicBezTo>
                  <a:cubicBezTo>
                    <a:pt x="87" y="13"/>
                    <a:pt x="87" y="13"/>
                    <a:pt x="87" y="13"/>
                  </a:cubicBezTo>
                  <a:cubicBezTo>
                    <a:pt x="88" y="9"/>
                    <a:pt x="85" y="2"/>
                    <a:pt x="81" y="2"/>
                  </a:cubicBezTo>
                  <a:close/>
                </a:path>
              </a:pathLst>
            </a:custGeom>
            <a:solidFill>
              <a:schemeClr val="accent2"/>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grpSp>
      <p:sp>
        <p:nvSpPr>
          <p:cNvPr id="29" name="TextBox 29"/>
          <p:cNvSpPr txBox="1"/>
          <p:nvPr/>
        </p:nvSpPr>
        <p:spPr>
          <a:xfrm>
            <a:off x="4354032" y="1650869"/>
            <a:ext cx="538942" cy="692618"/>
          </a:xfrm>
          <a:prstGeom prst="rect">
            <a:avLst/>
          </a:prstGeom>
          <a:noFill/>
        </p:spPr>
        <p:txBody>
          <a:bodyPr wrap="none">
            <a:normAutofit lnSpcReduction="10000"/>
          </a:bodyPr>
          <a:lstStyle/>
          <a:p>
            <a:pPr algn="ctr" defTabSz="685800" fontAlgn="auto">
              <a:spcBef>
                <a:spcPts val="0"/>
              </a:spcBef>
              <a:spcAft>
                <a:spcPts val="0"/>
              </a:spcAft>
              <a:defRPr/>
            </a:pPr>
            <a:r>
              <a:rPr lang="id-ID" sz="4050" spc="-300" dirty="0">
                <a:solidFill>
                  <a:srgbClr val="5F5F5F"/>
                </a:solidFill>
                <a:cs typeface="+mn-ea"/>
                <a:sym typeface="+mn-lt"/>
              </a:rPr>
              <a:t>01</a:t>
            </a:r>
            <a:endParaRPr lang="id-ID" sz="4050" spc="-300" dirty="0">
              <a:solidFill>
                <a:srgbClr val="5F5F5F"/>
              </a:solidFill>
              <a:cs typeface="+mn-ea"/>
              <a:sym typeface="+mn-lt"/>
            </a:endParaRPr>
          </a:p>
        </p:txBody>
      </p:sp>
      <p:sp>
        <p:nvSpPr>
          <p:cNvPr id="30" name="TextBox 31"/>
          <p:cNvSpPr txBox="1"/>
          <p:nvPr/>
        </p:nvSpPr>
        <p:spPr>
          <a:xfrm>
            <a:off x="4322767" y="2684504"/>
            <a:ext cx="601471" cy="692618"/>
          </a:xfrm>
          <a:prstGeom prst="rect">
            <a:avLst/>
          </a:prstGeom>
          <a:noFill/>
        </p:spPr>
        <p:txBody>
          <a:bodyPr wrap="none">
            <a:normAutofit lnSpcReduction="10000"/>
          </a:bodyPr>
          <a:lstStyle/>
          <a:p>
            <a:pPr algn="ctr" defTabSz="685800" fontAlgn="auto">
              <a:spcBef>
                <a:spcPts val="0"/>
              </a:spcBef>
              <a:spcAft>
                <a:spcPts val="0"/>
              </a:spcAft>
              <a:defRPr/>
            </a:pPr>
            <a:r>
              <a:rPr lang="id-ID" sz="4050" spc="-300" dirty="0">
                <a:solidFill>
                  <a:srgbClr val="C79267"/>
                </a:solidFill>
                <a:cs typeface="+mn-ea"/>
                <a:sym typeface="+mn-lt"/>
              </a:rPr>
              <a:t>02</a:t>
            </a:r>
            <a:endParaRPr lang="id-ID" sz="4050" spc="-300" dirty="0">
              <a:solidFill>
                <a:srgbClr val="C79267"/>
              </a:solidFill>
              <a:cs typeface="+mn-ea"/>
              <a:sym typeface="+mn-lt"/>
            </a:endParaRPr>
          </a:p>
        </p:txBody>
      </p:sp>
      <p:sp>
        <p:nvSpPr>
          <p:cNvPr id="31" name="TextBox 33"/>
          <p:cNvSpPr txBox="1"/>
          <p:nvPr/>
        </p:nvSpPr>
        <p:spPr>
          <a:xfrm>
            <a:off x="4308338" y="3728410"/>
            <a:ext cx="615900" cy="692618"/>
          </a:xfrm>
          <a:prstGeom prst="rect">
            <a:avLst/>
          </a:prstGeom>
          <a:noFill/>
        </p:spPr>
        <p:txBody>
          <a:bodyPr wrap="none">
            <a:normAutofit lnSpcReduction="10000"/>
          </a:bodyPr>
          <a:lstStyle/>
          <a:p>
            <a:pPr algn="ctr" defTabSz="685800" fontAlgn="auto">
              <a:spcBef>
                <a:spcPts val="0"/>
              </a:spcBef>
              <a:spcAft>
                <a:spcPts val="0"/>
              </a:spcAft>
              <a:defRPr/>
            </a:pPr>
            <a:r>
              <a:rPr lang="id-ID" sz="4050" spc="-300" dirty="0">
                <a:solidFill>
                  <a:srgbClr val="5F5F5F"/>
                </a:solidFill>
                <a:cs typeface="+mn-ea"/>
                <a:sym typeface="+mn-lt"/>
              </a:rPr>
              <a:t>03</a:t>
            </a:r>
            <a:endParaRPr lang="id-ID" sz="4050" spc="-300" dirty="0">
              <a:solidFill>
                <a:srgbClr val="5F5F5F"/>
              </a:solidFill>
              <a:cs typeface="+mn-ea"/>
              <a:sym typeface="+mn-lt"/>
            </a:endParaRPr>
          </a:p>
        </p:txBody>
      </p:sp>
      <p:sp>
        <p:nvSpPr>
          <p:cNvPr id="32" name="išľíďè"/>
          <p:cNvSpPr/>
          <p:nvPr/>
        </p:nvSpPr>
        <p:spPr bwMode="auto">
          <a:xfrm>
            <a:off x="4901474" y="1967505"/>
            <a:ext cx="4102300" cy="6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b="1" dirty="0"/>
              <a:t>①</a:t>
            </a:r>
            <a:r>
              <a:rPr lang="zh-CN" altLang="en-US" sz="1400" dirty="0"/>
              <a:t>加速</a:t>
            </a:r>
            <a:r>
              <a:rPr lang="en-US" altLang="zh-CN" sz="1400" dirty="0"/>
              <a:t>5G</a:t>
            </a:r>
            <a:r>
              <a:rPr lang="zh-CN" altLang="en-US" sz="1400" dirty="0"/>
              <a:t>网络规模化部署，推广升级千兆光纤网络。</a:t>
            </a:r>
            <a:endParaRPr lang="en-US" altLang="zh-CN" sz="1400" dirty="0"/>
          </a:p>
          <a:p>
            <a:r>
              <a:rPr lang="zh-CN" altLang="en-US" sz="1400" b="1" dirty="0"/>
              <a:t>②</a:t>
            </a:r>
            <a:r>
              <a:rPr lang="zh-CN" altLang="en-US" sz="1400" dirty="0"/>
              <a:t>前瞻布局</a:t>
            </a:r>
            <a:r>
              <a:rPr lang="en-US" altLang="zh-CN" sz="1400" dirty="0"/>
              <a:t>6G</a:t>
            </a:r>
            <a:r>
              <a:rPr lang="zh-CN" altLang="en-US" sz="1400" dirty="0"/>
              <a:t>网络技术储备。</a:t>
            </a:r>
            <a:endParaRPr lang="en-US" altLang="zh-CN" sz="1400" dirty="0"/>
          </a:p>
        </p:txBody>
      </p:sp>
      <p:sp>
        <p:nvSpPr>
          <p:cNvPr id="33" name="iSlíďè"/>
          <p:cNvSpPr txBox="1"/>
          <p:nvPr/>
        </p:nvSpPr>
        <p:spPr bwMode="auto">
          <a:xfrm>
            <a:off x="4901474" y="1666973"/>
            <a:ext cx="1647158" cy="33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r>
              <a:rPr lang="en-US" altLang="zh-CN" b="1" dirty="0">
                <a:latin typeface="微软雅黑" panose="020B0503020204020204" pitchFamily="34" charset="-122"/>
                <a:ea typeface="微软雅黑" panose="020B0503020204020204" pitchFamily="34" charset="-122"/>
              </a:rPr>
              <a:t>5G</a:t>
            </a:r>
            <a:r>
              <a:rPr lang="zh-CN" altLang="en-US" b="1" dirty="0">
                <a:latin typeface="微软雅黑" panose="020B0503020204020204" pitchFamily="34" charset="-122"/>
                <a:ea typeface="微软雅黑" panose="020B0503020204020204" pitchFamily="34" charset="-122"/>
              </a:rPr>
              <a:t>新型基础设施建设。</a:t>
            </a:r>
            <a:endParaRPr lang="en-US" altLang="zh-CN" b="1" dirty="0">
              <a:latin typeface="微软雅黑" panose="020B0503020204020204" pitchFamily="34" charset="-122"/>
              <a:ea typeface="微软雅黑" panose="020B0503020204020204" pitchFamily="34" charset="-122"/>
            </a:endParaRPr>
          </a:p>
        </p:txBody>
      </p:sp>
      <p:sp>
        <p:nvSpPr>
          <p:cNvPr id="34" name="išľíďè"/>
          <p:cNvSpPr/>
          <p:nvPr/>
        </p:nvSpPr>
        <p:spPr bwMode="auto">
          <a:xfrm>
            <a:off x="4932738" y="3021871"/>
            <a:ext cx="4102299" cy="539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加快构建全国一体化大数据中心体系，强化算力统筹智能调度，建设若干国家枢纽节点和大数据中心集群，建设</a:t>
            </a:r>
            <a:r>
              <a:rPr lang="en-US" altLang="zh-CN" sz="1400" dirty="0"/>
              <a:t>E</a:t>
            </a:r>
            <a:r>
              <a:rPr lang="zh-CN" altLang="en-US" sz="1400" dirty="0"/>
              <a:t>级和</a:t>
            </a:r>
            <a:r>
              <a:rPr lang="en-US" altLang="zh-CN" sz="1400" dirty="0"/>
              <a:t>10E</a:t>
            </a:r>
            <a:r>
              <a:rPr lang="zh-CN" altLang="en-US" sz="1400" dirty="0"/>
              <a:t>级超级计算中心。</a:t>
            </a:r>
            <a:endParaRPr lang="en-US" altLang="zh-CN" sz="1400" dirty="0">
              <a:latin typeface="楷体" panose="02010609060101010101" pitchFamily="2" charset="-122"/>
              <a:ea typeface="楷体" panose="02010609060101010101" pitchFamily="2" charset="-122"/>
            </a:endParaRPr>
          </a:p>
        </p:txBody>
      </p:sp>
      <p:sp>
        <p:nvSpPr>
          <p:cNvPr id="35" name="iSlíďè"/>
          <p:cNvSpPr txBox="1"/>
          <p:nvPr/>
        </p:nvSpPr>
        <p:spPr bwMode="auto">
          <a:xfrm>
            <a:off x="4936269" y="2706754"/>
            <a:ext cx="1647158" cy="33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a:defRPr/>
            </a:pPr>
            <a:r>
              <a:rPr lang="zh-CN" altLang="en-US" b="1" dirty="0">
                <a:latin typeface="微软雅黑" panose="020B0503020204020204" pitchFamily="34" charset="-122"/>
                <a:ea typeface="微软雅黑" panose="020B0503020204020204" pitchFamily="34" charset="-122"/>
              </a:rPr>
              <a:t>推动物联网全面发展</a:t>
            </a:r>
            <a:endParaRPr lang="zh-CN" altLang="en-US" b="1" dirty="0">
              <a:latin typeface="微软雅黑" panose="020B0503020204020204" pitchFamily="34" charset="-122"/>
              <a:ea typeface="微软雅黑" panose="020B0503020204020204" pitchFamily="34" charset="-122"/>
              <a:sym typeface="+mn-lt"/>
            </a:endParaRPr>
          </a:p>
        </p:txBody>
      </p:sp>
      <p:sp>
        <p:nvSpPr>
          <p:cNvPr id="37" name="išľíďè"/>
          <p:cNvSpPr/>
          <p:nvPr/>
        </p:nvSpPr>
        <p:spPr bwMode="auto">
          <a:xfrm>
            <a:off x="4932738" y="4081093"/>
            <a:ext cx="3927020" cy="49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t>打造全球覆盖、高效运行的通信、导航、遥感空间基础设施体系，建设商业航天发射场加快交通、能源、市政等传统基础设施数字化改造。</a:t>
            </a:r>
            <a:endParaRPr lang="zh-CN" altLang="en-US" sz="1400" dirty="0">
              <a:solidFill>
                <a:srgbClr val="F8F8F8">
                  <a:lumMod val="10000"/>
                </a:srgbClr>
              </a:solidFill>
              <a:cs typeface="+mn-ea"/>
              <a:sym typeface="+mn-lt"/>
            </a:endParaRPr>
          </a:p>
        </p:txBody>
      </p:sp>
      <p:sp>
        <p:nvSpPr>
          <p:cNvPr id="38" name="iSlíďè"/>
          <p:cNvSpPr txBox="1"/>
          <p:nvPr/>
        </p:nvSpPr>
        <p:spPr bwMode="auto">
          <a:xfrm>
            <a:off x="4919914" y="3757619"/>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a:defRPr/>
            </a:pPr>
            <a:r>
              <a:rPr lang="zh-CN" altLang="en-US" b="1" dirty="0">
                <a:latin typeface="微软雅黑" panose="020B0503020204020204" pitchFamily="34" charset="-122"/>
                <a:ea typeface="微软雅黑" panose="020B0503020204020204" pitchFamily="34" charset="-122"/>
              </a:rPr>
              <a:t>积极稳妥发展工业互联网和车联网</a:t>
            </a:r>
            <a:endParaRPr lang="zh-CN" altLang="en-US" b="1" dirty="0">
              <a:latin typeface="微软雅黑" panose="020B0503020204020204" pitchFamily="34" charset="-122"/>
              <a:ea typeface="微软雅黑" panose="020B0503020204020204" pitchFamily="34" charset="-122"/>
              <a:sym typeface="+mn-lt"/>
            </a:endParaRPr>
          </a:p>
        </p:txBody>
      </p:sp>
      <p:sp>
        <p:nvSpPr>
          <p:cNvPr id="39" name="文本框 38"/>
          <p:cNvSpPr txBox="1"/>
          <p:nvPr/>
        </p:nvSpPr>
        <p:spPr>
          <a:xfrm>
            <a:off x="2495513" y="280398"/>
            <a:ext cx="362565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二、未来发展较好的职业</a:t>
            </a:r>
            <a:endParaRPr lang="zh-CN" altLang="en-US" sz="2400" b="1" dirty="0">
              <a:latin typeface="微软雅黑" panose="020B0503020204020204" pitchFamily="34" charset="-122"/>
              <a:ea typeface="微软雅黑" panose="020B0503020204020204" pitchFamily="34" charset="-122"/>
            </a:endParaRPr>
          </a:p>
        </p:txBody>
      </p:sp>
      <p:sp>
        <p:nvSpPr>
          <p:cNvPr id="40" name="等腰三角形 3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6" name="文本框 35"/>
          <p:cNvSpPr txBox="1"/>
          <p:nvPr/>
        </p:nvSpPr>
        <p:spPr>
          <a:xfrm>
            <a:off x="2663825" y="916305"/>
            <a:ext cx="3209290" cy="39878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3. 5G</a:t>
            </a:r>
            <a:r>
              <a:rPr lang="zh-CN" altLang="en-US" sz="2000" b="1" dirty="0">
                <a:latin typeface="微软雅黑" panose="020B0503020204020204" pitchFamily="34" charset="-122"/>
                <a:ea typeface="微软雅黑" panose="020B0503020204020204" pitchFamily="34" charset="-122"/>
              </a:rPr>
              <a:t>新型基础设施建设</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down)">
                                      <p:cBhvr>
                                        <p:cTn id="7" dur="500"/>
                                        <p:tgtEl>
                                          <p:spTgt spid="3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wipe(down)">
                                      <p:cBhvr>
                                        <p:cTn id="10" dur="500"/>
                                        <p:tgtEl>
                                          <p:spTgt spid="3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down)">
                                      <p:cBhvr>
                                        <p:cTn id="19" dur="500"/>
                                        <p:tgtEl>
                                          <p:spTgt spid="3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down)">
                                      <p:cBhvr>
                                        <p:cTn id="2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7" grpId="0"/>
      <p:bldP spid="3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96330" y="1132384"/>
            <a:ext cx="8511108" cy="3358612"/>
          </a:xfrm>
          <a:prstGeom prst="rect">
            <a:avLst/>
          </a:prstGeom>
          <a:noFill/>
        </p:spPr>
        <p:txBody>
          <a:bodyPr wrap="square">
            <a:spAutoFit/>
          </a:bodyPr>
          <a:lstStyle/>
          <a:p>
            <a:pPr>
              <a:lnSpc>
                <a:spcPct val="150000"/>
              </a:lnSpc>
            </a:pPr>
            <a:r>
              <a:rPr lang="zh-CN" altLang="en-US" sz="1600" dirty="0"/>
              <a:t>     职业与我们每一个人都密切相关。每个具有劳动能力的人一生中都会从事一种或几种职业，</a:t>
            </a:r>
            <a:r>
              <a:rPr lang="zh-CN" altLang="en-US" sz="1600" dirty="0">
                <a:solidFill>
                  <a:schemeClr val="accent1"/>
                </a:solidFill>
              </a:rPr>
              <a:t>职业的选择是人生事业发展的起点，选择正确与否，直接关系到人生事业的成功与失败。</a:t>
            </a:r>
            <a:r>
              <a:rPr lang="zh-CN" altLang="en-US" sz="1600" dirty="0"/>
              <a:t>职业的选择和发展是有规律可循的，古今中外许多学者和思想家无不把自己的精力和能力投放到这个领域，力求能够正确地告知人们职业生涯规划方面的规律，帮助人们确定适合自己、伴随一生的职业，同时也帮助人们成就事业。</a:t>
            </a:r>
            <a:endParaRPr lang="en-US" altLang="zh-CN" sz="1600" dirty="0"/>
          </a:p>
          <a:p>
            <a:pPr>
              <a:lnSpc>
                <a:spcPct val="150000"/>
              </a:lnSpc>
            </a:pPr>
            <a:r>
              <a:rPr lang="zh-CN" altLang="en-US" sz="1600" dirty="0"/>
              <a:t>    </a:t>
            </a:r>
            <a:r>
              <a:rPr lang="zh-CN" altLang="en-US" sz="1600" dirty="0">
                <a:solidFill>
                  <a:schemeClr val="accent2"/>
                </a:solidFill>
              </a:rPr>
              <a:t>了解和掌握职业基础知识是大学生正确制订职业生涯规划乃至择业成功的基本条件。</a:t>
            </a:r>
            <a:r>
              <a:rPr lang="zh-CN" altLang="en-US" sz="1600" dirty="0"/>
              <a:t>大学生处于确立自己职业方向的关键点上，职业生涯规划的理论和基本知识对于大学生而言非常重要，只有正确地把握职业的内涵，才能使自己的人生、事业有一个良好的开端，才能更好地选择适合自己的职业，也才能更好地适应社会，成就事业。</a:t>
            </a:r>
            <a:endParaRPr lang="en-US" altLang="zh-CN" sz="1600" dirty="0">
              <a:latin typeface="楷体" panose="02010609060101010101" pitchFamily="2" charset="-122"/>
              <a:ea typeface="楷体" panose="02010609060101010101" pitchFamily="2" charset="-122"/>
            </a:endParaRPr>
          </a:p>
        </p:txBody>
      </p:sp>
      <p:sp>
        <p:nvSpPr>
          <p:cNvPr id="7" name="文本框 6"/>
          <p:cNvSpPr txBox="1"/>
          <p:nvPr/>
        </p:nvSpPr>
        <p:spPr>
          <a:xfrm>
            <a:off x="2635825" y="196280"/>
            <a:ext cx="3369881"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第一节 走进职业世界</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9" name="文本框 8"/>
          <p:cNvSpPr txBox="1"/>
          <p:nvPr/>
        </p:nvSpPr>
        <p:spPr>
          <a:xfrm>
            <a:off x="434877" y="900992"/>
            <a:ext cx="8465091" cy="4154170"/>
          </a:xfrm>
          <a:prstGeom prst="rect">
            <a:avLst/>
          </a:prstGeom>
          <a:noFill/>
        </p:spPr>
        <p:txBody>
          <a:bodyPr wrap="square">
            <a:spAutoFit/>
          </a:bodyPr>
          <a:lstStyle/>
          <a:p>
            <a:pPr algn="ctr">
              <a:lnSpc>
                <a:spcPct val="150000"/>
              </a:lnSpc>
            </a:pPr>
            <a:r>
              <a:rPr lang="zh-CN" altLang="en-US" sz="1600" b="1" dirty="0">
                <a:latin typeface="楷体" panose="02010609060101010101" pitchFamily="2" charset="-122"/>
                <a:ea typeface="楷体" panose="02010609060101010101" pitchFamily="2" charset="-122"/>
              </a:rPr>
              <a:t>面对不断出炉的新职业，你准备好了吗？</a:t>
            </a:r>
            <a:endParaRPr lang="zh-CN" altLang="en-US" sz="1600" b="1" dirty="0">
              <a:latin typeface="楷体" panose="02010609060101010101" pitchFamily="2" charset="-122"/>
              <a:ea typeface="楷体" panose="02010609060101010101" pitchFamily="2" charset="-122"/>
            </a:endParaRPr>
          </a:p>
          <a:p>
            <a:pPr>
              <a:lnSpc>
                <a:spcPct val="100000"/>
              </a:lnSpc>
            </a:pPr>
            <a:r>
              <a:rPr lang="zh-CN" altLang="en-US" sz="1600" dirty="0">
                <a:latin typeface="楷体" panose="02010609060101010101" pitchFamily="2" charset="-122"/>
                <a:ea typeface="楷体" panose="02010609060101010101" pitchFamily="2" charset="-122"/>
              </a:rPr>
              <a:t>   2022 年，人力资源社会保障部向社会公示了包括民宿管家、家庭教育指导师、研学旅行指导师等在内的 18 个新职业。经公示征求意见、修改完善后，这些新职业被纳入新版职业分类大典。不断出炉的新职业为大学生就业带来新机会，很多新职业平均薪酬高、工作方式灵活，成为就业路上的条条新赛道。</a:t>
            </a:r>
            <a:endParaRPr lang="zh-CN" altLang="en-US" sz="1600" dirty="0">
              <a:latin typeface="楷体" panose="02010609060101010101" pitchFamily="2" charset="-122"/>
              <a:ea typeface="楷体" panose="02010609060101010101" pitchFamily="2" charset="-122"/>
            </a:endParaRPr>
          </a:p>
          <a:p>
            <a:pPr>
              <a:lnSpc>
                <a:spcPct val="100000"/>
              </a:lnSpc>
            </a:pPr>
            <a:r>
              <a:rPr lang="zh-CN" altLang="en-US" sz="1600" dirty="0">
                <a:latin typeface="楷体" panose="02010609060101010101" pitchFamily="2" charset="-122"/>
                <a:ea typeface="楷体" panose="02010609060101010101" pitchFamily="2" charset="-122"/>
              </a:rPr>
              <a:t>近年来，我国新经济新业态快速发展，很多新就业形态领域催生了新职业。目前，我国以网</a:t>
            </a:r>
            <a:endParaRPr lang="zh-CN" altLang="en-US" sz="1600" dirty="0">
              <a:latin typeface="楷体" panose="02010609060101010101" pitchFamily="2" charset="-122"/>
              <a:ea typeface="楷体" panose="02010609060101010101" pitchFamily="2" charset="-122"/>
            </a:endParaRPr>
          </a:p>
          <a:p>
            <a:pPr>
              <a:lnSpc>
                <a:spcPct val="100000"/>
              </a:lnSpc>
            </a:pPr>
            <a:r>
              <a:rPr lang="zh-CN" altLang="en-US" sz="1600" dirty="0">
                <a:latin typeface="楷体" panose="02010609060101010101" pitchFamily="2" charset="-122"/>
                <a:ea typeface="楷体" panose="02010609060101010101" pitchFamily="2" charset="-122"/>
              </a:rPr>
              <a:t>约配送员、互联网营销师、在线学习服务师等为代表的新职业就业形态劳动者已近 1 亿人，且数量在持续增加。国家发布新职业，开发相应职业技能标准，可以为设置职业教育专业和培训项目、确定教学培训内容和开发新教材新课程提供依据与参照，从而实现人才培养和市场对接、与社会需求同步。</a:t>
            </a:r>
            <a:endParaRPr lang="zh-CN" altLang="en-US" sz="1600" dirty="0">
              <a:latin typeface="楷体" panose="02010609060101010101" pitchFamily="2" charset="-122"/>
              <a:ea typeface="楷体" panose="02010609060101010101" pitchFamily="2" charset="-122"/>
            </a:endParaRPr>
          </a:p>
          <a:p>
            <a:pPr>
              <a:lnSpc>
                <a:spcPct val="100000"/>
              </a:lnSpc>
            </a:pPr>
            <a:r>
              <a:rPr lang="zh-CN" altLang="en-US" sz="1600" dirty="0">
                <a:latin typeface="楷体" panose="02010609060101010101" pitchFamily="2" charset="-122"/>
                <a:ea typeface="楷体" panose="02010609060101010101" pitchFamily="2" charset="-122"/>
              </a:rPr>
              <a:t>此次公示的新职业中还有一些在新阶段、新理念、新格局和适应人民美好生活需要中孕育的</a:t>
            </a:r>
            <a:endParaRPr lang="zh-CN" altLang="en-US" sz="1600" dirty="0">
              <a:latin typeface="楷体" panose="02010609060101010101" pitchFamily="2" charset="-122"/>
              <a:ea typeface="楷体" panose="02010609060101010101" pitchFamily="2" charset="-122"/>
            </a:endParaRPr>
          </a:p>
          <a:p>
            <a:pPr>
              <a:lnSpc>
                <a:spcPct val="100000"/>
              </a:lnSpc>
            </a:pPr>
            <a:r>
              <a:rPr lang="zh-CN" altLang="en-US" sz="1600" dirty="0">
                <a:latin typeface="楷体" panose="02010609060101010101" pitchFamily="2" charset="-122"/>
                <a:ea typeface="楷体" panose="02010609060101010101" pitchFamily="2" charset="-122"/>
              </a:rPr>
              <a:t>新职业，如为满足广大旅游消费者个性需求的民宿行业蓬勃发展，“民宿管家”短短几年就实现了由零到百万级的规模跨越。随着“双减”政策的推行、《中华人民共和国家庭教育促进法》的实施，孩子在家怎么教、孩子研学怎么报，这类问题牵动着广大家长的心。在 18 个新职业中，家庭教育指导师、研学旅行指导师确立了从事家庭教育和研学旅行指导人员的职业属性、界定职业工作任务等，应该说是很有必要，正当其时。</a:t>
            </a:r>
            <a:endParaRPr lang="zh-CN" altLang="en-US" sz="16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4178" y="94590"/>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5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175" y="39012"/>
            <a:ext cx="6912022" cy="460375"/>
          </a:xfrm>
          <a:prstGeom prst="rect">
            <a:avLst/>
          </a:prstGeom>
          <a:noFill/>
        </p:spPr>
        <p:txBody>
          <a:bodyPr wrap="square" rtlCol="0">
            <a:spAutoFit/>
          </a:bodyPr>
          <a:lstStyle/>
          <a:p>
            <a:r>
              <a:rPr lang="zh-CN" altLang="en-US" sz="2400" b="1" dirty="0">
                <a:solidFill>
                  <a:srgbClr val="00B050"/>
                </a:solidFill>
                <a:latin typeface="微软雅黑" panose="020B0503020204020204" pitchFamily="34" charset="-122"/>
                <a:ea typeface="微软雅黑" panose="020B0503020204020204" pitchFamily="34" charset="-122"/>
              </a:rPr>
              <a:t>拓展阅读</a:t>
            </a:r>
            <a:endParaRPr lang="zh-CN" altLang="en-US" sz="2400" b="1" dirty="0">
              <a:solidFill>
                <a:srgbClr val="00B05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94" y="556538"/>
            <a:ext cx="9144600"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9" name="文本框 8"/>
          <p:cNvSpPr txBox="1"/>
          <p:nvPr/>
        </p:nvSpPr>
        <p:spPr>
          <a:xfrm>
            <a:off x="435077" y="901194"/>
            <a:ext cx="8424026" cy="3784600"/>
          </a:xfrm>
          <a:prstGeom prst="rect">
            <a:avLst/>
          </a:prstGeom>
          <a:noFill/>
        </p:spPr>
        <p:txBody>
          <a:bodyPr wrap="square">
            <a:spAutoFit/>
          </a:bodyPr>
          <a:lstStyle/>
          <a:p>
            <a:pPr algn="l">
              <a:lnSpc>
                <a:spcPct val="100000"/>
              </a:lnSpc>
            </a:pPr>
            <a:r>
              <a:rPr lang="en-US" altLang="zh-CN" sz="1600" dirty="0">
                <a:latin typeface="楷体" panose="02010609060101010101" pitchFamily="2" charset="-122"/>
                <a:ea typeface="楷体" panose="02010609060101010101" pitchFamily="2" charset="-122"/>
              </a:rPr>
              <a:t>    </a:t>
            </a:r>
            <a:r>
              <a:rPr lang="zh-CN" altLang="en-US" sz="1600" dirty="0">
                <a:latin typeface="楷体" panose="02010609060101010101" pitchFamily="2" charset="-122"/>
                <a:ea typeface="楷体" panose="02010609060101010101" pitchFamily="2" charset="-122"/>
              </a:rPr>
              <a:t>一批又一批新职业的涌现，表明中国不仅在坚定自身发展的脚步，还在为世界的发展做出新的探索和贡献更多力量！新职业的出现，呼唤教育、法律、培训等人才培养体系不断完善。例如，要给予学生与时代发展相匹配的在校教育，帮助其快速适应和掌握新知识、新技术、新学科，成为创新型、复合型人才。当下很多年轻人在选择职业时，更注重热爱、有趣、自由。随着这种工作方式和劳动关系的普及，各方要尽快转变传统观念，及时调整相关体制机制。</a:t>
            </a:r>
            <a:endParaRPr lang="zh-CN" altLang="en-US" sz="1600" dirty="0">
              <a:latin typeface="楷体" panose="02010609060101010101" pitchFamily="2" charset="-122"/>
              <a:ea typeface="楷体" panose="02010609060101010101" pitchFamily="2" charset="-122"/>
            </a:endParaRPr>
          </a:p>
          <a:p>
            <a:pPr algn="l">
              <a:lnSpc>
                <a:spcPct val="100000"/>
              </a:lnSpc>
            </a:pPr>
            <a:r>
              <a:rPr lang="en-US" altLang="zh-CN" sz="1600" dirty="0">
                <a:latin typeface="楷体" panose="02010609060101010101" pitchFamily="2" charset="-122"/>
                <a:ea typeface="楷体" panose="02010609060101010101" pitchFamily="2" charset="-122"/>
              </a:rPr>
              <a:t>    </a:t>
            </a:r>
            <a:r>
              <a:rPr lang="zh-CN" altLang="en-US" sz="1600" dirty="0">
                <a:latin typeface="楷体" panose="02010609060101010101" pitchFamily="2" charset="-122"/>
                <a:ea typeface="楷体" panose="02010609060101010101" pitchFamily="2" charset="-122"/>
              </a:rPr>
              <a:t>面对新职业，求职者尤其是应届毕业生，应该抱着理性和谨慎的态度。站在就业者角度来讲，毕业生要接受一种新职业，需要对就业观念做出调适。新职业中有不少是非全时制的灵活就业，与传统就业观念有所抵牾，与长辈的期望值也有差距，需要就业者在就业时保持定力，相信“天生我材必有用”。面对未知的世界，有些人非常谨慎，选择小心翼翼地避让，而有些人则是勇敢大胆的代表，选择与之博弈，看谁能笑到最后。</a:t>
            </a:r>
            <a:endParaRPr lang="zh-CN" altLang="en-US" sz="1600" dirty="0">
              <a:latin typeface="楷体" panose="02010609060101010101" pitchFamily="2" charset="-122"/>
              <a:ea typeface="楷体" panose="02010609060101010101" pitchFamily="2" charset="-122"/>
            </a:endParaRPr>
          </a:p>
          <a:p>
            <a:pPr algn="l">
              <a:lnSpc>
                <a:spcPct val="100000"/>
              </a:lnSpc>
            </a:pPr>
            <a:r>
              <a:rPr lang="en-US" altLang="zh-CN" sz="1600" dirty="0">
                <a:latin typeface="楷体" panose="02010609060101010101" pitchFamily="2" charset="-122"/>
                <a:ea typeface="楷体" panose="02010609060101010101" pitchFamily="2" charset="-122"/>
              </a:rPr>
              <a:t>   </a:t>
            </a:r>
            <a:r>
              <a:rPr lang="zh-CN" altLang="en-US" sz="1600" dirty="0">
                <a:latin typeface="楷体" panose="02010609060101010101" pitchFamily="2" charset="-122"/>
                <a:ea typeface="楷体" panose="02010609060101010101" pitchFamily="2" charset="-122"/>
              </a:rPr>
              <a:t>面对不断出炉的新职业，你准备好了吗？在数字化浪潮下，各行各业都在经受着市场的检验。从消失的职业里看到新机遇，在新出现的行业里找到新方向，我们才能更好地适应时代发展趋势，在大变局中找到自己的社会定位。相信只要付出智慧和汗水，在任何岗位都会有出彩的机会。</a:t>
            </a:r>
            <a:endParaRPr lang="zh-CN" altLang="en-US" sz="16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4178" y="94590"/>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5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175" y="39012"/>
            <a:ext cx="6912022" cy="460375"/>
          </a:xfrm>
          <a:prstGeom prst="rect">
            <a:avLst/>
          </a:prstGeom>
          <a:noFill/>
        </p:spPr>
        <p:txBody>
          <a:bodyPr wrap="square" rtlCol="0">
            <a:spAutoFit/>
          </a:bodyPr>
          <a:lstStyle/>
          <a:p>
            <a:r>
              <a:rPr lang="zh-CN" altLang="en-US" sz="2400" b="1" dirty="0">
                <a:solidFill>
                  <a:srgbClr val="00B050"/>
                </a:solidFill>
                <a:latin typeface="微软雅黑" panose="020B0503020204020204" pitchFamily="34" charset="-122"/>
                <a:ea typeface="微软雅黑" panose="020B0503020204020204" pitchFamily="34" charset="-122"/>
              </a:rPr>
              <a:t>拓展阅读</a:t>
            </a:r>
            <a:endParaRPr lang="zh-CN" altLang="en-US" sz="2400" b="1" dirty="0">
              <a:solidFill>
                <a:srgbClr val="00B05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94" y="556538"/>
            <a:ext cx="9144600"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5303780" cy="414020"/>
          </a:xfrm>
          <a:prstGeom prst="rect">
            <a:avLst/>
          </a:prstGeom>
          <a:noFill/>
        </p:spPr>
        <p:txBody>
          <a:bodyPr wrap="square" rtlCol="0">
            <a:spAutoFit/>
          </a:bodyPr>
          <a:p>
            <a:r>
              <a:rPr lang="zh-CN" altLang="en-US" sz="2100" b="1">
                <a:hlinkClick r:id="rId2" tooltip="" action="ppaction://hlinkfile"/>
              </a:rPr>
              <a:t>高职院校创新创业教育与专业教育相容探索</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20"/>
          <p:cNvSpPr/>
          <p:nvPr/>
        </p:nvSpPr>
        <p:spPr>
          <a:xfrm>
            <a:off x="1079156" y="1871304"/>
            <a:ext cx="218527" cy="218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2" name="Oval 21"/>
          <p:cNvSpPr/>
          <p:nvPr/>
        </p:nvSpPr>
        <p:spPr>
          <a:xfrm>
            <a:off x="1074410" y="2482085"/>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548458" y="1771301"/>
            <a:ext cx="7272809" cy="400110"/>
          </a:xfrm>
          <a:prstGeom prst="rect">
            <a:avLst/>
          </a:prstGeom>
          <a:noFill/>
        </p:spPr>
        <p:txBody>
          <a:bodyPr wrap="square">
            <a:spAutoFit/>
          </a:bodyPr>
          <a:lstStyle/>
          <a:p>
            <a:r>
              <a:rPr lang="en-US" altLang="zh-CN" sz="2000" b="1" dirty="0"/>
              <a:t>1.</a:t>
            </a:r>
            <a:r>
              <a:rPr lang="zh-CN" altLang="en-US" sz="2000" b="1" dirty="0"/>
              <a:t>专业对职业的选择有什么影响？</a:t>
            </a:r>
            <a:endParaRPr lang="zh-CN" altLang="en-US" sz="2000" b="1" dirty="0">
              <a:latin typeface="楷体" panose="02010609060101010101" pitchFamily="2" charset="-122"/>
              <a:ea typeface="楷体" panose="02010609060101010101" pitchFamily="2" charset="-122"/>
            </a:endParaRPr>
          </a:p>
        </p:txBody>
      </p:sp>
      <p:sp>
        <p:nvSpPr>
          <p:cNvPr id="60" name="文本框 59"/>
          <p:cNvSpPr txBox="1"/>
          <p:nvPr/>
        </p:nvSpPr>
        <p:spPr>
          <a:xfrm>
            <a:off x="1548458" y="2372489"/>
            <a:ext cx="7272809" cy="400110"/>
          </a:xfrm>
          <a:prstGeom prst="rect">
            <a:avLst/>
          </a:prstGeom>
          <a:noFill/>
        </p:spPr>
        <p:txBody>
          <a:bodyPr wrap="square">
            <a:spAutoFit/>
          </a:bodyPr>
          <a:lstStyle/>
          <a:p>
            <a:r>
              <a:rPr lang="en-US" altLang="zh-CN" sz="2000" b="1" dirty="0"/>
              <a:t>2.</a:t>
            </a:r>
            <a:r>
              <a:rPr lang="zh-CN" altLang="en-US" sz="2000" b="1" dirty="0"/>
              <a:t>现代职业的发展趋势是什么？</a:t>
            </a:r>
            <a:endParaRPr lang="zh-CN" altLang="en-US" sz="2000" b="1" dirty="0">
              <a:latin typeface="楷体" panose="02010609060101010101" pitchFamily="2" charset="-122"/>
              <a:ea typeface="楷体" panose="02010609060101010101" pitchFamily="2" charset="-122"/>
            </a:endParaRPr>
          </a:p>
        </p:txBody>
      </p:sp>
      <p:sp>
        <p:nvSpPr>
          <p:cNvPr id="19" name="文本框 18"/>
          <p:cNvSpPr txBox="1"/>
          <p:nvPr>
            <p:custDataLst>
              <p:tags r:id="rId1"/>
            </p:custDataLst>
          </p:nvPr>
        </p:nvSpPr>
        <p:spPr>
          <a:xfrm>
            <a:off x="3348498" y="683340"/>
            <a:ext cx="1764196" cy="46037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课后思考</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fade">
                                      <p:cBhvr>
                                        <p:cTn id="20" dur="1000"/>
                                        <p:tgtEl>
                                          <p:spTgt spid="59"/>
                                        </p:tgtEl>
                                      </p:cBhvr>
                                    </p:animEffect>
                                    <p:anim calcmode="lin" valueType="num">
                                      <p:cBhvr>
                                        <p:cTn id="21" dur="1000" fill="hold"/>
                                        <p:tgtEl>
                                          <p:spTgt spid="59"/>
                                        </p:tgtEl>
                                        <p:attrNameLst>
                                          <p:attrName>ppt_x</p:attrName>
                                        </p:attrNameLst>
                                      </p:cBhvr>
                                      <p:tavLst>
                                        <p:tav tm="0">
                                          <p:val>
                                            <p:strVal val="#ppt_x"/>
                                          </p:val>
                                        </p:tav>
                                        <p:tav tm="100000">
                                          <p:val>
                                            <p:strVal val="#ppt_x"/>
                                          </p:val>
                                        </p:tav>
                                      </p:tavLst>
                                    </p:anim>
                                    <p:anim calcmode="lin" valueType="num">
                                      <p:cBhvr>
                                        <p:cTn id="22"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60">
                                            <p:txEl>
                                              <p:pRg st="0" end="0"/>
                                            </p:txEl>
                                          </p:spTgt>
                                        </p:tgtEl>
                                        <p:attrNameLst>
                                          <p:attrName>style.visibility</p:attrName>
                                        </p:attrNameLst>
                                      </p:cBhvr>
                                      <p:to>
                                        <p:strVal val="visible"/>
                                      </p:to>
                                    </p:set>
                                    <p:animEffect transition="in" filter="fade">
                                      <p:cBhvr>
                                        <p:cTn id="27" dur="1000"/>
                                        <p:tgtEl>
                                          <p:spTgt spid="60">
                                            <p:txEl>
                                              <p:pRg st="0" end="0"/>
                                            </p:txEl>
                                          </p:spTgt>
                                        </p:tgtEl>
                                      </p:cBhvr>
                                    </p:animEffect>
                                    <p:anim calcmode="lin" valueType="num">
                                      <p:cBhvr>
                                        <p:cTn id="28" dur="10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29" dur="10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59"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178435" y="864870"/>
            <a:ext cx="8967470" cy="4246245"/>
          </a:xfrm>
          <a:prstGeom prst="rect">
            <a:avLst/>
          </a:prstGeom>
          <a:noFill/>
        </p:spPr>
        <p:txBody>
          <a:bodyPr wrap="square" rtlCol="0" anchor="t">
            <a:spAutoFit/>
          </a:bodyPr>
          <a:p>
            <a:pPr algn="ctr"/>
            <a:r>
              <a:rPr lang="zh-CN" altLang="en-US" b="1">
                <a:latin typeface="+mn-ea"/>
                <a:ea typeface="+mn-ea"/>
                <a:cs typeface="+mn-ea"/>
              </a:rPr>
              <a:t>实训一 新兴职业大搜索</a:t>
            </a:r>
            <a:endParaRPr lang="zh-CN" altLang="en-US" b="1">
              <a:latin typeface="+mn-ea"/>
              <a:ea typeface="+mn-ea"/>
              <a:cs typeface="+mn-ea"/>
            </a:endParaRPr>
          </a:p>
          <a:p>
            <a:r>
              <a:rPr lang="zh-CN" altLang="en-US" b="1">
                <a:latin typeface="+mn-ea"/>
                <a:ea typeface="+mn-ea"/>
                <a:cs typeface="+mn-ea"/>
              </a:rPr>
              <a:t>实训目的：</a:t>
            </a:r>
            <a:r>
              <a:rPr lang="zh-CN" altLang="en-US">
                <a:latin typeface="+mn-ea"/>
                <a:ea typeface="+mn-ea"/>
                <a:cs typeface="+mn-ea"/>
              </a:rPr>
              <a:t>了解我国职业发展变化趋势，了解职业发展变化的原因，拓宽对职业的认知。</a:t>
            </a:r>
            <a:endParaRPr lang="zh-CN" altLang="en-US">
              <a:latin typeface="+mn-ea"/>
              <a:ea typeface="+mn-ea"/>
              <a:cs typeface="+mn-ea"/>
            </a:endParaRPr>
          </a:p>
          <a:p>
            <a:r>
              <a:rPr lang="zh-CN" altLang="en-US" b="1">
                <a:latin typeface="+mn-ea"/>
                <a:ea typeface="+mn-ea"/>
                <a:cs typeface="+mn-ea"/>
              </a:rPr>
              <a:t>实训步骤：</a:t>
            </a:r>
            <a:endParaRPr lang="zh-CN" altLang="en-US" b="1">
              <a:latin typeface="+mn-ea"/>
              <a:ea typeface="+mn-ea"/>
              <a:cs typeface="+mn-ea"/>
            </a:endParaRPr>
          </a:p>
          <a:p>
            <a:r>
              <a:rPr lang="zh-CN" altLang="en-US">
                <a:latin typeface="+mn-ea"/>
                <a:ea typeface="+mn-ea"/>
                <a:cs typeface="+mn-ea"/>
              </a:rPr>
              <a:t>步骤 1 阅读下列材料。</a:t>
            </a:r>
            <a:endParaRPr lang="zh-CN" altLang="en-US">
              <a:latin typeface="+mn-ea"/>
              <a:ea typeface="+mn-ea"/>
              <a:cs typeface="+mn-ea"/>
            </a:endParaRPr>
          </a:p>
          <a:p>
            <a:r>
              <a:rPr lang="zh-CN" altLang="en-US">
                <a:latin typeface="+mn-ea"/>
                <a:ea typeface="+mn-ea"/>
                <a:cs typeface="+mn-ea"/>
              </a:rPr>
              <a:t>步骤 2 分组展开收集资料。将学生分组，通过各种渠道寻找处在不同阶段的标志性职业，</a:t>
            </a:r>
            <a:endParaRPr lang="zh-CN" altLang="en-US">
              <a:latin typeface="+mn-ea"/>
              <a:ea typeface="+mn-ea"/>
              <a:cs typeface="+mn-ea"/>
            </a:endParaRPr>
          </a:p>
          <a:p>
            <a:r>
              <a:rPr lang="zh-CN" altLang="en-US">
                <a:latin typeface="+mn-ea"/>
                <a:ea typeface="+mn-ea"/>
                <a:cs typeface="+mn-ea"/>
              </a:rPr>
              <a:t>将收集的结果填写在下列横线处。</a:t>
            </a:r>
            <a:endParaRPr lang="zh-CN" altLang="en-US">
              <a:latin typeface="+mn-ea"/>
              <a:ea typeface="+mn-ea"/>
              <a:cs typeface="+mn-ea"/>
            </a:endParaRPr>
          </a:p>
          <a:p>
            <a:r>
              <a:rPr lang="zh-CN" altLang="en-US">
                <a:latin typeface="+mn-ea"/>
                <a:ea typeface="+mn-ea"/>
                <a:cs typeface="+mn-ea"/>
              </a:rPr>
              <a:t>（1）曙光职业：</a:t>
            </a:r>
            <a:r>
              <a:rPr lang="en-US" dirty="0">
                <a:latin typeface="楷体" panose="02010609060101010101" pitchFamily="2" charset="-122"/>
                <a:sym typeface="+mn-ea"/>
              </a:rPr>
              <a:t>__________________________________________________________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（2）朝阳职业：</a:t>
            </a:r>
            <a:r>
              <a:rPr lang="en-US" dirty="0">
                <a:latin typeface="楷体" panose="02010609060101010101" pitchFamily="2" charset="-122"/>
                <a:sym typeface="+mn-ea"/>
              </a:rPr>
              <a:t>__________________________________________________________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（3）如日中天职业：</a:t>
            </a:r>
            <a:r>
              <a:rPr lang="en-US" dirty="0">
                <a:latin typeface="楷体" panose="02010609060101010101" pitchFamily="2" charset="-122"/>
                <a:sym typeface="+mn-ea"/>
              </a:rPr>
              <a:t>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（4）夕阳职业：</a:t>
            </a:r>
            <a:r>
              <a:rPr lang="en-US" dirty="0">
                <a:latin typeface="楷体" panose="02010609060101010101" pitchFamily="2" charset="-122"/>
                <a:sym typeface="+mn-ea"/>
              </a:rPr>
              <a:t>__________________________________________________________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（5）黄昏职业：</a:t>
            </a:r>
            <a:r>
              <a:rPr lang="en-US" dirty="0">
                <a:latin typeface="楷体" panose="02010609060101010101" pitchFamily="2" charset="-122"/>
                <a:sym typeface="+mn-ea"/>
              </a:rPr>
              <a:t>__________________________________________________________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（6）流星职业：</a:t>
            </a:r>
            <a:r>
              <a:rPr lang="en-US" dirty="0">
                <a:latin typeface="楷体" panose="02010609060101010101" pitchFamily="2" charset="-122"/>
                <a:sym typeface="+mn-ea"/>
              </a:rPr>
              <a:t>__________________________________________________________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（7）恒星职业：</a:t>
            </a:r>
            <a:r>
              <a:rPr lang="en-US" dirty="0">
                <a:latin typeface="楷体" panose="02010609060101010101" pitchFamily="2" charset="-122"/>
                <a:sym typeface="+mn-ea"/>
              </a:rPr>
              <a:t>__________________________________________________________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（8）昨夜星辰职业：</a:t>
            </a:r>
            <a:r>
              <a:rPr lang="en-US" dirty="0">
                <a:latin typeface="楷体" panose="02010609060101010101" pitchFamily="2" charset="-122"/>
                <a:sym typeface="+mn-ea"/>
              </a:rPr>
              <a:t>______________________________________________________</a:t>
            </a:r>
            <a:r>
              <a:rPr lang="zh-CN" altLang="en-US">
                <a:latin typeface="+mn-ea"/>
                <a:ea typeface="+mn-ea"/>
                <a:cs typeface="+mn-ea"/>
              </a:rPr>
              <a:t> 。</a:t>
            </a:r>
            <a:endParaRPr lang="zh-CN" altLang="en-US">
              <a:latin typeface="+mn-ea"/>
              <a:ea typeface="+mn-ea"/>
              <a:cs typeface="+mn-ea"/>
            </a:endParaRPr>
          </a:p>
          <a:p>
            <a:endParaRPr lang="en-US" altLang="zh-CN">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178435" y="864870"/>
            <a:ext cx="8967470" cy="2861310"/>
          </a:xfrm>
          <a:prstGeom prst="rect">
            <a:avLst/>
          </a:prstGeom>
          <a:noFill/>
        </p:spPr>
        <p:txBody>
          <a:bodyPr wrap="square" rtlCol="0" anchor="t">
            <a:spAutoFit/>
          </a:bodyPr>
          <a:p>
            <a:pPr algn="ctr"/>
            <a:r>
              <a:rPr lang="zh-CN" altLang="en-US" b="1">
                <a:latin typeface="+mn-ea"/>
                <a:ea typeface="+mn-ea"/>
                <a:cs typeface="+mn-ea"/>
              </a:rPr>
              <a:t>实训一 新兴职业大搜索</a:t>
            </a:r>
            <a:endParaRPr lang="zh-CN" altLang="en-US" b="1">
              <a:latin typeface="+mn-ea"/>
              <a:ea typeface="+mn-ea"/>
              <a:cs typeface="+mn-ea"/>
            </a:endParaRPr>
          </a:p>
          <a:p>
            <a:r>
              <a:rPr lang="zh-CN" altLang="en-US">
                <a:latin typeface="+mn-ea"/>
                <a:ea typeface="+mn-ea"/>
                <a:cs typeface="+mn-ea"/>
              </a:rPr>
              <a:t>步骤 3 探究与思考。</a:t>
            </a:r>
            <a:endParaRPr lang="zh-CN" altLang="en-US">
              <a:latin typeface="+mn-ea"/>
              <a:ea typeface="+mn-ea"/>
              <a:cs typeface="+mn-ea"/>
            </a:endParaRPr>
          </a:p>
          <a:p>
            <a:r>
              <a:rPr lang="zh-CN" altLang="en-US">
                <a:latin typeface="+mn-ea"/>
                <a:ea typeface="+mn-ea"/>
                <a:cs typeface="+mn-ea"/>
              </a:rPr>
              <a:t>（1）我国的职业发展变迁具有什么样的特点？</a:t>
            </a:r>
            <a:endParaRPr lang="zh-CN" altLang="en-US">
              <a:latin typeface="+mn-ea"/>
              <a:ea typeface="+mn-ea"/>
              <a:cs typeface="+mn-ea"/>
            </a:endParaRPr>
          </a:p>
          <a:p>
            <a:r>
              <a:rPr lang="en-US" dirty="0">
                <a:latin typeface="楷体" panose="02010609060101010101" pitchFamily="2" charset="-122"/>
                <a:sym typeface="+mn-ea"/>
              </a:rPr>
              <a:t>__________________________________________________________</a:t>
            </a:r>
            <a:r>
              <a:rPr lang="zh-CN" altLang="en-US">
                <a:latin typeface="+mn-ea"/>
                <a:ea typeface="+mn-ea"/>
                <a:cs typeface="+mn-ea"/>
                <a:sym typeface="+mn-ea"/>
              </a:rPr>
              <a:t> </a:t>
            </a:r>
            <a:r>
              <a:rPr lang="en-US" dirty="0">
                <a:latin typeface="楷体" panose="02010609060101010101" pitchFamily="2" charset="-122"/>
                <a:sym typeface="+mn-ea"/>
              </a:rPr>
              <a:t>__________________________________________________________</a:t>
            </a:r>
            <a:r>
              <a:rPr lang="zh-CN" altLang="en-US">
                <a:latin typeface="+mn-ea"/>
                <a:ea typeface="+mn-ea"/>
                <a:cs typeface="+mn-ea"/>
                <a:sym typeface="+mn-ea"/>
              </a:rPr>
              <a:t> </a:t>
            </a:r>
            <a:endParaRPr lang="zh-CN" altLang="en-US">
              <a:latin typeface="+mn-ea"/>
              <a:ea typeface="+mn-ea"/>
              <a:cs typeface="+mn-ea"/>
              <a:sym typeface="+mn-ea"/>
            </a:endParaRPr>
          </a:p>
          <a:p>
            <a:endParaRPr lang="zh-CN" altLang="en-US">
              <a:latin typeface="+mn-ea"/>
              <a:ea typeface="+mn-ea"/>
              <a:cs typeface="+mn-ea"/>
            </a:endParaRPr>
          </a:p>
          <a:p>
            <a:r>
              <a:rPr lang="zh-CN" altLang="en-US">
                <a:latin typeface="+mn-ea"/>
                <a:ea typeface="+mn-ea"/>
                <a:cs typeface="+mn-ea"/>
              </a:rPr>
              <a:t>（2）你认为影响我国职业发展变化的因素有哪些？</a:t>
            </a:r>
            <a:endParaRPr lang="zh-CN" altLang="en-US">
              <a:latin typeface="+mn-ea"/>
              <a:ea typeface="+mn-ea"/>
              <a:cs typeface="+mn-ea"/>
            </a:endParaRPr>
          </a:p>
          <a:p>
            <a:r>
              <a:rPr lang="en-US" dirty="0">
                <a:latin typeface="楷体" panose="02010609060101010101" pitchFamily="2" charset="-122"/>
                <a:sym typeface="+mn-ea"/>
              </a:rPr>
              <a:t>__________________________________________________________</a:t>
            </a:r>
            <a:r>
              <a:rPr lang="zh-CN" altLang="en-US">
                <a:latin typeface="+mn-ea"/>
                <a:ea typeface="+mn-ea"/>
                <a:cs typeface="+mn-ea"/>
                <a:sym typeface="+mn-ea"/>
              </a:rPr>
              <a:t> </a:t>
            </a:r>
            <a:r>
              <a:rPr lang="en-US" dirty="0">
                <a:latin typeface="楷体" panose="02010609060101010101" pitchFamily="2" charset="-122"/>
                <a:sym typeface="+mn-ea"/>
              </a:rPr>
              <a:t>__________________________________________________________</a:t>
            </a:r>
            <a:r>
              <a:rPr lang="zh-CN" altLang="en-US">
                <a:latin typeface="+mn-ea"/>
                <a:ea typeface="+mn-ea"/>
                <a:cs typeface="+mn-ea"/>
                <a:sym typeface="+mn-ea"/>
              </a:rPr>
              <a:t> </a:t>
            </a:r>
            <a:endParaRPr lang="zh-CN" altLang="en-US">
              <a:latin typeface="+mn-ea"/>
              <a:ea typeface="+mn-ea"/>
              <a:cs typeface="+mn-ea"/>
            </a:endParaRPr>
          </a:p>
          <a:p>
            <a:endParaRPr lang="en-US" altLang="zh-CN">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178435" y="864870"/>
            <a:ext cx="8967470" cy="1353185"/>
          </a:xfrm>
          <a:prstGeom prst="rect">
            <a:avLst/>
          </a:prstGeom>
          <a:noFill/>
        </p:spPr>
        <p:txBody>
          <a:bodyPr wrap="square" rtlCol="0" anchor="t">
            <a:spAutoFit/>
          </a:bodyPr>
          <a:p>
            <a:pPr algn="ctr"/>
            <a:r>
              <a:rPr lang="zh-CN" altLang="en-US">
                <a:latin typeface="+mn-ea"/>
                <a:ea typeface="+mn-ea"/>
                <a:cs typeface="+mn-ea"/>
                <a:sym typeface="+mn-ea"/>
              </a:rPr>
              <a:t>实训二 高薪职业排行榜</a:t>
            </a:r>
            <a:endParaRPr lang="zh-CN" altLang="en-US">
              <a:latin typeface="+mn-ea"/>
              <a:ea typeface="+mn-ea"/>
              <a:cs typeface="+mn-ea"/>
            </a:endParaRPr>
          </a:p>
          <a:p>
            <a:r>
              <a:rPr lang="zh-CN" altLang="en-US" sz="1600">
                <a:latin typeface="+mn-ea"/>
                <a:ea typeface="+mn-ea"/>
                <a:cs typeface="+mn-ea"/>
              </a:rPr>
              <a:t>实训目的：了解职业分类与职业地位，掌握职业地位对职业选择的影响。</a:t>
            </a:r>
            <a:endParaRPr lang="zh-CN" altLang="en-US" sz="1600">
              <a:latin typeface="+mn-ea"/>
              <a:ea typeface="+mn-ea"/>
              <a:cs typeface="+mn-ea"/>
            </a:endParaRPr>
          </a:p>
          <a:p>
            <a:r>
              <a:rPr lang="zh-CN" altLang="en-US" sz="1600">
                <a:latin typeface="+mn-ea"/>
                <a:ea typeface="+mn-ea"/>
                <a:cs typeface="+mn-ea"/>
              </a:rPr>
              <a:t>实训步骤：</a:t>
            </a:r>
            <a:endParaRPr lang="zh-CN" altLang="en-US" sz="1600">
              <a:latin typeface="+mn-ea"/>
              <a:ea typeface="+mn-ea"/>
              <a:cs typeface="+mn-ea"/>
            </a:endParaRPr>
          </a:p>
          <a:p>
            <a:r>
              <a:rPr lang="zh-CN" altLang="en-US" sz="1600">
                <a:latin typeface="+mn-ea"/>
                <a:ea typeface="+mn-ea"/>
                <a:cs typeface="+mn-ea"/>
              </a:rPr>
              <a:t>步骤 1 制作高薪职业排行榜。通过网络、书刊、调研、行业报告等渠道，收集并统计近三年来收入最高的十大职业（见表 3-3）。</a:t>
            </a:r>
            <a:endParaRPr lang="zh-CN" altLang="en-US" sz="1600">
              <a:latin typeface="+mn-ea"/>
              <a:ea typeface="+mn-ea"/>
              <a:cs typeface="+mn-ea"/>
            </a:endParaRPr>
          </a:p>
        </p:txBody>
      </p:sp>
      <p:pic>
        <p:nvPicPr>
          <p:cNvPr id="3" name="图片 2"/>
          <p:cNvPicPr>
            <a:picLocks noChangeAspect="1"/>
          </p:cNvPicPr>
          <p:nvPr>
            <p:custDataLst>
              <p:tags r:id="rId1"/>
            </p:custDataLst>
          </p:nvPr>
        </p:nvPicPr>
        <p:blipFill>
          <a:blip r:embed="rId2"/>
          <a:stretch>
            <a:fillRect/>
          </a:stretch>
        </p:blipFill>
        <p:spPr>
          <a:xfrm>
            <a:off x="2196465" y="2284730"/>
            <a:ext cx="5816600" cy="293179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178435" y="864870"/>
            <a:ext cx="8967470" cy="614045"/>
          </a:xfrm>
          <a:prstGeom prst="rect">
            <a:avLst/>
          </a:prstGeom>
          <a:noFill/>
        </p:spPr>
        <p:txBody>
          <a:bodyPr wrap="square" rtlCol="0" anchor="t">
            <a:spAutoFit/>
          </a:bodyPr>
          <a:p>
            <a:pPr algn="ctr"/>
            <a:r>
              <a:rPr lang="zh-CN" altLang="en-US" b="1">
                <a:latin typeface="+mn-ea"/>
                <a:ea typeface="+mn-ea"/>
                <a:cs typeface="+mn-ea"/>
                <a:sym typeface="+mn-ea"/>
              </a:rPr>
              <a:t>实训二 高薪职业排行榜</a:t>
            </a:r>
            <a:endParaRPr lang="zh-CN" altLang="en-US" b="1">
              <a:latin typeface="+mn-ea"/>
              <a:ea typeface="+mn-ea"/>
              <a:cs typeface="+mn-ea"/>
            </a:endParaRPr>
          </a:p>
          <a:p>
            <a:endParaRPr lang="zh-CN" altLang="en-US" sz="1600" b="1">
              <a:latin typeface="+mn-ea"/>
              <a:ea typeface="+mn-ea"/>
              <a:cs typeface="+mn-ea"/>
            </a:endParaRPr>
          </a:p>
        </p:txBody>
      </p:sp>
      <p:sp>
        <p:nvSpPr>
          <p:cNvPr id="4" name="文本框 3"/>
          <p:cNvSpPr txBox="1"/>
          <p:nvPr/>
        </p:nvSpPr>
        <p:spPr>
          <a:xfrm>
            <a:off x="756285" y="1419860"/>
            <a:ext cx="7331075" cy="2861310"/>
          </a:xfrm>
          <a:prstGeom prst="rect">
            <a:avLst/>
          </a:prstGeom>
          <a:noFill/>
        </p:spPr>
        <p:txBody>
          <a:bodyPr wrap="square" rtlCol="0" anchor="t">
            <a:spAutoFit/>
          </a:bodyPr>
          <a:p>
            <a:r>
              <a:rPr lang="zh-CN" altLang="en-US"/>
              <a:t>步骤 2 探究与思考。</a:t>
            </a:r>
            <a:endParaRPr lang="zh-CN" altLang="en-US"/>
          </a:p>
          <a:p>
            <a:r>
              <a:rPr lang="zh-CN" altLang="en-US"/>
              <a:t>（1）这些高薪职业有哪些共同点？</a:t>
            </a:r>
            <a:endParaRPr lang="zh-CN" altLang="en-US"/>
          </a:p>
          <a:p>
            <a:r>
              <a:rPr lang="en-US" dirty="0">
                <a:latin typeface="楷体" panose="02010609060101010101" pitchFamily="2" charset="-122"/>
                <a:sym typeface="+mn-ea"/>
              </a:rPr>
              <a:t>__________________________________________________________</a:t>
            </a:r>
            <a:r>
              <a:rPr lang="zh-CN" altLang="en-US">
                <a:latin typeface="+mn-ea"/>
                <a:ea typeface="+mn-ea"/>
                <a:cs typeface="+mn-ea"/>
                <a:sym typeface="+mn-ea"/>
              </a:rPr>
              <a:t> </a:t>
            </a:r>
            <a:r>
              <a:rPr lang="en-US" dirty="0">
                <a:latin typeface="楷体" panose="02010609060101010101" pitchFamily="2" charset="-122"/>
                <a:sym typeface="+mn-ea"/>
              </a:rPr>
              <a:t>__________________________________________________________</a:t>
            </a:r>
            <a:endParaRPr lang="en-US" dirty="0">
              <a:latin typeface="楷体" panose="02010609060101010101" pitchFamily="2" charset="-122"/>
              <a:sym typeface="+mn-ea"/>
            </a:endParaRPr>
          </a:p>
          <a:p>
            <a:r>
              <a:rPr lang="zh-CN" altLang="en-US"/>
              <a:t>（2）你认为薪酬收入高的职业就是好职业吗？为什么？</a:t>
            </a:r>
            <a:endParaRPr lang="zh-CN" altLang="en-US"/>
          </a:p>
          <a:p>
            <a:r>
              <a:rPr lang="en-US" dirty="0">
                <a:latin typeface="楷体" panose="02010609060101010101" pitchFamily="2" charset="-122"/>
                <a:sym typeface="+mn-ea"/>
              </a:rPr>
              <a:t>__________________________________________________________</a:t>
            </a:r>
            <a:r>
              <a:rPr lang="zh-CN" altLang="en-US">
                <a:latin typeface="+mn-ea"/>
                <a:ea typeface="+mn-ea"/>
                <a:cs typeface="+mn-ea"/>
                <a:sym typeface="+mn-ea"/>
              </a:rPr>
              <a:t> </a:t>
            </a:r>
            <a:r>
              <a:rPr lang="en-US" dirty="0">
                <a:latin typeface="楷体" panose="02010609060101010101" pitchFamily="2" charset="-122"/>
                <a:sym typeface="+mn-ea"/>
              </a:rPr>
              <a:t>__________________________________________________________</a:t>
            </a:r>
            <a:endParaRPr lang="en-US" dirty="0">
              <a:latin typeface="楷体" panose="02010609060101010101" pitchFamily="2" charset="-122"/>
              <a:sym typeface="+mn-ea"/>
            </a:endParaRPr>
          </a:p>
          <a:p>
            <a:r>
              <a:rPr lang="zh-CN" altLang="en-US"/>
              <a:t>（3）你认为影响收入高低的因素有哪些？</a:t>
            </a:r>
            <a:endParaRPr lang="zh-CN" altLang="en-US"/>
          </a:p>
          <a:p>
            <a:r>
              <a:rPr lang="en-US" dirty="0">
                <a:latin typeface="楷体" panose="02010609060101010101" pitchFamily="2" charset="-122"/>
                <a:sym typeface="+mn-ea"/>
              </a:rPr>
              <a:t>__________________________________________________________</a:t>
            </a:r>
            <a:r>
              <a:rPr lang="zh-CN" altLang="en-US">
                <a:latin typeface="+mn-ea"/>
                <a:ea typeface="+mn-ea"/>
                <a:cs typeface="+mn-ea"/>
                <a:sym typeface="+mn-ea"/>
              </a:rPr>
              <a:t> </a:t>
            </a:r>
            <a:r>
              <a:rPr lang="en-US" dirty="0">
                <a:latin typeface="楷体" panose="02010609060101010101" pitchFamily="2" charset="-122"/>
                <a:sym typeface="+mn-ea"/>
              </a:rPr>
              <a:t>__________________________________________________________</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178435" y="864870"/>
            <a:ext cx="8967470" cy="368300"/>
          </a:xfrm>
          <a:prstGeom prst="rect">
            <a:avLst/>
          </a:prstGeom>
          <a:noFill/>
        </p:spPr>
        <p:txBody>
          <a:bodyPr wrap="square" rtlCol="0" anchor="t">
            <a:spAutoFit/>
          </a:bodyPr>
          <a:p>
            <a:pPr algn="ctr"/>
            <a:r>
              <a:rPr lang="zh-CN" altLang="en-US" b="1">
                <a:sym typeface="+mn-ea"/>
              </a:rPr>
              <a:t>实训三 职业生涯人物访谈</a:t>
            </a:r>
            <a:endParaRPr lang="zh-CN" altLang="en-US" sz="1600" b="1">
              <a:latin typeface="+mn-ea"/>
              <a:ea typeface="+mn-ea"/>
              <a:cs typeface="+mn-ea"/>
            </a:endParaRPr>
          </a:p>
        </p:txBody>
      </p:sp>
      <p:sp>
        <p:nvSpPr>
          <p:cNvPr id="4" name="文本框 3"/>
          <p:cNvSpPr txBox="1"/>
          <p:nvPr/>
        </p:nvSpPr>
        <p:spPr>
          <a:xfrm>
            <a:off x="260350" y="1094105"/>
            <a:ext cx="8654415" cy="11220450"/>
          </a:xfrm>
          <a:prstGeom prst="rect">
            <a:avLst/>
          </a:prstGeom>
          <a:noFill/>
        </p:spPr>
        <p:txBody>
          <a:bodyPr wrap="square" rtlCol="0" anchor="t">
            <a:noAutofit/>
          </a:bodyPr>
          <a:p>
            <a:endParaRPr lang="zh-CN" altLang="en-US"/>
          </a:p>
          <a:p>
            <a:r>
              <a:rPr lang="zh-CN" altLang="en-US" sz="1600" b="1"/>
              <a:t>实训目的：</a:t>
            </a:r>
            <a:r>
              <a:rPr lang="zh-CN" altLang="en-US" sz="1600"/>
              <a:t>职业生涯人物访谈是大学生职业选择和职业定向的一个自助平台，是在校期间职业生涯规划的一个环节，是一种获取职业信息的有效渠道，目的在于使大学生了解和认识社会需求、职业需求、职业环境的基本状况，帮助求职者（尤其是在校大学生）检验和印证以前通过其他渠道获得的信息，并了解与未来工作有关的特殊问题或需要，如潜在的入职标准、核心素质要求、晋升路径和工作者的内心感受等（这些信息是通过大众传媒和一般出版物得不到的）。通过职业生涯人物访谈，大学生还能正确认识自己的优势和劣势，从而制订更加合理的大学学习、生活计划。</a:t>
            </a:r>
            <a:endParaRPr lang="zh-CN" altLang="en-US" sz="1600"/>
          </a:p>
          <a:p>
            <a:r>
              <a:rPr lang="zh-CN" altLang="en-US" sz="1600" b="1"/>
              <a:t>实训步骤：</a:t>
            </a:r>
            <a:r>
              <a:rPr lang="zh-CN" altLang="en-US" sz="1600"/>
              <a:t>大学生结合自己的兴趣、技能、工作价值观、教育背景和已掌握的职业知识列出未来可能从事的职业，然后在每个职业领域寻找自己的职业榜样或相应职业人。职业生涯人物可以是自己的亲人、老师和朋友，或者是他们推荐的其他人。大学生可以采用面谈、电话访谈、QQ 访谈等方式，按照提纲对职业生涯人物进行访谈。在访谈结束时，若能让职业生涯人物给自己推荐其他相关的生涯人物，这样就可以用“滚雪球”的方式拓展自己的职业认知领域，则更好。</a:t>
            </a:r>
            <a:endParaRPr lang="zh-CN" altLang="en-US" sz="1600"/>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178435" y="864870"/>
            <a:ext cx="8967470" cy="368300"/>
          </a:xfrm>
          <a:prstGeom prst="rect">
            <a:avLst/>
          </a:prstGeom>
          <a:noFill/>
        </p:spPr>
        <p:txBody>
          <a:bodyPr wrap="square" rtlCol="0" anchor="t">
            <a:spAutoFit/>
          </a:bodyPr>
          <a:p>
            <a:pPr algn="ctr"/>
            <a:r>
              <a:rPr lang="zh-CN" altLang="en-US" b="1">
                <a:sym typeface="+mn-ea"/>
              </a:rPr>
              <a:t>实训三 职业生涯人物访谈</a:t>
            </a:r>
            <a:endParaRPr lang="zh-CN" altLang="en-US" sz="1600" b="1">
              <a:latin typeface="+mn-ea"/>
              <a:ea typeface="+mn-ea"/>
              <a:cs typeface="+mn-ea"/>
            </a:endParaRPr>
          </a:p>
        </p:txBody>
      </p:sp>
      <p:sp>
        <p:nvSpPr>
          <p:cNvPr id="4" name="文本框 3"/>
          <p:cNvSpPr txBox="1"/>
          <p:nvPr/>
        </p:nvSpPr>
        <p:spPr>
          <a:xfrm>
            <a:off x="260350" y="988060"/>
            <a:ext cx="8654415" cy="11220450"/>
          </a:xfrm>
          <a:prstGeom prst="rect">
            <a:avLst/>
          </a:prstGeom>
          <a:noFill/>
        </p:spPr>
        <p:txBody>
          <a:bodyPr wrap="square" rtlCol="0" anchor="t">
            <a:noAutofit/>
          </a:bodyPr>
          <a:p>
            <a:endParaRPr lang="zh-CN" altLang="en-US"/>
          </a:p>
          <a:p>
            <a:r>
              <a:rPr lang="zh-CN" altLang="en-US" sz="1600"/>
              <a:t>在采访职业生涯人物后，大学生要用职业信息加工的观点来分析，与自己对该职业的认识进行比较，找出主观认识与现实之间的偏差，确定自己是否适合这一行业、职业和工作环境，是否具备所需能力、知识与品质，形成书面总结报告，进而详细制订大学期间的自我培养计划。如果访谈结果与自己之前的认识出现严重脱节，大学生就必须进入另一个职业领域开展新一轮职业生涯人物访谈。</a:t>
            </a:r>
            <a:endParaRPr lang="zh-CN" altLang="en-US" sz="1600"/>
          </a:p>
          <a:p>
            <a:r>
              <a:rPr lang="zh-CN" altLang="en-US" sz="1600"/>
              <a:t>附：职业生涯人物访谈参考提纲</a:t>
            </a:r>
            <a:endParaRPr lang="zh-CN" altLang="en-US" sz="1600"/>
          </a:p>
          <a:p>
            <a:r>
              <a:rPr lang="zh-CN" altLang="en-US" sz="1600"/>
              <a:t>（1）你最喜欢你的工作的哪些方面？为什么？</a:t>
            </a:r>
            <a:endParaRPr lang="zh-CN" altLang="en-US" sz="1600"/>
          </a:p>
          <a:p>
            <a:r>
              <a:rPr lang="zh-CN" altLang="en-US" sz="1600"/>
              <a:t>（2）你最不喜欢你的工作的哪些方面？为什么？</a:t>
            </a:r>
            <a:endParaRPr lang="zh-CN" altLang="en-US" sz="1600"/>
          </a:p>
          <a:p>
            <a:r>
              <a:rPr lang="zh-CN" altLang="en-US" sz="1600"/>
              <a:t>（3）你是怎样决定进入这个行业的？你采取了哪些步骤进入这个行业？还有哪些其他途径可</a:t>
            </a:r>
            <a:endParaRPr lang="zh-CN" altLang="en-US" sz="1600"/>
          </a:p>
          <a:p>
            <a:r>
              <a:rPr lang="zh-CN" altLang="en-US" sz="1600"/>
              <a:t>以进入这个行业？</a:t>
            </a:r>
            <a:endParaRPr lang="zh-CN" altLang="en-US" sz="1600"/>
          </a:p>
          <a:p>
            <a:r>
              <a:rPr lang="zh-CN" altLang="en-US" sz="1600"/>
              <a:t>（4）想进入这一行业的人需要接受什么样的培训？现在需要什么技能或教育背景才可以进入</a:t>
            </a:r>
            <a:endParaRPr lang="zh-CN" altLang="en-US" sz="1600"/>
          </a:p>
          <a:p>
            <a:r>
              <a:rPr lang="zh-CN" altLang="en-US" sz="1600"/>
              <a:t>这个行业？</a:t>
            </a:r>
            <a:endParaRPr lang="zh-CN" altLang="en-US" sz="1600"/>
          </a:p>
          <a:p>
            <a:r>
              <a:rPr lang="zh-CN" altLang="en-US" sz="1600"/>
              <a:t>（5）这一行业从新上岗员工到最高层领导的工资是什么样的？</a:t>
            </a:r>
            <a:endParaRPr lang="zh-CN" altLang="en-US" sz="1600"/>
          </a:p>
          <a:p>
            <a:r>
              <a:rPr lang="zh-CN" altLang="en-US" sz="1600"/>
              <a:t>（6）哪些个人品质对从事这份工作是最重要的？为什么？</a:t>
            </a:r>
            <a:endParaRPr lang="zh-CN" altLang="en-US" sz="1600"/>
          </a:p>
          <a:p>
            <a:r>
              <a:rPr lang="zh-CN" altLang="en-US" sz="1600"/>
              <a:t>（7）每天你都做哪些工作？你能形容一下吗？</a:t>
            </a:r>
            <a:endParaRPr lang="zh-CN" altLang="en-US" sz="1600"/>
          </a:p>
          <a:p>
            <a:endParaRPr lang="zh-CN" altLang="en-US" sz="160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17240" y="1077904"/>
            <a:ext cx="8511108" cy="2989280"/>
          </a:xfrm>
          <a:prstGeom prst="rect">
            <a:avLst/>
          </a:prstGeom>
          <a:noFill/>
        </p:spPr>
        <p:txBody>
          <a:bodyPr wrap="square">
            <a:spAutoFit/>
          </a:bodyPr>
          <a:lstStyle/>
          <a:p>
            <a:pPr>
              <a:lnSpc>
                <a:spcPct val="150000"/>
              </a:lnSpc>
            </a:pPr>
            <a:r>
              <a:rPr lang="zh-CN" altLang="en-US" sz="1600" dirty="0"/>
              <a:t>     从汉语词义的角度看，“职业”一词由“职”和“业”构成，“职”是指职位、职责，“业”是指行业、事业。</a:t>
            </a:r>
            <a:r>
              <a:rPr lang="en-US" altLang="zh-CN" sz="1600" dirty="0"/>
              <a:t>《</a:t>
            </a:r>
            <a:r>
              <a:rPr lang="zh-CN" altLang="en-US" sz="1600" dirty="0"/>
              <a:t>现代汉语词典</a:t>
            </a:r>
            <a:r>
              <a:rPr lang="en-US" altLang="zh-CN" sz="1600" dirty="0"/>
              <a:t>》(</a:t>
            </a:r>
            <a:r>
              <a:rPr lang="zh-CN" altLang="en-US" sz="1600" dirty="0"/>
              <a:t>第</a:t>
            </a:r>
            <a:r>
              <a:rPr lang="en-US" altLang="zh-CN" sz="1600" dirty="0"/>
              <a:t>7</a:t>
            </a:r>
            <a:r>
              <a:rPr lang="zh-CN" altLang="en-US" sz="1600" dirty="0"/>
              <a:t>版</a:t>
            </a:r>
            <a:r>
              <a:rPr lang="en-US" altLang="zh-CN" sz="1600" dirty="0"/>
              <a:t>)</a:t>
            </a:r>
            <a:r>
              <a:rPr lang="zh-CN" altLang="en-US" sz="1600" dirty="0"/>
              <a:t>对“职业”解释是：个人在社会中所从事的作为主要生活来源的工作。</a:t>
            </a:r>
            <a:endParaRPr lang="en-US" altLang="zh-CN" sz="1600" dirty="0"/>
          </a:p>
          <a:p>
            <a:pPr>
              <a:lnSpc>
                <a:spcPct val="150000"/>
              </a:lnSpc>
            </a:pPr>
            <a:r>
              <a:rPr lang="en-US" altLang="zh-CN" sz="1600" dirty="0"/>
              <a:t>   </a:t>
            </a:r>
            <a:r>
              <a:rPr lang="zh-CN" altLang="en-US" sz="1600" b="1" dirty="0">
                <a:solidFill>
                  <a:schemeClr val="accent1"/>
                </a:solidFill>
              </a:rPr>
              <a:t>因此，职业就是指参与社会分工，利用专门的知识与技能，为社会制造物质财富和精神财富，获取合理报酬作为物质生活来源，并满足精神需求的工作</a:t>
            </a:r>
            <a:r>
              <a:rPr lang="zh-CN" altLang="en-US" sz="1600" dirty="0"/>
              <a:t>。职业也就是指人们为了谋生和发展而从事的相对稳定的、有收入的、专门类别的社会劳动。这种社会劳动是对人们的生活方式、经济状况、文化水平、行为模式、道德情操等方面的综合反映，也是一个人的权利、义务及职责的具体体现，是人的社会地位的一般性表征。</a:t>
            </a:r>
            <a:endParaRPr lang="en-US" altLang="zh-CN" sz="1600" dirty="0">
              <a:latin typeface="楷体" panose="02010609060101010101" pitchFamily="2" charset="-122"/>
              <a:ea typeface="楷体" panose="02010609060101010101" pitchFamily="2" charset="-122"/>
            </a:endParaRPr>
          </a:p>
        </p:txBody>
      </p:sp>
      <p:sp>
        <p:nvSpPr>
          <p:cNvPr id="7" name="文本框 6"/>
          <p:cNvSpPr txBox="1"/>
          <p:nvPr/>
        </p:nvSpPr>
        <p:spPr>
          <a:xfrm>
            <a:off x="2635825" y="196280"/>
            <a:ext cx="3369881"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一、职业的含义</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178435" y="864870"/>
            <a:ext cx="8967470" cy="368300"/>
          </a:xfrm>
          <a:prstGeom prst="rect">
            <a:avLst/>
          </a:prstGeom>
          <a:noFill/>
        </p:spPr>
        <p:txBody>
          <a:bodyPr wrap="square" rtlCol="0" anchor="t">
            <a:spAutoFit/>
          </a:bodyPr>
          <a:p>
            <a:pPr algn="ctr"/>
            <a:r>
              <a:rPr lang="zh-CN" altLang="en-US" b="1">
                <a:sym typeface="+mn-ea"/>
              </a:rPr>
              <a:t>实训三 职业生涯人物访谈</a:t>
            </a:r>
            <a:endParaRPr lang="zh-CN" altLang="en-US" sz="1600" b="1">
              <a:latin typeface="+mn-ea"/>
              <a:ea typeface="+mn-ea"/>
              <a:cs typeface="+mn-ea"/>
            </a:endParaRPr>
          </a:p>
        </p:txBody>
      </p:sp>
      <p:sp>
        <p:nvSpPr>
          <p:cNvPr id="4" name="文本框 3"/>
          <p:cNvSpPr txBox="1"/>
          <p:nvPr/>
        </p:nvSpPr>
        <p:spPr>
          <a:xfrm>
            <a:off x="260350" y="1094105"/>
            <a:ext cx="8654415" cy="11220450"/>
          </a:xfrm>
          <a:prstGeom prst="rect">
            <a:avLst/>
          </a:prstGeom>
          <a:noFill/>
        </p:spPr>
        <p:txBody>
          <a:bodyPr wrap="square" rtlCol="0" anchor="t">
            <a:noAutofit/>
          </a:bodyPr>
          <a:p>
            <a:endParaRPr lang="zh-CN" altLang="en-US"/>
          </a:p>
          <a:p>
            <a:r>
              <a:rPr lang="zh-CN" altLang="en-US" sz="1600"/>
              <a:t>（8）在工作岗位上，你感受到哪些类型的压力？</a:t>
            </a:r>
            <a:endParaRPr lang="zh-CN" altLang="en-US" sz="1600"/>
          </a:p>
          <a:p>
            <a:r>
              <a:rPr lang="zh-CN" altLang="en-US" sz="1600"/>
              <a:t>（9）哪种人可以在这个岗位上生存和发展？</a:t>
            </a:r>
            <a:endParaRPr lang="zh-CN" altLang="en-US" sz="1600"/>
          </a:p>
          <a:p>
            <a:r>
              <a:rPr lang="zh-CN" altLang="en-US" sz="1600"/>
              <a:t>（10）简历对于被录用是很重要的吗？</a:t>
            </a:r>
            <a:endParaRPr lang="zh-CN" altLang="en-US" sz="1600"/>
          </a:p>
          <a:p>
            <a:r>
              <a:rPr lang="zh-CN" altLang="en-US" sz="1600"/>
              <a:t>（11）有哪些升迁或加薪的机会？</a:t>
            </a:r>
            <a:endParaRPr lang="zh-CN" altLang="en-US" sz="1600"/>
          </a:p>
          <a:p>
            <a:r>
              <a:rPr lang="zh-CN" altLang="en-US" sz="1600"/>
              <a:t>（12）这个行业正处在发展中吗？它有哪些新的发展趋势？</a:t>
            </a:r>
            <a:endParaRPr lang="zh-CN" altLang="en-US" sz="1600"/>
          </a:p>
          <a:p>
            <a:r>
              <a:rPr lang="zh-CN" altLang="en-US" sz="1600"/>
              <a:t>（13）你应该去了解哪些相关的职业？</a:t>
            </a:r>
            <a:endParaRPr lang="zh-CN" altLang="en-US" sz="1600"/>
          </a:p>
          <a:p>
            <a:r>
              <a:rPr lang="zh-CN" altLang="en-US" sz="1600"/>
              <a:t>（14）你是否可以提供 3 个像你一样对这一工作抱有热情的人？</a:t>
            </a:r>
            <a:endParaRPr lang="zh-CN" altLang="en-US" sz="1600"/>
          </a:p>
          <a:p>
            <a:r>
              <a:rPr lang="zh-CN" altLang="en-US" sz="1600"/>
              <a:t>（15）你还应该去了解哪些有关这一行业的有用信息？</a:t>
            </a:r>
            <a:endParaRPr lang="zh-CN" altLang="en-US" sz="160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46" y="1"/>
            <a:ext cx="9138701" cy="5145088"/>
          </a:xfrm>
          <a:prstGeom prst="rect">
            <a:avLst/>
          </a:prstGeom>
        </p:spPr>
      </p:pic>
      <p:sp>
        <p:nvSpPr>
          <p:cNvPr id="11" name="TextBox 26"/>
          <p:cNvSpPr txBox="1"/>
          <p:nvPr/>
        </p:nvSpPr>
        <p:spPr>
          <a:xfrm>
            <a:off x="1836490" y="2218601"/>
            <a:ext cx="2236510"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感谢观看</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2" name="灯片编号占位符 1"/>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 by="(-#ppt_w*2)" calcmode="lin" valueType="num">
                                      <p:cBhvr rctx="PPT">
                                        <p:cTn id="13" dur="500" autoRev="1" fill="hold">
                                          <p:stCondLst>
                                            <p:cond delay="0"/>
                                          </p:stCondLst>
                                        </p:cTn>
                                        <p:tgtEl>
                                          <p:spTgt spid="11"/>
                                        </p:tgtEl>
                                        <p:attrNameLst>
                                          <p:attrName>ppt_w</p:attrName>
                                        </p:attrNameLst>
                                      </p:cBhvr>
                                    </p:anim>
                                    <p:anim by="(#ppt_w*0.50)" calcmode="lin" valueType="num">
                                      <p:cBhvr>
                                        <p:cTn id="14" dur="500" decel="50000" autoRev="1" fill="hold">
                                          <p:stCondLst>
                                            <p:cond delay="0"/>
                                          </p:stCondLst>
                                        </p:cTn>
                                        <p:tgtEl>
                                          <p:spTgt spid="11"/>
                                        </p:tgtEl>
                                        <p:attrNameLst>
                                          <p:attrName>ppt_x</p:attrName>
                                        </p:attrNameLst>
                                      </p:cBhvr>
                                    </p:anim>
                                    <p:anim from="(-#ppt_h/2)" to="(#ppt_y)" calcmode="lin" valueType="num">
                                      <p:cBhvr>
                                        <p:cTn id="15" dur="1000" fill="hold">
                                          <p:stCondLst>
                                            <p:cond delay="0"/>
                                          </p:stCondLst>
                                        </p:cTn>
                                        <p:tgtEl>
                                          <p:spTgt spid="11"/>
                                        </p:tgtEl>
                                        <p:attrNameLst>
                                          <p:attrName>ppt_y</p:attrName>
                                        </p:attrNameLst>
                                      </p:cBhvr>
                                    </p:anim>
                                    <p:animRot by="21600000">
                                      <p:cBhvr>
                                        <p:cTn id="16"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ags/tag1.xml><?xml version="1.0" encoding="utf-8"?>
<p:tagLst xmlns:p="http://schemas.openxmlformats.org/presentationml/2006/main">
  <p:tag name="MH" val="20161022203400"/>
  <p:tag name="MH_LIBRARY" val="GRAPHIC"/>
  <p:tag name="MH_TYPE" val="Other"/>
  <p:tag name="MH_ORDER" val="1"/>
</p:tagLst>
</file>

<file path=ppt/tags/tag10.xml><?xml version="1.0" encoding="utf-8"?>
<p:tagLst xmlns:p="http://schemas.openxmlformats.org/presentationml/2006/main">
  <p:tag name="MH" val="20160830110146"/>
  <p:tag name="MH_LIBRARY" val="CONTENTS"/>
  <p:tag name="MH_TYPE" val="OTHERS"/>
  <p:tag name="ID" val="553512"/>
</p:tagLst>
</file>

<file path=ppt/tags/tag11.xml><?xml version="1.0" encoding="utf-8"?>
<p:tagLst xmlns:p="http://schemas.openxmlformats.org/presentationml/2006/main">
  <p:tag name="MH" val="20161022203400"/>
  <p:tag name="MH_LIBRARY" val="GRAPHIC"/>
  <p:tag name="MH_TYPE" val="Other"/>
  <p:tag name="MH_ORDER" val="3"/>
</p:tagLst>
</file>

<file path=ppt/tags/tag12.xml><?xml version="1.0" encoding="utf-8"?>
<p:tagLst xmlns:p="http://schemas.openxmlformats.org/presentationml/2006/main">
  <p:tag name="MH" val="20161022192605"/>
  <p:tag name="MH_LIBRARY" val="GRAPHIC"/>
  <p:tag name="MH_TYPE" val="Text"/>
  <p:tag name="MH_ORDER" val="3"/>
</p:tagLst>
</file>

<file path=ppt/tags/tag13.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14.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5.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6.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MH" val="20161022203400"/>
  <p:tag name="MH_LIBRARY" val="GRAPHIC"/>
  <p:tag name="MH_TYPE" val="Other"/>
  <p:tag name="MH_ORDER" val="2"/>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PA" val="v4.0.0"/>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8.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MH" val="20161022203400"/>
  <p:tag name="MH_LIBRARY" val="GRAPHIC"/>
  <p:tag name="MH_TYPE" val="Other"/>
  <p:tag name="MH_ORDER" val="3"/>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33.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34.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35.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36.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MH" val="20161022203400"/>
  <p:tag name="MH_LIBRARY" val="GRAPHIC"/>
  <p:tag name="MH_TYPE" val="Other"/>
  <p:tag name="MH_ORDER" val="4"/>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43.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44.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45.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46.xml><?xml version="1.0" encoding="utf-8"?>
<p:tagLst xmlns:p="http://schemas.openxmlformats.org/presentationml/2006/main">
  <p:tag name="PA" val="v4.0.0"/>
</p:tagLst>
</file>

<file path=ppt/tags/tag47.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48.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49.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5.xml><?xml version="1.0" encoding="utf-8"?>
<p:tagLst xmlns:p="http://schemas.openxmlformats.org/presentationml/2006/main">
  <p:tag name="MH" val="20161022192605"/>
  <p:tag name="MH_LIBRARY" val="GRAPHIC"/>
  <p:tag name="MH_TYPE" val="Text"/>
  <p:tag name="MH_ORDER" val="1"/>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教师公开课说课PPT课件模板"/>
  <p:tag name="commondata" val="eyJoZGlkIjoiZTk3MGRjMWNmOWQ0ZTc1MWIzMGIyNjM5NmM3MDU2NzEifQ=="/>
</p:tagLst>
</file>

<file path=ppt/tags/tag6.xml><?xml version="1.0" encoding="utf-8"?>
<p:tagLst xmlns:p="http://schemas.openxmlformats.org/presentationml/2006/main">
  <p:tag name="MH" val="20161022192605"/>
  <p:tag name="MH_LIBRARY" val="GRAPHIC"/>
  <p:tag name="MH_TYPE" val="Text"/>
  <p:tag name="MH_ORDER" val="2"/>
</p:tagLst>
</file>

<file path=ppt/tags/tag7.xml><?xml version="1.0" encoding="utf-8"?>
<p:tagLst xmlns:p="http://schemas.openxmlformats.org/presentationml/2006/main">
  <p:tag name="MH" val="20161022192605"/>
  <p:tag name="MH_LIBRARY" val="GRAPHIC"/>
  <p:tag name="MH_TYPE" val="Text"/>
  <p:tag name="MH_ORDER" val="3"/>
</p:tagLst>
</file>

<file path=ppt/tags/tag8.xml><?xml version="1.0" encoding="utf-8"?>
<p:tagLst xmlns:p="http://schemas.openxmlformats.org/presentationml/2006/main">
  <p:tag name="MH" val="20161022192605"/>
  <p:tag name="MH_LIBRARY" val="GRAPHIC"/>
  <p:tag name="MH_TYPE" val="Text"/>
  <p:tag name="MH_ORDER" val="4"/>
</p:tagLst>
</file>

<file path=ppt/tags/tag9.xml><?xml version="1.0" encoding="utf-8"?>
<p:tagLst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第一PPT，www.1ppt.com">
  <a:themeElements>
    <a:clrScheme name="自定义 1121">
      <a:dk1>
        <a:sysClr val="windowText" lastClr="000000"/>
      </a:dk1>
      <a:lt1>
        <a:sysClr val="window" lastClr="FFFFFF"/>
      </a:lt1>
      <a:dk2>
        <a:srgbClr val="696464"/>
      </a:dk2>
      <a:lt2>
        <a:srgbClr val="E9E5DC"/>
      </a:lt2>
      <a:accent1>
        <a:srgbClr val="1DC5CD"/>
      </a:accent1>
      <a:accent2>
        <a:srgbClr val="D34817"/>
      </a:accent2>
      <a:accent3>
        <a:srgbClr val="1DC5CD"/>
      </a:accent3>
      <a:accent4>
        <a:srgbClr val="D34817"/>
      </a:accent4>
      <a:accent5>
        <a:srgbClr val="1DC5CD"/>
      </a:accent5>
      <a:accent6>
        <a:srgbClr val="D34817"/>
      </a:accent6>
      <a:hlink>
        <a:srgbClr val="CC9900"/>
      </a:hlink>
      <a:folHlink>
        <a:srgbClr val="96A9A9"/>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楷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22860</Words>
  <Application>WPS 演示</Application>
  <PresentationFormat>自定义</PresentationFormat>
  <Paragraphs>1001</Paragraphs>
  <Slides>91</Slides>
  <Notes>72</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91</vt:i4>
      </vt:variant>
    </vt:vector>
  </HeadingPairs>
  <TitlesOfParts>
    <vt:vector size="112" baseType="lpstr">
      <vt:lpstr>Arial</vt:lpstr>
      <vt:lpstr>宋体</vt:lpstr>
      <vt:lpstr>Wingdings</vt:lpstr>
      <vt:lpstr>Calibri</vt:lpstr>
      <vt:lpstr>楷体</vt:lpstr>
      <vt:lpstr>微软雅黑</vt:lpstr>
      <vt:lpstr>Agency FB</vt:lpstr>
      <vt:lpstr>Arial Narrow</vt:lpstr>
      <vt:lpstr>Franklin Gothic Medium</vt:lpstr>
      <vt:lpstr>Lato</vt:lpstr>
      <vt:lpstr>MS PGothic</vt:lpstr>
      <vt:lpstr>Gill Sans</vt:lpstr>
      <vt:lpstr>Arial Unicode MS</vt:lpstr>
      <vt:lpstr>Impact</vt:lpstr>
      <vt:lpstr>Calibri Light</vt:lpstr>
      <vt:lpstr>微软雅黑 Light</vt:lpstr>
      <vt:lpstr>等线</vt:lpstr>
      <vt:lpstr>Candara</vt:lpstr>
      <vt:lpstr>华文楷体</vt:lpstr>
      <vt:lpstr>Gill Sans MT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教师公开课说课PPT课件模板</dc:title>
  <dc:creator/>
  <cp:keywords>www.1ppt.com</cp:keywords>
  <dc:description>www.1ppt.com</dc:description>
  <cp:lastModifiedBy>-z</cp:lastModifiedBy>
  <cp:revision>7</cp:revision>
  <dcterms:created xsi:type="dcterms:W3CDTF">2016-10-17T14:00:00Z</dcterms:created>
  <dcterms:modified xsi:type="dcterms:W3CDTF">2024-10-28T09:20:26Z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A932095FCE7946C3A177B6499CC66774_12</vt:lpwstr>
  </property>
  <property fmtid="{D5CDD505-2E9C-101B-9397-08002B2CF9AE}" pid="3" name="KSOProductBuildVer">
    <vt:lpwstr>2052-12.1.0.18608</vt:lpwstr>
  </property>
</Properties>
</file>